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8.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39.xml" ContentType="application/vnd.openxmlformats-officedocument.theme+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40.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41.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42.xml" ContentType="application/vnd.openxmlformats-officedocument.theme+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43.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4.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5.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46.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47.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48.xml" ContentType="application/vnd.openxmlformats-officedocument.them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4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50.xml" ContentType="application/vnd.openxmlformats-officedocument.theme+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theme/theme51.xml" ContentType="application/vnd.openxmlformats-officedocument.theme+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theme/theme52.xml" ContentType="application/vnd.openxmlformats-officedocument.theme+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theme/theme53.xml" ContentType="application/vnd.openxmlformats-officedocument.theme+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theme/theme54.xml" ContentType="application/vnd.openxmlformats-officedocument.theme+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theme/theme55.xml" ContentType="application/vnd.openxmlformats-officedocument.theme+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theme/theme56.xml" ContentType="application/vnd.openxmlformats-officedocument.theme+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theme/theme57.xml" ContentType="application/vnd.openxmlformats-officedocument.theme+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theme/theme58.xml" ContentType="application/vnd.openxmlformats-officedocument.theme+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theme/theme59.xml" ContentType="application/vnd.openxmlformats-officedocument.theme+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theme/theme60.xml" ContentType="application/vnd.openxmlformats-officedocument.theme+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theme/theme61.xml" ContentType="application/vnd.openxmlformats-officedocument.theme+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theme/theme62.xml" ContentType="application/vnd.openxmlformats-officedocument.theme+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theme/theme63.xml" ContentType="application/vnd.openxmlformats-officedocument.theme+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theme/theme64.xml" ContentType="application/vnd.openxmlformats-officedocument.theme+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theme/theme65.xml" ContentType="application/vnd.openxmlformats-officedocument.theme+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theme/theme66.xml" ContentType="application/vnd.openxmlformats-officedocument.theme+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theme/theme67.xml" ContentType="application/vnd.openxmlformats-officedocument.theme+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theme/theme68.xml" ContentType="application/vnd.openxmlformats-officedocument.theme+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theme/theme69.xml" ContentType="application/vnd.openxmlformats-officedocument.theme+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theme/theme70.xml" ContentType="application/vnd.openxmlformats-officedocument.theme+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theme/theme71.xml" ContentType="application/vnd.openxmlformats-officedocument.theme+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theme/theme72.xml" ContentType="application/vnd.openxmlformats-officedocument.theme+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theme/theme73.xml" ContentType="application/vnd.openxmlformats-officedocument.theme+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theme/theme74.xml" ContentType="application/vnd.openxmlformats-officedocument.theme+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theme/theme75.xml" ContentType="application/vnd.openxmlformats-officedocument.theme+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theme/theme76.xml" ContentType="application/vnd.openxmlformats-officedocument.theme+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theme/theme77.xml" ContentType="application/vnd.openxmlformats-officedocument.theme+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theme/theme78.xml" ContentType="application/vnd.openxmlformats-officedocument.theme+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theme/theme79.xml" ContentType="application/vnd.openxmlformats-officedocument.theme+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theme/theme80.xml" ContentType="application/vnd.openxmlformats-officedocument.theme+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theme/theme81.xml" ContentType="application/vnd.openxmlformats-officedocument.theme+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theme/theme82.xml" ContentType="application/vnd.openxmlformats-officedocument.theme+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theme/theme83.xml" ContentType="application/vnd.openxmlformats-officedocument.theme+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theme/theme84.xml" ContentType="application/vnd.openxmlformats-officedocument.theme+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theme/theme85.xml" ContentType="application/vnd.openxmlformats-officedocument.theme+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theme/theme86.xml" ContentType="application/vnd.openxmlformats-officedocument.theme+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32.xml" ContentType="application/vnd.openxmlformats-officedocument.presentationml.notesSlide+xml"/>
  <Override PartName="/ppt/charts/chart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6.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8.xml" ContentType="application/vnd.openxmlformats-officedocument.drawingml.chart+xml"/>
  <Override PartName="/ppt/notesSlides/notesSlide44.xml" ContentType="application/vnd.openxmlformats-officedocument.presentationml.notesSlide+xml"/>
  <Override PartName="/ppt/charts/chart9.xml" ContentType="application/vnd.openxmlformats-officedocument.drawingml.chart+xml"/>
  <Override PartName="/ppt/notesSlides/notesSlide45.xml" ContentType="application/vnd.openxmlformats-officedocument.presentationml.notesSlide+xml"/>
  <Override PartName="/ppt/charts/chart10.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95" r:id="rId19"/>
    <p:sldMasterId id="2147484245" r:id="rId20"/>
    <p:sldMasterId id="2147484281" r:id="rId21"/>
    <p:sldMasterId id="2147484306" r:id="rId22"/>
    <p:sldMasterId id="2147484354" r:id="rId23"/>
    <p:sldMasterId id="2147484366" r:id="rId24"/>
    <p:sldMasterId id="2147484378" r:id="rId25"/>
    <p:sldMasterId id="2147484402" r:id="rId26"/>
    <p:sldMasterId id="2147484414" r:id="rId27"/>
    <p:sldMasterId id="2147484426" r:id="rId28"/>
    <p:sldMasterId id="2147484438" r:id="rId29"/>
    <p:sldMasterId id="2147484450" r:id="rId30"/>
    <p:sldMasterId id="2147484462" r:id="rId31"/>
    <p:sldMasterId id="2147484474" r:id="rId32"/>
    <p:sldMasterId id="2147484510" r:id="rId33"/>
    <p:sldMasterId id="2147484522" r:id="rId34"/>
    <p:sldMasterId id="2147484547" r:id="rId35"/>
    <p:sldMasterId id="2147484559" r:id="rId36"/>
    <p:sldMasterId id="2147484571" r:id="rId37"/>
    <p:sldMasterId id="2147484620" r:id="rId38"/>
    <p:sldMasterId id="2147484656" r:id="rId39"/>
    <p:sldMasterId id="2147484668" r:id="rId40"/>
    <p:sldMasterId id="2147484680" r:id="rId41"/>
    <p:sldMasterId id="2147484704" r:id="rId42"/>
    <p:sldMasterId id="2147484741" r:id="rId43"/>
    <p:sldMasterId id="2147484765" r:id="rId44"/>
    <p:sldMasterId id="2147484777" r:id="rId45"/>
    <p:sldMasterId id="2147484789" r:id="rId46"/>
    <p:sldMasterId id="2147484801" r:id="rId47"/>
    <p:sldMasterId id="2147484813" r:id="rId48"/>
    <p:sldMasterId id="2147484825" r:id="rId49"/>
    <p:sldMasterId id="2147484837" r:id="rId50"/>
    <p:sldMasterId id="2147484849" r:id="rId51"/>
    <p:sldMasterId id="2147484861" r:id="rId52"/>
    <p:sldMasterId id="2147484873" r:id="rId53"/>
    <p:sldMasterId id="2147484885" r:id="rId54"/>
    <p:sldMasterId id="2147484897" r:id="rId55"/>
    <p:sldMasterId id="2147484909" r:id="rId56"/>
    <p:sldMasterId id="2147484921" r:id="rId57"/>
    <p:sldMasterId id="2147484933" r:id="rId58"/>
    <p:sldMasterId id="2147484945" r:id="rId59"/>
    <p:sldMasterId id="2147484957" r:id="rId60"/>
    <p:sldMasterId id="2147484969" r:id="rId61"/>
    <p:sldMasterId id="2147484996" r:id="rId62"/>
    <p:sldMasterId id="2147485069" r:id="rId63"/>
    <p:sldMasterId id="2147485107" r:id="rId64"/>
    <p:sldMasterId id="2147485119" r:id="rId65"/>
    <p:sldMasterId id="2147485131" r:id="rId66"/>
    <p:sldMasterId id="2147485143" r:id="rId67"/>
    <p:sldMasterId id="2147485167" r:id="rId68"/>
    <p:sldMasterId id="2147485179" r:id="rId69"/>
    <p:sldMasterId id="2147485204" r:id="rId70"/>
    <p:sldMasterId id="2147485217" r:id="rId71"/>
    <p:sldMasterId id="2147485230" r:id="rId72"/>
    <p:sldMasterId id="2147485243" r:id="rId73"/>
    <p:sldMasterId id="2147485255" r:id="rId74"/>
    <p:sldMasterId id="2147485267" r:id="rId75"/>
    <p:sldMasterId id="2147485279" r:id="rId76"/>
    <p:sldMasterId id="2147485291" r:id="rId77"/>
    <p:sldMasterId id="2147485303" r:id="rId78"/>
    <p:sldMasterId id="2147485375" r:id="rId79"/>
    <p:sldMasterId id="2147485387" r:id="rId80"/>
    <p:sldMasterId id="2147485399" r:id="rId81"/>
    <p:sldMasterId id="2147485411" r:id="rId82"/>
    <p:sldMasterId id="2147485423" r:id="rId83"/>
    <p:sldMasterId id="2147485447" r:id="rId84"/>
    <p:sldMasterId id="2147485495" r:id="rId85"/>
    <p:sldMasterId id="2147485519" r:id="rId86"/>
    <p:sldMasterId id="2147485531" r:id="rId87"/>
  </p:sldMasterIdLst>
  <p:notesMasterIdLst>
    <p:notesMasterId r:id="rId174"/>
  </p:notesMasterIdLst>
  <p:handoutMasterIdLst>
    <p:handoutMasterId r:id="rId175"/>
  </p:handoutMasterIdLst>
  <p:sldIdLst>
    <p:sldId id="1309" r:id="rId88"/>
    <p:sldId id="1862" r:id="rId89"/>
    <p:sldId id="1928" r:id="rId90"/>
    <p:sldId id="1929" r:id="rId91"/>
    <p:sldId id="1930" r:id="rId92"/>
    <p:sldId id="1931" r:id="rId93"/>
    <p:sldId id="1932" r:id="rId94"/>
    <p:sldId id="1933" r:id="rId95"/>
    <p:sldId id="1934" r:id="rId96"/>
    <p:sldId id="1935" r:id="rId97"/>
    <p:sldId id="1936" r:id="rId98"/>
    <p:sldId id="1937" r:id="rId99"/>
    <p:sldId id="1938" r:id="rId100"/>
    <p:sldId id="1939" r:id="rId101"/>
    <p:sldId id="1940" r:id="rId102"/>
    <p:sldId id="1941" r:id="rId103"/>
    <p:sldId id="1942" r:id="rId104"/>
    <p:sldId id="1943" r:id="rId105"/>
    <p:sldId id="1944" r:id="rId106"/>
    <p:sldId id="1945" r:id="rId107"/>
    <p:sldId id="1946" r:id="rId108"/>
    <p:sldId id="1947" r:id="rId109"/>
    <p:sldId id="1948" r:id="rId110"/>
    <p:sldId id="1889" r:id="rId111"/>
    <p:sldId id="1826" r:id="rId112"/>
    <p:sldId id="1827" r:id="rId113"/>
    <p:sldId id="1828" r:id="rId114"/>
    <p:sldId id="1829" r:id="rId115"/>
    <p:sldId id="1830" r:id="rId116"/>
    <p:sldId id="1831" r:id="rId117"/>
    <p:sldId id="1832" r:id="rId118"/>
    <p:sldId id="1833" r:id="rId119"/>
    <p:sldId id="1834" r:id="rId120"/>
    <p:sldId id="1835" r:id="rId121"/>
    <p:sldId id="1836" r:id="rId122"/>
    <p:sldId id="1837" r:id="rId123"/>
    <p:sldId id="1838" r:id="rId124"/>
    <p:sldId id="1839" r:id="rId125"/>
    <p:sldId id="1840" r:id="rId126"/>
    <p:sldId id="1841" r:id="rId127"/>
    <p:sldId id="1842" r:id="rId128"/>
    <p:sldId id="1843" r:id="rId129"/>
    <p:sldId id="1844" r:id="rId130"/>
    <p:sldId id="1845" r:id="rId131"/>
    <p:sldId id="1846" r:id="rId132"/>
    <p:sldId id="1847" r:id="rId133"/>
    <p:sldId id="1848" r:id="rId134"/>
    <p:sldId id="1849" r:id="rId135"/>
    <p:sldId id="1850" r:id="rId136"/>
    <p:sldId id="1851" r:id="rId137"/>
    <p:sldId id="1852" r:id="rId138"/>
    <p:sldId id="1853" r:id="rId139"/>
    <p:sldId id="1854" r:id="rId140"/>
    <p:sldId id="1855" r:id="rId141"/>
    <p:sldId id="1856" r:id="rId142"/>
    <p:sldId id="1857" r:id="rId143"/>
    <p:sldId id="1858" r:id="rId144"/>
    <p:sldId id="1861" r:id="rId145"/>
    <p:sldId id="1962" r:id="rId146"/>
    <p:sldId id="1860" r:id="rId147"/>
    <p:sldId id="1963" r:id="rId148"/>
    <p:sldId id="1964" r:id="rId149"/>
    <p:sldId id="1965" r:id="rId150"/>
    <p:sldId id="1966" r:id="rId151"/>
    <p:sldId id="1967" r:id="rId152"/>
    <p:sldId id="1968" r:id="rId153"/>
    <p:sldId id="1969" r:id="rId154"/>
    <p:sldId id="1970" r:id="rId155"/>
    <p:sldId id="1971" r:id="rId156"/>
    <p:sldId id="1972" r:id="rId157"/>
    <p:sldId id="1973" r:id="rId158"/>
    <p:sldId id="1974" r:id="rId159"/>
    <p:sldId id="1975" r:id="rId160"/>
    <p:sldId id="1976" r:id="rId161"/>
    <p:sldId id="1977" r:id="rId162"/>
    <p:sldId id="1871" r:id="rId163"/>
    <p:sldId id="1872" r:id="rId164"/>
    <p:sldId id="1873" r:id="rId165"/>
    <p:sldId id="1874" r:id="rId166"/>
    <p:sldId id="1875" r:id="rId167"/>
    <p:sldId id="1876" r:id="rId168"/>
    <p:sldId id="1877" r:id="rId169"/>
    <p:sldId id="1878" r:id="rId170"/>
    <p:sldId id="1879" r:id="rId171"/>
    <p:sldId id="1880" r:id="rId172"/>
    <p:sldId id="1881" r:id="rId1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A54"/>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41" autoAdjust="0"/>
    <p:restoredTop sz="99838" autoAdjust="0"/>
  </p:normalViewPr>
  <p:slideViewPr>
    <p:cSldViewPr>
      <p:cViewPr varScale="1">
        <p:scale>
          <a:sx n="87" d="100"/>
          <a:sy n="87" d="100"/>
        </p:scale>
        <p:origin x="-78" y="-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30.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 Target="slides/slide2.xml"/><Relationship Id="rId112" Type="http://schemas.openxmlformats.org/officeDocument/2006/relationships/slide" Target="slides/slide25.xml"/><Relationship Id="rId133" Type="http://schemas.openxmlformats.org/officeDocument/2006/relationships/slide" Target="slides/slide46.xml"/><Relationship Id="rId138" Type="http://schemas.openxmlformats.org/officeDocument/2006/relationships/slide" Target="slides/slide51.xml"/><Relationship Id="rId154" Type="http://schemas.openxmlformats.org/officeDocument/2006/relationships/slide" Target="slides/slide67.xml"/><Relationship Id="rId159" Type="http://schemas.openxmlformats.org/officeDocument/2006/relationships/slide" Target="slides/slide72.xml"/><Relationship Id="rId175" Type="http://schemas.openxmlformats.org/officeDocument/2006/relationships/handoutMaster" Target="handoutMasters/handoutMaster1.xml"/><Relationship Id="rId170" Type="http://schemas.openxmlformats.org/officeDocument/2006/relationships/slide" Target="slides/slide83.xml"/><Relationship Id="rId16" Type="http://schemas.openxmlformats.org/officeDocument/2006/relationships/slideMaster" Target="slideMasters/slideMaster16.xml"/><Relationship Id="rId107" Type="http://schemas.openxmlformats.org/officeDocument/2006/relationships/slide" Target="slides/slide20.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15.xml"/><Relationship Id="rId123" Type="http://schemas.openxmlformats.org/officeDocument/2006/relationships/slide" Target="slides/slide36.xml"/><Relationship Id="rId128" Type="http://schemas.openxmlformats.org/officeDocument/2006/relationships/slide" Target="slides/slide41.xml"/><Relationship Id="rId144" Type="http://schemas.openxmlformats.org/officeDocument/2006/relationships/slide" Target="slides/slide57.xml"/><Relationship Id="rId149" Type="http://schemas.openxmlformats.org/officeDocument/2006/relationships/slide" Target="slides/slide62.xml"/><Relationship Id="rId5" Type="http://schemas.openxmlformats.org/officeDocument/2006/relationships/slideMaster" Target="slideMasters/slideMaster5.xml"/><Relationship Id="rId90" Type="http://schemas.openxmlformats.org/officeDocument/2006/relationships/slide" Target="slides/slide3.xml"/><Relationship Id="rId95" Type="http://schemas.openxmlformats.org/officeDocument/2006/relationships/slide" Target="slides/slide8.xml"/><Relationship Id="rId160" Type="http://schemas.openxmlformats.org/officeDocument/2006/relationships/slide" Target="slides/slide73.xml"/><Relationship Id="rId165" Type="http://schemas.openxmlformats.org/officeDocument/2006/relationships/slide" Target="slides/slide7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26.xml"/><Relationship Id="rId118" Type="http://schemas.openxmlformats.org/officeDocument/2006/relationships/slide" Target="slides/slide31.xml"/><Relationship Id="rId134" Type="http://schemas.openxmlformats.org/officeDocument/2006/relationships/slide" Target="slides/slide47.xml"/><Relationship Id="rId139" Type="http://schemas.openxmlformats.org/officeDocument/2006/relationships/slide" Target="slides/slide52.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63.xml"/><Relationship Id="rId155" Type="http://schemas.openxmlformats.org/officeDocument/2006/relationships/slide" Target="slides/slide68.xml"/><Relationship Id="rId171" Type="http://schemas.openxmlformats.org/officeDocument/2006/relationships/slide" Target="slides/slide84.xml"/><Relationship Id="rId176"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16.xml"/><Relationship Id="rId108" Type="http://schemas.openxmlformats.org/officeDocument/2006/relationships/slide" Target="slides/slide21.xml"/><Relationship Id="rId124" Type="http://schemas.openxmlformats.org/officeDocument/2006/relationships/slide" Target="slides/slide37.xml"/><Relationship Id="rId129" Type="http://schemas.openxmlformats.org/officeDocument/2006/relationships/slide" Target="slides/slide42.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 Target="slides/slide4.xml"/><Relationship Id="rId96" Type="http://schemas.openxmlformats.org/officeDocument/2006/relationships/slide" Target="slides/slide9.xml"/><Relationship Id="rId140" Type="http://schemas.openxmlformats.org/officeDocument/2006/relationships/slide" Target="slides/slide53.xml"/><Relationship Id="rId145" Type="http://schemas.openxmlformats.org/officeDocument/2006/relationships/slide" Target="slides/slide58.xml"/><Relationship Id="rId161" Type="http://schemas.openxmlformats.org/officeDocument/2006/relationships/slide" Target="slides/slide74.xml"/><Relationship Id="rId16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27.xml"/><Relationship Id="rId119"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 Target="slides/slide7.xml"/><Relationship Id="rId99" Type="http://schemas.openxmlformats.org/officeDocument/2006/relationships/slide" Target="slides/slide12.xml"/><Relationship Id="rId101" Type="http://schemas.openxmlformats.org/officeDocument/2006/relationships/slide" Target="slides/slide14.xml"/><Relationship Id="rId122" Type="http://schemas.openxmlformats.org/officeDocument/2006/relationships/slide" Target="slides/slide35.xml"/><Relationship Id="rId130" Type="http://schemas.openxmlformats.org/officeDocument/2006/relationships/slide" Target="slides/slide43.xml"/><Relationship Id="rId135" Type="http://schemas.openxmlformats.org/officeDocument/2006/relationships/slide" Target="slides/slide48.xml"/><Relationship Id="rId143" Type="http://schemas.openxmlformats.org/officeDocument/2006/relationships/slide" Target="slides/slide56.xml"/><Relationship Id="rId148" Type="http://schemas.openxmlformats.org/officeDocument/2006/relationships/slide" Target="slides/slide61.xml"/><Relationship Id="rId151" Type="http://schemas.openxmlformats.org/officeDocument/2006/relationships/slide" Target="slides/slide64.xml"/><Relationship Id="rId156" Type="http://schemas.openxmlformats.org/officeDocument/2006/relationships/slide" Target="slides/slide69.xml"/><Relationship Id="rId164" Type="http://schemas.openxmlformats.org/officeDocument/2006/relationships/slide" Target="slides/slide77.xml"/><Relationship Id="rId169" Type="http://schemas.openxmlformats.org/officeDocument/2006/relationships/slide" Target="slides/slide82.xml"/><Relationship Id="rId177"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85.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22.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0.xml"/><Relationship Id="rId104" Type="http://schemas.openxmlformats.org/officeDocument/2006/relationships/slide" Target="slides/slide17.xml"/><Relationship Id="rId120" Type="http://schemas.openxmlformats.org/officeDocument/2006/relationships/slide" Target="slides/slide33.xml"/><Relationship Id="rId125" Type="http://schemas.openxmlformats.org/officeDocument/2006/relationships/slide" Target="slides/slide38.xml"/><Relationship Id="rId141" Type="http://schemas.openxmlformats.org/officeDocument/2006/relationships/slide" Target="slides/slide54.xml"/><Relationship Id="rId146" Type="http://schemas.openxmlformats.org/officeDocument/2006/relationships/slide" Target="slides/slide59.xml"/><Relationship Id="rId167" Type="http://schemas.openxmlformats.org/officeDocument/2006/relationships/slide" Target="slides/slide80.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5.xml"/><Relationship Id="rId16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23.xml"/><Relationship Id="rId115" Type="http://schemas.openxmlformats.org/officeDocument/2006/relationships/slide" Target="slides/slide28.xml"/><Relationship Id="rId131" Type="http://schemas.openxmlformats.org/officeDocument/2006/relationships/slide" Target="slides/slide44.xml"/><Relationship Id="rId136" Type="http://schemas.openxmlformats.org/officeDocument/2006/relationships/slide" Target="slides/slide49.xml"/><Relationship Id="rId157" Type="http://schemas.openxmlformats.org/officeDocument/2006/relationships/slide" Target="slides/slide70.xml"/><Relationship Id="rId178" Type="http://schemas.openxmlformats.org/officeDocument/2006/relationships/theme" Target="theme/theme1.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65.xml"/><Relationship Id="rId173" Type="http://schemas.openxmlformats.org/officeDocument/2006/relationships/slide" Target="slides/slide8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13.xml"/><Relationship Id="rId105" Type="http://schemas.openxmlformats.org/officeDocument/2006/relationships/slide" Target="slides/slide18.xml"/><Relationship Id="rId126" Type="http://schemas.openxmlformats.org/officeDocument/2006/relationships/slide" Target="slides/slide39.xml"/><Relationship Id="rId147" Type="http://schemas.openxmlformats.org/officeDocument/2006/relationships/slide" Target="slides/slide60.xml"/><Relationship Id="rId168" Type="http://schemas.openxmlformats.org/officeDocument/2006/relationships/slide" Target="slides/slide8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6.xml"/><Relationship Id="rId98" Type="http://schemas.openxmlformats.org/officeDocument/2006/relationships/slide" Target="slides/slide11.xml"/><Relationship Id="rId121" Type="http://schemas.openxmlformats.org/officeDocument/2006/relationships/slide" Target="slides/slide34.xml"/><Relationship Id="rId142" Type="http://schemas.openxmlformats.org/officeDocument/2006/relationships/slide" Target="slides/slide55.xml"/><Relationship Id="rId163" Type="http://schemas.openxmlformats.org/officeDocument/2006/relationships/slide" Target="slides/slide76.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29.xml"/><Relationship Id="rId137" Type="http://schemas.openxmlformats.org/officeDocument/2006/relationships/slide" Target="slides/slide50.xml"/><Relationship Id="rId158" Type="http://schemas.openxmlformats.org/officeDocument/2006/relationships/slide" Target="slides/slide7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 Target="slides/slide1.xml"/><Relationship Id="rId111" Type="http://schemas.openxmlformats.org/officeDocument/2006/relationships/slide" Target="slides/slide24.xml"/><Relationship Id="rId132" Type="http://schemas.openxmlformats.org/officeDocument/2006/relationships/slide" Target="slides/slide45.xml"/><Relationship Id="rId153" Type="http://schemas.openxmlformats.org/officeDocument/2006/relationships/slide" Target="slides/slide66.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19.xml"/><Relationship Id="rId127"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oleObject" Target="file:///C:\Users\kevincha\Dropbox\hpca2014-plots\results_al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kevincha\Dropbox\hpca2014-plots\results_all.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772897878404"/>
          <c:y val="4.7249936499873003E-2"/>
          <c:w val="0.86952687333402001"/>
          <c:h val="0.71517264799914904"/>
        </c:manualLayout>
      </c:layout>
      <c:lineChart>
        <c:grouping val="standard"/>
        <c:varyColors val="0"/>
        <c:ser>
          <c:idx val="0"/>
          <c:order val="0"/>
          <c:tx>
            <c:strRef>
              <c:f>Sheet1!$B$1</c:f>
              <c:strCache>
                <c:ptCount val="1"/>
                <c:pt idx="0">
                  <c:v>[DocMemory '00]</c:v>
                </c:pt>
              </c:strCache>
            </c:strRef>
          </c:tx>
          <c:spPr>
            <a:ln w="38100" cap="rnd">
              <a:solidFill>
                <a:schemeClr val="accent1"/>
              </a:solidFill>
              <a:round/>
            </a:ln>
            <a:effectLst>
              <a:outerShdw blurRad="57150" dist="19050" dir="5400000" algn="ctr" rotWithShape="0">
                <a:srgbClr val="000000">
                  <a:alpha val="63000"/>
                </a:srgbClr>
              </a:outerShdw>
            </a:effectLst>
          </c:spPr>
          <c:marker>
            <c:symbol val="none"/>
          </c:marker>
          <c:cat>
            <c:strRef>
              <c:f>Sheet1!$A$2:$A$8</c:f>
              <c:strCache>
                <c:ptCount val="7"/>
                <c:pt idx="0">
                  <c:v>1 Mb</c:v>
                </c:pt>
                <c:pt idx="1">
                  <c:v>4 Mb</c:v>
                </c:pt>
                <c:pt idx="2">
                  <c:v>16 Mb</c:v>
                </c:pt>
                <c:pt idx="3">
                  <c:v>64 Mb</c:v>
                </c:pt>
                <c:pt idx="4">
                  <c:v>256 Mb</c:v>
                </c:pt>
                <c:pt idx="5">
                  <c:v>1 Gb</c:v>
                </c:pt>
                <c:pt idx="6">
                  <c:v>4 Gb</c:v>
                </c:pt>
              </c:strCache>
            </c:strRef>
          </c:cat>
          <c:val>
            <c:numRef>
              <c:f>Sheet1!$B$2:$B$8</c:f>
              <c:numCache>
                <c:formatCode>General</c:formatCode>
                <c:ptCount val="7"/>
                <c:pt idx="0">
                  <c:v>0.05</c:v>
                </c:pt>
                <c:pt idx="1">
                  <c:v>0.12</c:v>
                </c:pt>
                <c:pt idx="2">
                  <c:v>0.3</c:v>
                </c:pt>
                <c:pt idx="3">
                  <c:v>0.6</c:v>
                </c:pt>
                <c:pt idx="4">
                  <c:v>2</c:v>
                </c:pt>
                <c:pt idx="5">
                  <c:v>6</c:v>
                </c:pt>
              </c:numCache>
            </c:numRef>
          </c:val>
          <c:smooth val="1"/>
        </c:ser>
        <c:ser>
          <c:idx val="1"/>
          <c:order val="1"/>
          <c:tx>
            <c:strRef>
              <c:f>Sheet1!$C$1</c:f>
              <c:strCache>
                <c:ptCount val="1"/>
                <c:pt idx="0">
                  <c:v>Predicted as trend</c:v>
                </c:pt>
              </c:strCache>
            </c:strRef>
          </c:tx>
          <c:spPr>
            <a:ln w="38100" cap="rnd">
              <a:solidFill>
                <a:schemeClr val="accent1"/>
              </a:solidFill>
              <a:prstDash val="sysDash"/>
              <a:round/>
            </a:ln>
            <a:effectLst>
              <a:outerShdw blurRad="57150" dist="19050" dir="5400000" algn="ctr" rotWithShape="0">
                <a:srgbClr val="000000">
                  <a:alpha val="63000"/>
                </a:srgbClr>
              </a:outerShdw>
            </a:effectLst>
          </c:spPr>
          <c:marker>
            <c:symbol val="none"/>
          </c:marker>
          <c:cat>
            <c:strRef>
              <c:f>Sheet1!$A$2:$A$8</c:f>
              <c:strCache>
                <c:ptCount val="7"/>
                <c:pt idx="0">
                  <c:v>1 Mb</c:v>
                </c:pt>
                <c:pt idx="1">
                  <c:v>4 Mb</c:v>
                </c:pt>
                <c:pt idx="2">
                  <c:v>16 Mb</c:v>
                </c:pt>
                <c:pt idx="3">
                  <c:v>64 Mb</c:v>
                </c:pt>
                <c:pt idx="4">
                  <c:v>256 Mb</c:v>
                </c:pt>
                <c:pt idx="5">
                  <c:v>1 Gb</c:v>
                </c:pt>
                <c:pt idx="6">
                  <c:v>4 Gb</c:v>
                </c:pt>
              </c:strCache>
            </c:strRef>
          </c:cat>
          <c:val>
            <c:numRef>
              <c:f>Sheet1!$C$2:$C$8</c:f>
              <c:numCache>
                <c:formatCode>General</c:formatCode>
                <c:ptCount val="7"/>
                <c:pt idx="5">
                  <c:v>6</c:v>
                </c:pt>
                <c:pt idx="6">
                  <c:v>12</c:v>
                </c:pt>
              </c:numCache>
            </c:numRef>
          </c:val>
          <c:smooth val="0"/>
        </c:ser>
        <c:dLbls>
          <c:showLegendKey val="0"/>
          <c:showVal val="0"/>
          <c:showCatName val="0"/>
          <c:showSerName val="0"/>
          <c:showPercent val="0"/>
          <c:showBubbleSize val="0"/>
        </c:dLbls>
        <c:marker val="1"/>
        <c:smooth val="0"/>
        <c:axId val="139771264"/>
        <c:axId val="139773440"/>
      </c:lineChart>
      <c:catAx>
        <c:axId val="139771264"/>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DRAM chip capacity</a:t>
                </a:r>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39773440"/>
        <c:crosses val="autoZero"/>
        <c:auto val="1"/>
        <c:lblAlgn val="ctr"/>
        <c:lblOffset val="100"/>
        <c:noMultiLvlLbl val="0"/>
      </c:catAx>
      <c:valAx>
        <c:axId val="139773440"/>
        <c:scaling>
          <c:orientation val="minMax"/>
          <c:max val="1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a:t>Testing </a:t>
                </a:r>
                <a:r>
                  <a:rPr lang="en-US" dirty="0" smtClean="0"/>
                  <a:t>cost/Mem </a:t>
                </a:r>
                <a:r>
                  <a:rPr lang="en-US" dirty="0"/>
                  <a:t>cost (%)</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39771264"/>
        <c:crosses val="autoZero"/>
        <c:crossBetween val="between"/>
      </c:valAx>
      <c:spPr>
        <a:noFill/>
        <a:ln>
          <a:noFill/>
        </a:ln>
        <a:effectLst/>
      </c:spPr>
    </c:plotArea>
    <c:legend>
      <c:legendPos val="b"/>
      <c:layout>
        <c:manualLayout>
          <c:xMode val="edge"/>
          <c:yMode val="edge"/>
          <c:x val="0.112322496060189"/>
          <c:y val="5.74757429514859E-2"/>
          <c:w val="0.74237756370973895"/>
          <c:h val="0.1015984419893110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60368458400101"/>
          <c:y val="3.5606147464342298E-2"/>
          <c:w val="0.83968712751201502"/>
          <c:h val="0.72828311676514301"/>
        </c:manualLayout>
      </c:layout>
      <c:barChart>
        <c:barDir val="col"/>
        <c:grouping val="clustered"/>
        <c:varyColors val="0"/>
        <c:ser>
          <c:idx val="0"/>
          <c:order val="0"/>
          <c:tx>
            <c:strRef>
              <c:f>Sheet1!$B$1</c:f>
              <c:strCache>
                <c:ptCount val="1"/>
                <c:pt idx="0">
                  <c:v># incorrect/million queries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rgbClr val="FFCB25"/>
                  </a:gs>
                  <a:gs pos="50000">
                    <a:srgbClr val="FFC000"/>
                  </a:gs>
                  <a:gs pos="100000">
                    <a:srgbClr val="EEB500"/>
                  </a:gs>
                </a:gsLst>
                <a:lin ang="5400000" scaled="0"/>
              </a:gradFill>
              <a:ln>
                <a:noFill/>
              </a:ln>
              <a:effectLst>
                <a:outerShdw blurRad="57150" dist="19050" dir="5400000" algn="ctr" rotWithShape="0">
                  <a:srgbClr val="000000">
                    <a:alpha val="63000"/>
                  </a:srgbClr>
                </a:outerShdw>
              </a:effectLst>
            </c:spPr>
          </c:dPt>
          <c:dPt>
            <c:idx val="3"/>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4"/>
            <c:invertIfNegative val="0"/>
            <c:bubble3D val="0"/>
            <c:spPr>
              <a:gradFill rotWithShape="1">
                <a:gsLst>
                  <a:gs pos="0">
                    <a:srgbClr val="FFCB25"/>
                  </a:gs>
                  <a:gs pos="50000">
                    <a:srgbClr val="FFC000"/>
                  </a:gs>
                  <a:gs pos="100000">
                    <a:srgbClr val="EEB500"/>
                  </a:gs>
                </a:gsLst>
                <a:lin ang="5400000" scaled="0"/>
              </a:gradFill>
              <a:ln>
                <a:noFill/>
              </a:ln>
              <a:effectLst>
                <a:outerShdw blurRad="57150" dist="19050" dir="5400000" algn="ctr" rotWithShape="0">
                  <a:srgbClr val="000000">
                    <a:alpha val="63000"/>
                  </a:srgbClr>
                </a:outerShdw>
              </a:effectLst>
            </c:spPr>
          </c:dPt>
          <c:dLbls>
            <c:dLbl>
              <c:idx val="1"/>
              <c:showLegendKey val="0"/>
              <c:showVal val="1"/>
              <c:showCatName val="0"/>
              <c:showSerName val="0"/>
              <c:showPercent val="0"/>
              <c:showBubbleSize val="0"/>
              <c:extLst>
                <c:ext xmlns:c15="http://schemas.microsoft.com/office/drawing/2012/chart" uri="{CE6537A1-D6FC-4f65-9D91-7224C49458BB}">
                  <c15:layout/>
                </c:ext>
              </c:extLst>
            </c:dLbl>
            <c:dLbl>
              <c:idx val="2"/>
              <c:showLegendKey val="0"/>
              <c:showVal val="1"/>
              <c:showCatName val="0"/>
              <c:showSerName val="0"/>
              <c:showPercent val="0"/>
              <c:showBubbleSize val="0"/>
              <c:extLst>
                <c:ext xmlns:c15="http://schemas.microsoft.com/office/drawing/2012/chart" uri="{CE6537A1-D6FC-4f65-9D91-7224C49458BB}">
                  <c15:layout/>
                </c:ext>
              </c:extLst>
            </c:dLbl>
            <c:dLbl>
              <c:idx val="3"/>
              <c:showLegendKey val="0"/>
              <c:showVal val="1"/>
              <c:showCatName val="0"/>
              <c:showSerName val="0"/>
              <c:showPercent val="0"/>
              <c:showBubbleSize val="0"/>
              <c:extLst>
                <c:ext xmlns:c15="http://schemas.microsoft.com/office/drawing/2012/chart" uri="{CE6537A1-D6FC-4f65-9D91-7224C49458BB}">
                  <c15:layout/>
                </c:ext>
              </c:extLst>
            </c:dLbl>
            <c:dLbl>
              <c:idx val="4"/>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Typical Server</c:v>
                </c:pt>
                <c:pt idx="1">
                  <c:v>Consumer PC</c:v>
                </c:pt>
                <c:pt idx="2">
                  <c:v>HRM</c:v>
                </c:pt>
                <c:pt idx="3">
                  <c:v>Less-Tested</c:v>
                </c:pt>
                <c:pt idx="4">
                  <c:v>HRM/L</c:v>
                </c:pt>
              </c:strCache>
            </c:strRef>
          </c:cat>
          <c:val>
            <c:numRef>
              <c:f>Sheet1!$B$2:$B$6</c:f>
              <c:numCache>
                <c:formatCode>General</c:formatCode>
                <c:ptCount val="5"/>
                <c:pt idx="0">
                  <c:v>0</c:v>
                </c:pt>
                <c:pt idx="1">
                  <c:v>33</c:v>
                </c:pt>
                <c:pt idx="2">
                  <c:v>9</c:v>
                </c:pt>
                <c:pt idx="3">
                  <c:v>163</c:v>
                </c:pt>
                <c:pt idx="4">
                  <c:v>12</c:v>
                </c:pt>
              </c:numCache>
            </c:numRef>
          </c:val>
        </c:ser>
        <c:dLbls>
          <c:showLegendKey val="0"/>
          <c:showVal val="0"/>
          <c:showCatName val="0"/>
          <c:showSerName val="0"/>
          <c:showPercent val="0"/>
          <c:showBubbleSize val="0"/>
        </c:dLbls>
        <c:gapWidth val="100"/>
        <c:overlap val="-24"/>
        <c:axId val="143132928"/>
        <c:axId val="143151104"/>
      </c:barChart>
      <c:catAx>
        <c:axId val="14313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3151104"/>
        <c:crosses val="autoZero"/>
        <c:auto val="1"/>
        <c:lblAlgn val="ctr"/>
        <c:lblOffset val="100"/>
        <c:noMultiLvlLbl val="0"/>
      </c:catAx>
      <c:valAx>
        <c:axId val="143151104"/>
        <c:scaling>
          <c:logBase val="10"/>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incorrect/million queries</a:t>
                </a:r>
                <a:endParaRPr lang="en-US"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3132928"/>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845577472811199"/>
          <c:y val="4.6774261390403103E-2"/>
          <c:w val="0.66449901047837101"/>
          <c:h val="0.69581079881811203"/>
        </c:manualLayout>
      </c:layout>
      <c:barChart>
        <c:barDir val="col"/>
        <c:grouping val="clustered"/>
        <c:varyColors val="0"/>
        <c:ser>
          <c:idx val="4"/>
          <c:order val="0"/>
          <c:tx>
            <c:v>All-Bank</c:v>
          </c:tx>
          <c:spPr>
            <a:pattFill prst="divot">
              <a:fgClr>
                <a:schemeClr val="tx1">
                  <a:lumMod val="95000"/>
                  <a:lumOff val="5000"/>
                </a:schemeClr>
              </a:fgClr>
              <a:bgClr>
                <a:schemeClr val="bg1"/>
              </a:bgClr>
            </a:pattFill>
            <a:ln>
              <a:solidFill>
                <a:schemeClr val="tx1"/>
              </a:solidFill>
            </a:ln>
          </c:spPr>
          <c:invertIfNegative val="0"/>
          <c:val>
            <c:numRef>
              <c:f>scurves_all!$G$64:$I$64</c:f>
              <c:numCache>
                <c:formatCode>General</c:formatCode>
                <c:ptCount val="3"/>
                <c:pt idx="0">
                  <c:v>5.535874973633975</c:v>
                </c:pt>
                <c:pt idx="1">
                  <c:v>5.3024180477919236</c:v>
                </c:pt>
                <c:pt idx="2">
                  <c:v>4.83113468138753</c:v>
                </c:pt>
              </c:numCache>
            </c:numRef>
          </c:val>
        </c:ser>
        <c:ser>
          <c:idx val="1"/>
          <c:order val="1"/>
          <c:tx>
            <c:v>Per-Bank</c:v>
          </c:tx>
          <c:spPr>
            <a:pattFill prst="ltDnDiag">
              <a:fgClr>
                <a:schemeClr val="tx1"/>
              </a:fgClr>
              <a:bgClr>
                <a:prstClr val="white"/>
              </a:bgClr>
            </a:pattFill>
            <a:ln>
              <a:solidFill>
                <a:schemeClr val="tx1"/>
              </a:solidFill>
            </a:ln>
            <a:effectLst/>
          </c:spPr>
          <c:invertIfNegative val="0"/>
          <c:cat>
            <c:strRef>
              <c:f>'multi-core-fix'!$B$45:$D$45</c:f>
              <c:strCache>
                <c:ptCount val="3"/>
                <c:pt idx="0">
                  <c:v>8Gb</c:v>
                </c:pt>
                <c:pt idx="1">
                  <c:v>16Gb</c:v>
                </c:pt>
                <c:pt idx="2">
                  <c:v>32Gb</c:v>
                </c:pt>
              </c:strCache>
            </c:strRef>
          </c:cat>
          <c:val>
            <c:numRef>
              <c:f>scurves_all!$G$65:$I$65</c:f>
              <c:numCache>
                <c:formatCode>General</c:formatCode>
                <c:ptCount val="3"/>
                <c:pt idx="0">
                  <c:v>5.7551134950893124</c:v>
                </c:pt>
                <c:pt idx="1">
                  <c:v>5.52556439580259</c:v>
                </c:pt>
                <c:pt idx="2">
                  <c:v>5.0271282827438997</c:v>
                </c:pt>
              </c:numCache>
            </c:numRef>
          </c:val>
        </c:ser>
        <c:ser>
          <c:idx val="2"/>
          <c:order val="2"/>
          <c:tx>
            <c:strRef>
              <c:f>'multi-core-fix'!$A$48</c:f>
              <c:strCache>
                <c:ptCount val="1"/>
                <c:pt idx="0">
                  <c:v>Elastic</c:v>
                </c:pt>
              </c:strCache>
            </c:strRef>
          </c:tx>
          <c:spPr>
            <a:solidFill>
              <a:schemeClr val="tx1">
                <a:lumMod val="50000"/>
                <a:lumOff val="50000"/>
              </a:schemeClr>
            </a:solidFill>
            <a:ln w="6350">
              <a:solidFill>
                <a:schemeClr val="tx1"/>
              </a:solidFill>
            </a:ln>
            <a:effectLst/>
          </c:spPr>
          <c:invertIfNegative val="0"/>
          <c:cat>
            <c:strRef>
              <c:f>'multi-core-fix'!$B$45:$D$45</c:f>
              <c:strCache>
                <c:ptCount val="3"/>
                <c:pt idx="0">
                  <c:v>8Gb</c:v>
                </c:pt>
                <c:pt idx="1">
                  <c:v>16Gb</c:v>
                </c:pt>
                <c:pt idx="2">
                  <c:v>32Gb</c:v>
                </c:pt>
              </c:strCache>
            </c:strRef>
          </c:cat>
          <c:val>
            <c:numRef>
              <c:f>scurves_all!$G$66:$I$66</c:f>
              <c:numCache>
                <c:formatCode>General</c:formatCode>
                <c:ptCount val="3"/>
                <c:pt idx="0">
                  <c:v>5.6343416184977757</c:v>
                </c:pt>
                <c:pt idx="1">
                  <c:v>5.3802979580278203</c:v>
                </c:pt>
                <c:pt idx="2">
                  <c:v>4.8910551779414266</c:v>
                </c:pt>
              </c:numCache>
            </c:numRef>
          </c:val>
        </c:ser>
        <c:ser>
          <c:idx val="3"/>
          <c:order val="3"/>
          <c:tx>
            <c:strRef>
              <c:f>scurves_all!$A$67</c:f>
              <c:strCache>
                <c:ptCount val="1"/>
                <c:pt idx="0">
                  <c:v>DARP</c:v>
                </c:pt>
              </c:strCache>
            </c:strRef>
          </c:tx>
          <c:spPr>
            <a:solidFill>
              <a:srgbClr val="6699FF"/>
            </a:solidFill>
            <a:ln w="6350">
              <a:solidFill>
                <a:schemeClr val="tx1"/>
              </a:solidFill>
            </a:ln>
            <a:effectLst/>
          </c:spPr>
          <c:invertIfNegative val="0"/>
          <c:cat>
            <c:strRef>
              <c:f>'multi-core-fix'!$B$45:$D$45</c:f>
              <c:strCache>
                <c:ptCount val="3"/>
                <c:pt idx="0">
                  <c:v>8Gb</c:v>
                </c:pt>
                <c:pt idx="1">
                  <c:v>16Gb</c:v>
                </c:pt>
                <c:pt idx="2">
                  <c:v>32Gb</c:v>
                </c:pt>
              </c:strCache>
            </c:strRef>
          </c:cat>
          <c:val>
            <c:numRef>
              <c:f>scurves_all!$G$67:$I$67</c:f>
              <c:numCache>
                <c:formatCode>General</c:formatCode>
                <c:ptCount val="3"/>
                <c:pt idx="0">
                  <c:v>5.9537070340936697</c:v>
                </c:pt>
                <c:pt idx="1">
                  <c:v>5.8161935025885203</c:v>
                </c:pt>
                <c:pt idx="2">
                  <c:v>5.2316717469173701</c:v>
                </c:pt>
              </c:numCache>
            </c:numRef>
          </c:val>
        </c:ser>
        <c:ser>
          <c:idx val="6"/>
          <c:order val="4"/>
          <c:tx>
            <c:v>SARP</c:v>
          </c:tx>
          <c:spPr>
            <a:solidFill>
              <a:schemeClr val="accent3">
                <a:lumMod val="50000"/>
              </a:schemeClr>
            </a:solidFill>
            <a:ln w="6350">
              <a:solidFill>
                <a:schemeClr val="tx1"/>
              </a:solidFill>
            </a:ln>
            <a:effectLst/>
          </c:spPr>
          <c:invertIfNegative val="0"/>
          <c:cat>
            <c:strRef>
              <c:f>'multi-core-fix'!$B$45:$D$45</c:f>
              <c:strCache>
                <c:ptCount val="3"/>
                <c:pt idx="0">
                  <c:v>8Gb</c:v>
                </c:pt>
                <c:pt idx="1">
                  <c:v>16Gb</c:v>
                </c:pt>
                <c:pt idx="2">
                  <c:v>32Gb</c:v>
                </c:pt>
              </c:strCache>
            </c:strRef>
          </c:cat>
          <c:val>
            <c:numRef>
              <c:f>scurves_all!$G$71:$I$71</c:f>
              <c:numCache>
                <c:formatCode>General</c:formatCode>
                <c:ptCount val="3"/>
                <c:pt idx="0">
                  <c:v>5.97768586340373</c:v>
                </c:pt>
                <c:pt idx="1">
                  <c:v>5.9151601519346002</c:v>
                </c:pt>
                <c:pt idx="2">
                  <c:v>5.7295097932583401</c:v>
                </c:pt>
              </c:numCache>
            </c:numRef>
          </c:val>
        </c:ser>
        <c:ser>
          <c:idx val="5"/>
          <c:order val="5"/>
          <c:tx>
            <c:v>DSARP</c:v>
          </c:tx>
          <c:spPr>
            <a:solidFill>
              <a:schemeClr val="accent6"/>
            </a:solidFill>
            <a:ln w="6350">
              <a:solidFill>
                <a:schemeClr val="tx1"/>
              </a:solidFill>
            </a:ln>
          </c:spPr>
          <c:invertIfNegative val="0"/>
          <c:val>
            <c:numRef>
              <c:f>scurves_all!$G$70:$I$70</c:f>
              <c:numCache>
                <c:formatCode>General</c:formatCode>
                <c:ptCount val="3"/>
                <c:pt idx="0">
                  <c:v>5.9722963874028299</c:v>
                </c:pt>
                <c:pt idx="1">
                  <c:v>5.9542767527726204</c:v>
                </c:pt>
                <c:pt idx="2">
                  <c:v>5.8058514839384801</c:v>
                </c:pt>
              </c:numCache>
            </c:numRef>
          </c:val>
        </c:ser>
        <c:ser>
          <c:idx val="0"/>
          <c:order val="6"/>
          <c:tx>
            <c:v>Ideal</c:v>
          </c:tx>
          <c:spPr>
            <a:solidFill>
              <a:schemeClr val="bg1">
                <a:lumMod val="85000"/>
              </a:schemeClr>
            </a:solidFill>
            <a:ln>
              <a:solidFill>
                <a:schemeClr val="tx1"/>
              </a:solidFill>
            </a:ln>
            <a:effectLst/>
          </c:spPr>
          <c:invertIfNegative val="0"/>
          <c:cat>
            <c:strRef>
              <c:f>'multi-core-fix'!$B$45:$D$45</c:f>
              <c:strCache>
                <c:ptCount val="3"/>
                <c:pt idx="0">
                  <c:v>8Gb</c:v>
                </c:pt>
                <c:pt idx="1">
                  <c:v>16Gb</c:v>
                </c:pt>
                <c:pt idx="2">
                  <c:v>32Gb</c:v>
                </c:pt>
              </c:strCache>
            </c:strRef>
          </c:cat>
          <c:val>
            <c:numRef>
              <c:f>scurves_all!$G$69:$I$69</c:f>
              <c:numCache>
                <c:formatCode>General</c:formatCode>
                <c:ptCount val="3"/>
                <c:pt idx="0">
                  <c:v>6.0252416888498468</c:v>
                </c:pt>
                <c:pt idx="1">
                  <c:v>6.0252416888498468</c:v>
                </c:pt>
                <c:pt idx="2">
                  <c:v>6.0252416888498468</c:v>
                </c:pt>
              </c:numCache>
            </c:numRef>
          </c:val>
        </c:ser>
        <c:dLbls>
          <c:showLegendKey val="0"/>
          <c:showVal val="0"/>
          <c:showCatName val="0"/>
          <c:showSerName val="0"/>
          <c:showPercent val="0"/>
          <c:showBubbleSize val="0"/>
        </c:dLbls>
        <c:gapWidth val="150"/>
        <c:axId val="144463360"/>
        <c:axId val="144465280"/>
      </c:barChart>
      <c:catAx>
        <c:axId val="144463360"/>
        <c:scaling>
          <c:orientation val="minMax"/>
        </c:scaling>
        <c:delete val="0"/>
        <c:axPos val="b"/>
        <c:title>
          <c:tx>
            <c:rich>
              <a:bodyPr/>
              <a:lstStyle/>
              <a:p>
                <a:pPr>
                  <a:defRPr/>
                </a:pPr>
                <a:r>
                  <a:rPr lang="en-US"/>
                  <a:t>DRAM Chip Density</a:t>
                </a:r>
              </a:p>
            </c:rich>
          </c:tx>
          <c:layout>
            <c:manualLayout>
              <c:xMode val="edge"/>
              <c:yMode val="edge"/>
              <c:x val="0.34372953380827398"/>
              <c:y val="0.83765605020526301"/>
            </c:manualLayout>
          </c:layout>
          <c:overlay val="0"/>
        </c:title>
        <c:numFmt formatCode="General" sourceLinked="1"/>
        <c:majorTickMark val="out"/>
        <c:minorTickMark val="none"/>
        <c:tickLblPos val="nextTo"/>
        <c:spPr>
          <a:ln w="1270">
            <a:solidFill>
              <a:schemeClr val="bg1">
                <a:lumMod val="65000"/>
              </a:schemeClr>
            </a:solidFill>
          </a:ln>
        </c:spPr>
        <c:crossAx val="144465280"/>
        <c:crosses val="autoZero"/>
        <c:auto val="1"/>
        <c:lblAlgn val="ctr"/>
        <c:lblOffset val="100"/>
        <c:noMultiLvlLbl val="0"/>
      </c:catAx>
      <c:valAx>
        <c:axId val="144465280"/>
        <c:scaling>
          <c:orientation val="minMax"/>
          <c:max val="6.5"/>
          <c:min val="0"/>
        </c:scaling>
        <c:delete val="0"/>
        <c:axPos val="l"/>
        <c:majorGridlines>
          <c:spPr>
            <a:ln w="3175">
              <a:solidFill>
                <a:schemeClr val="bg1">
                  <a:lumMod val="65000"/>
                </a:schemeClr>
              </a:solidFill>
              <a:prstDash val="dash"/>
            </a:ln>
          </c:spPr>
        </c:majorGridlines>
        <c:title>
          <c:tx>
            <c:rich>
              <a:bodyPr rot="-5400000" vert="horz"/>
              <a:lstStyle/>
              <a:p>
                <a:pPr>
                  <a:defRPr sz="2400"/>
                </a:pPr>
                <a:r>
                  <a:rPr lang="en-US" sz="2400" dirty="0" smtClean="0"/>
                  <a:t>Weighted Speedup</a:t>
                </a:r>
                <a:r>
                  <a:rPr lang="en-US" sz="2400" baseline="0" dirty="0" smtClean="0"/>
                  <a:t> (</a:t>
                </a:r>
                <a:r>
                  <a:rPr lang="en-US" sz="2400" baseline="0" dirty="0" err="1" smtClean="0"/>
                  <a:t>GeoMean</a:t>
                </a:r>
                <a:r>
                  <a:rPr lang="en-US" sz="2400" baseline="0" dirty="0" smtClean="0"/>
                  <a:t>)</a:t>
                </a:r>
                <a:endParaRPr lang="en-US" sz="2400" dirty="0" smtClean="0"/>
              </a:p>
            </c:rich>
          </c:tx>
          <c:layout>
            <c:manualLayout>
              <c:xMode val="edge"/>
              <c:yMode val="edge"/>
              <c:x val="4.6134084782097004E-3"/>
              <c:y val="0.112259386999466"/>
            </c:manualLayout>
          </c:layout>
          <c:overlay val="0"/>
        </c:title>
        <c:numFmt formatCode="General" sourceLinked="1"/>
        <c:majorTickMark val="out"/>
        <c:minorTickMark val="none"/>
        <c:tickLblPos val="nextTo"/>
        <c:spPr>
          <a:ln w="1270">
            <a:solidFill>
              <a:schemeClr val="bg1">
                <a:lumMod val="65000"/>
              </a:schemeClr>
            </a:solidFill>
          </a:ln>
        </c:spPr>
        <c:crossAx val="144463360"/>
        <c:crosses val="autoZero"/>
        <c:crossBetween val="between"/>
        <c:majorUnit val="1"/>
      </c:valAx>
      <c:spPr>
        <a:ln>
          <a:noFill/>
        </a:ln>
      </c:spPr>
    </c:plotArea>
    <c:legend>
      <c:legendPos val="r"/>
      <c:layout>
        <c:manualLayout>
          <c:xMode val="edge"/>
          <c:yMode val="edge"/>
          <c:x val="0.80338560745925203"/>
          <c:y val="9.72403089036947E-2"/>
          <c:w val="0.196614392540748"/>
          <c:h val="0.64690454064460101"/>
        </c:manualLayout>
      </c:layout>
      <c:overlay val="0"/>
      <c:spPr>
        <a:noFill/>
        <a:ln>
          <a:noFill/>
        </a:ln>
      </c:spPr>
    </c:legend>
    <c:plotVisOnly val="1"/>
    <c:dispBlanksAs val="gap"/>
    <c:showDLblsOverMax val="0"/>
  </c:chart>
  <c:spPr>
    <a:ln>
      <a:noFill/>
    </a:ln>
  </c:spPr>
  <c:txPr>
    <a:bodyPr/>
    <a:lstStyle/>
    <a:p>
      <a:pPr>
        <a:defRPr sz="2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471523753109801"/>
          <c:y val="4.6774261390403103E-2"/>
          <c:w val="0.67823946065704299"/>
          <c:h val="0.69581079881811203"/>
        </c:manualLayout>
      </c:layout>
      <c:barChart>
        <c:barDir val="col"/>
        <c:grouping val="clustered"/>
        <c:varyColors val="0"/>
        <c:ser>
          <c:idx val="4"/>
          <c:order val="0"/>
          <c:tx>
            <c:v>All-Bank</c:v>
          </c:tx>
          <c:spPr>
            <a:pattFill prst="divot">
              <a:fgClr>
                <a:schemeClr val="accent1"/>
              </a:fgClr>
              <a:bgClr>
                <a:schemeClr val="bg1"/>
              </a:bgClr>
            </a:pattFill>
            <a:ln>
              <a:solidFill>
                <a:schemeClr val="tx1"/>
              </a:solidFill>
            </a:ln>
          </c:spPr>
          <c:invertIfNegative val="0"/>
          <c:val>
            <c:numRef>
              <c:f>energy!$B$22:$D$22</c:f>
              <c:numCache>
                <c:formatCode>General</c:formatCode>
                <c:ptCount val="3"/>
                <c:pt idx="0">
                  <c:v>38.297374859999998</c:v>
                </c:pt>
                <c:pt idx="1">
                  <c:v>40.280029570000004</c:v>
                </c:pt>
                <c:pt idx="2">
                  <c:v>44.896680479999993</c:v>
                </c:pt>
              </c:numCache>
            </c:numRef>
          </c:val>
        </c:ser>
        <c:ser>
          <c:idx val="1"/>
          <c:order val="1"/>
          <c:tx>
            <c:v>Per-Bank</c:v>
          </c:tx>
          <c:spPr>
            <a:pattFill prst="ltDnDiag">
              <a:fgClr>
                <a:schemeClr val="tx1"/>
              </a:fgClr>
              <a:bgClr>
                <a:prstClr val="white"/>
              </a:bgClr>
            </a:pattFill>
            <a:ln>
              <a:solidFill>
                <a:schemeClr val="tx1"/>
              </a:solidFill>
            </a:ln>
            <a:effectLst/>
          </c:spPr>
          <c:invertIfNegative val="0"/>
          <c:cat>
            <c:strRef>
              <c:f>'multi-core-fix'!$B$45:$D$45</c:f>
              <c:strCache>
                <c:ptCount val="3"/>
                <c:pt idx="0">
                  <c:v>8Gb</c:v>
                </c:pt>
                <c:pt idx="1">
                  <c:v>16Gb</c:v>
                </c:pt>
                <c:pt idx="2">
                  <c:v>32Gb</c:v>
                </c:pt>
              </c:strCache>
            </c:strRef>
          </c:cat>
          <c:val>
            <c:numRef>
              <c:f>energy!$B$24:$D$24</c:f>
              <c:numCache>
                <c:formatCode>General</c:formatCode>
                <c:ptCount val="3"/>
                <c:pt idx="0">
                  <c:v>38.013399839999998</c:v>
                </c:pt>
                <c:pt idx="1">
                  <c:v>39.989341719999999</c:v>
                </c:pt>
                <c:pt idx="2">
                  <c:v>44.552129819999998</c:v>
                </c:pt>
              </c:numCache>
            </c:numRef>
          </c:val>
        </c:ser>
        <c:ser>
          <c:idx val="2"/>
          <c:order val="2"/>
          <c:tx>
            <c:strRef>
              <c:f>'multi-core-fix'!$A$48</c:f>
              <c:strCache>
                <c:ptCount val="1"/>
                <c:pt idx="0">
                  <c:v>Elastic</c:v>
                </c:pt>
              </c:strCache>
            </c:strRef>
          </c:tx>
          <c:spPr>
            <a:solidFill>
              <a:schemeClr val="tx1">
                <a:lumMod val="50000"/>
                <a:lumOff val="50000"/>
              </a:schemeClr>
            </a:solidFill>
            <a:ln w="6350">
              <a:solidFill>
                <a:schemeClr val="tx1"/>
              </a:solidFill>
            </a:ln>
            <a:effectLst/>
          </c:spPr>
          <c:invertIfNegative val="0"/>
          <c:cat>
            <c:strRef>
              <c:f>'multi-core-fix'!$B$45:$D$45</c:f>
              <c:strCache>
                <c:ptCount val="3"/>
                <c:pt idx="0">
                  <c:v>8Gb</c:v>
                </c:pt>
                <c:pt idx="1">
                  <c:v>16Gb</c:v>
                </c:pt>
                <c:pt idx="2">
                  <c:v>32Gb</c:v>
                </c:pt>
              </c:strCache>
            </c:strRef>
          </c:cat>
          <c:val>
            <c:numRef>
              <c:f>energy!$B$23:$D$23</c:f>
              <c:numCache>
                <c:formatCode>General</c:formatCode>
                <c:ptCount val="3"/>
                <c:pt idx="0">
                  <c:v>37.504872839999997</c:v>
                </c:pt>
                <c:pt idx="1">
                  <c:v>39.316860320000004</c:v>
                </c:pt>
                <c:pt idx="2">
                  <c:v>44.150899649999999</c:v>
                </c:pt>
              </c:numCache>
            </c:numRef>
          </c:val>
        </c:ser>
        <c:ser>
          <c:idx val="3"/>
          <c:order val="3"/>
          <c:tx>
            <c:strRef>
              <c:f>scurves_all!$A$67</c:f>
              <c:strCache>
                <c:ptCount val="1"/>
                <c:pt idx="0">
                  <c:v>DARP</c:v>
                </c:pt>
              </c:strCache>
            </c:strRef>
          </c:tx>
          <c:spPr>
            <a:solidFill>
              <a:srgbClr val="6699FF"/>
            </a:solidFill>
            <a:ln w="6350">
              <a:solidFill>
                <a:schemeClr val="tx1"/>
              </a:solidFill>
            </a:ln>
            <a:effectLst/>
          </c:spPr>
          <c:invertIfNegative val="0"/>
          <c:cat>
            <c:strRef>
              <c:f>'multi-core-fix'!$B$45:$D$45</c:f>
              <c:strCache>
                <c:ptCount val="3"/>
                <c:pt idx="0">
                  <c:v>8Gb</c:v>
                </c:pt>
                <c:pt idx="1">
                  <c:v>16Gb</c:v>
                </c:pt>
                <c:pt idx="2">
                  <c:v>32Gb</c:v>
                </c:pt>
              </c:strCache>
            </c:strRef>
          </c:cat>
          <c:val>
            <c:numRef>
              <c:f>energy!$B$25:$D$25</c:f>
              <c:numCache>
                <c:formatCode>General</c:formatCode>
                <c:ptCount val="3"/>
                <c:pt idx="0">
                  <c:v>37.191014979999999</c:v>
                </c:pt>
                <c:pt idx="1">
                  <c:v>38.588055400000002</c:v>
                </c:pt>
                <c:pt idx="2">
                  <c:v>43.249987599999997</c:v>
                </c:pt>
              </c:numCache>
            </c:numRef>
          </c:val>
        </c:ser>
        <c:ser>
          <c:idx val="6"/>
          <c:order val="4"/>
          <c:tx>
            <c:v>SARP</c:v>
          </c:tx>
          <c:spPr>
            <a:solidFill>
              <a:schemeClr val="accent3">
                <a:lumMod val="50000"/>
              </a:schemeClr>
            </a:solidFill>
            <a:ln w="6350">
              <a:solidFill>
                <a:schemeClr val="tx1"/>
              </a:solidFill>
            </a:ln>
            <a:effectLst/>
          </c:spPr>
          <c:invertIfNegative val="0"/>
          <c:cat>
            <c:strRef>
              <c:f>'multi-core-fix'!$B$45:$D$45</c:f>
              <c:strCache>
                <c:ptCount val="3"/>
                <c:pt idx="0">
                  <c:v>8Gb</c:v>
                </c:pt>
                <c:pt idx="1">
                  <c:v>16Gb</c:v>
                </c:pt>
                <c:pt idx="2">
                  <c:v>32Gb</c:v>
                </c:pt>
              </c:strCache>
            </c:strRef>
          </c:cat>
          <c:val>
            <c:numRef>
              <c:f>energy!$B$26:$D$26</c:f>
              <c:numCache>
                <c:formatCode>General</c:formatCode>
                <c:ptCount val="3"/>
                <c:pt idx="0">
                  <c:v>37.109562189999998</c:v>
                </c:pt>
                <c:pt idx="1">
                  <c:v>38.32202032</c:v>
                </c:pt>
                <c:pt idx="2">
                  <c:v>41.080885100000003</c:v>
                </c:pt>
              </c:numCache>
            </c:numRef>
          </c:val>
        </c:ser>
        <c:ser>
          <c:idx val="5"/>
          <c:order val="5"/>
          <c:tx>
            <c:v>DSARP</c:v>
          </c:tx>
          <c:spPr>
            <a:solidFill>
              <a:schemeClr val="accent6"/>
            </a:solidFill>
            <a:ln w="6350">
              <a:solidFill>
                <a:schemeClr val="tx1"/>
              </a:solidFill>
            </a:ln>
          </c:spPr>
          <c:invertIfNegative val="0"/>
          <c:val>
            <c:numRef>
              <c:f>energy!$B$27:$D$27</c:f>
              <c:numCache>
                <c:formatCode>General</c:formatCode>
                <c:ptCount val="3"/>
                <c:pt idx="0">
                  <c:v>37.136964390000003</c:v>
                </c:pt>
                <c:pt idx="1">
                  <c:v>38.19702453</c:v>
                </c:pt>
                <c:pt idx="2">
                  <c:v>40.849460350000001</c:v>
                </c:pt>
              </c:numCache>
            </c:numRef>
          </c:val>
        </c:ser>
        <c:ser>
          <c:idx val="0"/>
          <c:order val="6"/>
          <c:tx>
            <c:v>Ideal</c:v>
          </c:tx>
          <c:spPr>
            <a:solidFill>
              <a:schemeClr val="bg1">
                <a:lumMod val="85000"/>
              </a:schemeClr>
            </a:solidFill>
            <a:ln>
              <a:solidFill>
                <a:schemeClr val="tx1"/>
              </a:solidFill>
            </a:ln>
            <a:effectLst/>
          </c:spPr>
          <c:invertIfNegative val="0"/>
          <c:cat>
            <c:strRef>
              <c:f>'multi-core-fix'!$B$45:$D$45</c:f>
              <c:strCache>
                <c:ptCount val="3"/>
                <c:pt idx="0">
                  <c:v>8Gb</c:v>
                </c:pt>
                <c:pt idx="1">
                  <c:v>16Gb</c:v>
                </c:pt>
                <c:pt idx="2">
                  <c:v>32Gb</c:v>
                </c:pt>
              </c:strCache>
            </c:strRef>
          </c:cat>
          <c:val>
            <c:numRef>
              <c:f>energy!$B$28:$D$28</c:f>
              <c:numCache>
                <c:formatCode>General</c:formatCode>
                <c:ptCount val="3"/>
                <c:pt idx="0">
                  <c:v>36.628373789999998</c:v>
                </c:pt>
                <c:pt idx="1">
                  <c:v>36.628373789999998</c:v>
                </c:pt>
                <c:pt idx="2">
                  <c:v>36.628373789999998</c:v>
                </c:pt>
              </c:numCache>
            </c:numRef>
          </c:val>
        </c:ser>
        <c:dLbls>
          <c:showLegendKey val="0"/>
          <c:showVal val="0"/>
          <c:showCatName val="0"/>
          <c:showSerName val="0"/>
          <c:showPercent val="0"/>
          <c:showBubbleSize val="0"/>
        </c:dLbls>
        <c:gapWidth val="150"/>
        <c:axId val="144634624"/>
        <c:axId val="144636544"/>
      </c:barChart>
      <c:catAx>
        <c:axId val="144634624"/>
        <c:scaling>
          <c:orientation val="minMax"/>
        </c:scaling>
        <c:delete val="0"/>
        <c:axPos val="b"/>
        <c:title>
          <c:tx>
            <c:rich>
              <a:bodyPr/>
              <a:lstStyle/>
              <a:p>
                <a:pPr>
                  <a:defRPr/>
                </a:pPr>
                <a:r>
                  <a:rPr lang="en-US"/>
                  <a:t>DRAM Chip Density</a:t>
                </a:r>
              </a:p>
            </c:rich>
          </c:tx>
          <c:layout>
            <c:manualLayout>
              <c:xMode val="edge"/>
              <c:yMode val="edge"/>
              <c:x val="0.34372953380827398"/>
              <c:y val="0.83765605020526301"/>
            </c:manualLayout>
          </c:layout>
          <c:overlay val="0"/>
        </c:title>
        <c:numFmt formatCode="General" sourceLinked="1"/>
        <c:majorTickMark val="out"/>
        <c:minorTickMark val="none"/>
        <c:tickLblPos val="nextTo"/>
        <c:spPr>
          <a:ln w="1270">
            <a:solidFill>
              <a:schemeClr val="bg1">
                <a:lumMod val="65000"/>
              </a:schemeClr>
            </a:solidFill>
          </a:ln>
        </c:spPr>
        <c:crossAx val="144636544"/>
        <c:crosses val="autoZero"/>
        <c:auto val="1"/>
        <c:lblAlgn val="ctr"/>
        <c:lblOffset val="100"/>
        <c:noMultiLvlLbl val="0"/>
      </c:catAx>
      <c:valAx>
        <c:axId val="144636544"/>
        <c:scaling>
          <c:orientation val="minMax"/>
          <c:max val="45"/>
          <c:min val="0"/>
        </c:scaling>
        <c:delete val="0"/>
        <c:axPos val="l"/>
        <c:majorGridlines>
          <c:spPr>
            <a:ln w="3175">
              <a:solidFill>
                <a:schemeClr val="bg1">
                  <a:lumMod val="65000"/>
                </a:schemeClr>
              </a:solidFill>
              <a:prstDash val="dash"/>
            </a:ln>
          </c:spPr>
        </c:majorGridlines>
        <c:title>
          <c:tx>
            <c:rich>
              <a:bodyPr rot="-5400000" vert="horz"/>
              <a:lstStyle/>
              <a:p>
                <a:pPr>
                  <a:defRPr/>
                </a:pPr>
                <a:r>
                  <a:rPr lang="en-US"/>
                  <a:t>Energy per Access (nJ)</a:t>
                </a:r>
              </a:p>
            </c:rich>
          </c:tx>
          <c:layout>
            <c:manualLayout>
              <c:xMode val="edge"/>
              <c:yMode val="edge"/>
              <c:x val="4.0329001550466798E-6"/>
              <c:y val="0.128101020558781"/>
            </c:manualLayout>
          </c:layout>
          <c:overlay val="0"/>
        </c:title>
        <c:numFmt formatCode="General" sourceLinked="1"/>
        <c:majorTickMark val="out"/>
        <c:minorTickMark val="none"/>
        <c:tickLblPos val="nextTo"/>
        <c:spPr>
          <a:ln w="1270">
            <a:solidFill>
              <a:schemeClr val="bg1">
                <a:lumMod val="65000"/>
              </a:schemeClr>
            </a:solidFill>
          </a:ln>
        </c:spPr>
        <c:crossAx val="144634624"/>
        <c:crosses val="autoZero"/>
        <c:crossBetween val="between"/>
        <c:majorUnit val="5"/>
      </c:valAx>
      <c:spPr>
        <a:ln>
          <a:noFill/>
        </a:ln>
      </c:spPr>
    </c:plotArea>
    <c:legend>
      <c:legendPos val="r"/>
      <c:layout>
        <c:manualLayout>
          <c:xMode val="edge"/>
          <c:yMode val="edge"/>
          <c:x val="0.80959382951611203"/>
          <c:y val="9.72403089036947E-2"/>
          <c:w val="0.190406170483888"/>
          <c:h val="0.64690454064460101"/>
        </c:manualLayout>
      </c:layout>
      <c:overlay val="0"/>
      <c:spPr>
        <a:noFill/>
        <a:ln>
          <a:noFill/>
        </a:ln>
      </c:spPr>
    </c:legend>
    <c:plotVisOnly val="1"/>
    <c:dispBlanksAs val="gap"/>
    <c:showDLblsOverMax val="0"/>
  </c:chart>
  <c:spPr>
    <a:ln>
      <a:noFill/>
    </a:ln>
  </c:spPr>
  <c:txPr>
    <a:bodyPr/>
    <a:lstStyle/>
    <a:p>
      <a:pPr>
        <a:defRPr sz="2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18583150079201"/>
          <c:y val="0.12630491309535899"/>
          <c:w val="0.81770308398950098"/>
          <c:h val="0.745993476194731"/>
        </c:manualLayout>
      </c:layout>
      <c:barChart>
        <c:barDir val="col"/>
        <c:grouping val="clustered"/>
        <c:varyColors val="1"/>
        <c:ser>
          <c:idx val="0"/>
          <c:order val="0"/>
          <c:tx>
            <c:strRef>
              <c:f>Sheet1!$B$1</c:f>
              <c:strCache>
                <c:ptCount val="1"/>
                <c:pt idx="0">
                  <c:v>System/Application Crash</c:v>
                </c:pt>
              </c:strCache>
            </c:strRef>
          </c:tx>
          <c:invertIfNegative val="0"/>
          <c:dPt>
            <c:idx val="0"/>
            <c:invertIfNegative val="0"/>
            <c:bubble3D val="0"/>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errBars>
            <c:errBarType val="both"/>
            <c:errValType val="cust"/>
            <c:noEndCap val="0"/>
            <c:plus>
              <c:numRef>
                <c:f>Sheet1!$D$2:$D$4</c:f>
                <c:numCache>
                  <c:formatCode>General</c:formatCode>
                  <c:ptCount val="3"/>
                  <c:pt idx="0">
                    <c:v>0.13048456952729001</c:v>
                  </c:pt>
                  <c:pt idx="1">
                    <c:v>1.082524300902737</c:v>
                  </c:pt>
                  <c:pt idx="2">
                    <c:v>1.3820413213792619</c:v>
                  </c:pt>
                </c:numCache>
              </c:numRef>
            </c:plus>
            <c:minus>
              <c:numRef>
                <c:f>Sheet1!$D$2:$D$4</c:f>
                <c:numCache>
                  <c:formatCode>General</c:formatCode>
                  <c:ptCount val="3"/>
                  <c:pt idx="0">
                    <c:v>0.13048456952729001</c:v>
                  </c:pt>
                  <c:pt idx="1">
                    <c:v>1.082524300902737</c:v>
                  </c:pt>
                  <c:pt idx="2">
                    <c:v>1.3820413213792619</c:v>
                  </c:pt>
                </c:numCache>
              </c:numRef>
            </c:minus>
            <c:spPr>
              <a:noFill/>
              <a:ln w="25400" cap="flat" cmpd="sng" algn="ctr">
                <a:solidFill>
                  <a:schemeClr val="tx1">
                    <a:lumMod val="65000"/>
                    <a:lumOff val="35000"/>
                  </a:schemeClr>
                </a:solidFill>
                <a:round/>
              </a:ln>
              <a:effectLst/>
            </c:spPr>
          </c:errBars>
          <c:cat>
            <c:strRef>
              <c:f>Sheet1!$A$2:$A$4</c:f>
              <c:strCache>
                <c:ptCount val="3"/>
                <c:pt idx="0">
                  <c:v>WebSearch</c:v>
                </c:pt>
                <c:pt idx="1">
                  <c:v>Memcached</c:v>
                </c:pt>
                <c:pt idx="2">
                  <c:v>GraphLab</c:v>
                </c:pt>
              </c:strCache>
            </c:strRef>
          </c:cat>
          <c:val>
            <c:numRef>
              <c:f>Sheet1!$B$2:$B$4</c:f>
              <c:numCache>
                <c:formatCode>General</c:formatCode>
                <c:ptCount val="3"/>
                <c:pt idx="0">
                  <c:v>0.82729230939722698</c:v>
                </c:pt>
                <c:pt idx="1">
                  <c:v>3.215434083601286</c:v>
                </c:pt>
                <c:pt idx="2">
                  <c:v>11.15834218916047</c:v>
                </c:pt>
              </c:numCache>
            </c:numRef>
          </c:val>
        </c:ser>
        <c:dLbls>
          <c:showLegendKey val="0"/>
          <c:showVal val="0"/>
          <c:showCatName val="0"/>
          <c:showSerName val="0"/>
          <c:showPercent val="0"/>
          <c:showBubbleSize val="0"/>
        </c:dLbls>
        <c:gapWidth val="100"/>
        <c:overlap val="-24"/>
        <c:axId val="140695808"/>
        <c:axId val="134418432"/>
      </c:barChart>
      <c:catAx>
        <c:axId val="14069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34418432"/>
        <c:crosses val="autoZero"/>
        <c:auto val="1"/>
        <c:lblAlgn val="ctr"/>
        <c:lblOffset val="100"/>
        <c:noMultiLvlLbl val="0"/>
      </c:catAx>
      <c:valAx>
        <c:axId val="134418432"/>
        <c:scaling>
          <c:orientation val="minMax"/>
          <c:max val="14"/>
          <c:min val="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Probability of Crash (%)</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0695808"/>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r>
              <a:rPr lang="en-US"/>
              <a:t>Incorrect Responses</a:t>
            </a:r>
          </a:p>
        </c:rich>
      </c:tx>
      <c:overlay val="0"/>
      <c:spPr>
        <a:noFill/>
        <a:ln>
          <a:noFill/>
        </a:ln>
        <a:effectLst/>
      </c:spPr>
    </c:title>
    <c:autoTitleDeleted val="0"/>
    <c:plotArea>
      <c:layout>
        <c:manualLayout>
          <c:layoutTarget val="inner"/>
          <c:xMode val="edge"/>
          <c:yMode val="edge"/>
          <c:x val="0.147976049868766"/>
          <c:y val="0.12630491309535899"/>
          <c:w val="0.81452395013123402"/>
          <c:h val="0.73473404797143105"/>
        </c:manualLayout>
      </c:layout>
      <c:barChart>
        <c:barDir val="col"/>
        <c:grouping val="clustered"/>
        <c:varyColors val="1"/>
        <c:ser>
          <c:idx val="0"/>
          <c:order val="0"/>
          <c:tx>
            <c:strRef>
              <c:f>Sheet1!$B$1</c:f>
              <c:strCache>
                <c:ptCount val="1"/>
                <c:pt idx="0">
                  <c:v>Incorrect Response</c:v>
                </c:pt>
              </c:strCache>
            </c:strRef>
          </c:tx>
          <c:invertIfNegative val="0"/>
          <c:dPt>
            <c:idx val="0"/>
            <c:invertIfNegative val="0"/>
            <c:bubble3D val="0"/>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errBars>
            <c:errBarType val="plus"/>
            <c:errValType val="cust"/>
            <c:noEndCap val="0"/>
            <c:plus>
              <c:numRef>
                <c:f>Sheet1!$D$2:$D$4</c:f>
                <c:numCache>
                  <c:formatCode>General</c:formatCode>
                  <c:ptCount val="3"/>
                  <c:pt idx="0">
                    <c:v>9965.565217391304</c:v>
                  </c:pt>
                  <c:pt idx="1">
                    <c:v>5322</c:v>
                  </c:pt>
                  <c:pt idx="2">
                    <c:v>79641148.325358793</c:v>
                  </c:pt>
                </c:numCache>
              </c:numRef>
            </c:plus>
            <c:minus>
              <c:numRef>
                <c:f>Sheet1!$D$2:$D$4</c:f>
                <c:numCache>
                  <c:formatCode>General</c:formatCode>
                  <c:ptCount val="3"/>
                  <c:pt idx="0">
                    <c:v>9965.565217391304</c:v>
                  </c:pt>
                  <c:pt idx="1">
                    <c:v>5322</c:v>
                  </c:pt>
                  <c:pt idx="2">
                    <c:v>79641148.325358793</c:v>
                  </c:pt>
                </c:numCache>
              </c:numRef>
            </c:minus>
            <c:spPr>
              <a:noFill/>
              <a:ln w="25400" cap="flat" cmpd="sng" algn="ctr">
                <a:solidFill>
                  <a:schemeClr val="tx1">
                    <a:lumMod val="65000"/>
                    <a:lumOff val="35000"/>
                  </a:schemeClr>
                </a:solidFill>
                <a:round/>
              </a:ln>
              <a:effectLst/>
            </c:spPr>
          </c:errBars>
          <c:cat>
            <c:strRef>
              <c:f>Sheet1!$A$2:$A$4</c:f>
              <c:strCache>
                <c:ptCount val="3"/>
                <c:pt idx="0">
                  <c:v>WebSearch</c:v>
                </c:pt>
                <c:pt idx="1">
                  <c:v>Memcached</c:v>
                </c:pt>
                <c:pt idx="2">
                  <c:v>GraphLab</c:v>
                </c:pt>
              </c:strCache>
            </c:strRef>
          </c:cat>
          <c:val>
            <c:numRef>
              <c:f>Sheet1!$B$2:$B$4</c:f>
              <c:numCache>
                <c:formatCode>General</c:formatCode>
                <c:ptCount val="3"/>
                <c:pt idx="0">
                  <c:v>34.434782608695627</c:v>
                </c:pt>
                <c:pt idx="1">
                  <c:v>344</c:v>
                </c:pt>
                <c:pt idx="2">
                  <c:v>20358851.674641099</c:v>
                </c:pt>
              </c:numCache>
            </c:numRef>
          </c:val>
        </c:ser>
        <c:dLbls>
          <c:showLegendKey val="0"/>
          <c:showVal val="0"/>
          <c:showCatName val="0"/>
          <c:showSerName val="0"/>
          <c:showPercent val="0"/>
          <c:showBubbleSize val="0"/>
        </c:dLbls>
        <c:gapWidth val="100"/>
        <c:overlap val="-24"/>
        <c:axId val="141535104"/>
        <c:axId val="141536640"/>
      </c:barChart>
      <c:catAx>
        <c:axId val="141535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1536640"/>
        <c:crosses val="autoZero"/>
        <c:auto val="1"/>
        <c:lblAlgn val="ctr"/>
        <c:lblOffset val="100"/>
        <c:noMultiLvlLbl val="0"/>
      </c:catAx>
      <c:valAx>
        <c:axId val="141536640"/>
        <c:scaling>
          <c:logBase val="10"/>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 Incorrect/Billion Queries</a:t>
                </a:r>
              </a:p>
            </c:rich>
          </c:tx>
          <c:overlay val="0"/>
          <c:spPr>
            <a:noFill/>
            <a:ln>
              <a:noFill/>
            </a:ln>
            <a:effectLst/>
          </c:spPr>
        </c:title>
        <c:numFmt formatCode="0.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153510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718832020997"/>
          <c:y val="0.12630491309535899"/>
          <c:w val="0.82355894575678001"/>
          <c:h val="0.71382534115073903"/>
        </c:manualLayout>
      </c:layout>
      <c:barChart>
        <c:barDir val="col"/>
        <c:grouping val="clustered"/>
        <c:varyColors val="1"/>
        <c:ser>
          <c:idx val="0"/>
          <c:order val="0"/>
          <c:tx>
            <c:strRef>
              <c:f>Sheet1!$B$1</c:f>
              <c:strCache>
                <c:ptCount val="1"/>
                <c:pt idx="0">
                  <c:v>System/Application Crash</c:v>
                </c:pt>
              </c:strCache>
            </c:strRef>
          </c:tx>
          <c:invertIfNegative val="0"/>
          <c:dPt>
            <c:idx val="0"/>
            <c:invertIfNegative val="0"/>
            <c:bubble3D val="0"/>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errBars>
            <c:errBarType val="both"/>
            <c:errValType val="cust"/>
            <c:noEndCap val="0"/>
            <c:plus>
              <c:numRef>
                <c:f>Sheet1!$D$2:$D$4</c:f>
                <c:numCache>
                  <c:formatCode>General</c:formatCode>
                  <c:ptCount val="3"/>
                  <c:pt idx="0">
                    <c:v>0.28470000000000001</c:v>
                  </c:pt>
                  <c:pt idx="1">
                    <c:v>0.14299999999999999</c:v>
                  </c:pt>
                  <c:pt idx="2">
                    <c:v>0.23699999999999999</c:v>
                  </c:pt>
                </c:numCache>
              </c:numRef>
            </c:plus>
            <c:minus>
              <c:numRef>
                <c:f>Sheet1!$D$2:$D$4</c:f>
                <c:numCache>
                  <c:formatCode>General</c:formatCode>
                  <c:ptCount val="3"/>
                  <c:pt idx="0">
                    <c:v>0.28470000000000001</c:v>
                  </c:pt>
                  <c:pt idx="1">
                    <c:v>0.14299999999999999</c:v>
                  </c:pt>
                  <c:pt idx="2">
                    <c:v>0.23699999999999999</c:v>
                  </c:pt>
                </c:numCache>
              </c:numRef>
            </c:minus>
            <c:spPr>
              <a:noFill/>
              <a:ln w="25400" cap="flat" cmpd="sng" algn="ctr">
                <a:solidFill>
                  <a:schemeClr val="tx1">
                    <a:lumMod val="65000"/>
                    <a:lumOff val="35000"/>
                  </a:schemeClr>
                </a:solidFill>
                <a:round/>
              </a:ln>
              <a:effectLst/>
            </c:spPr>
          </c:errBars>
          <c:cat>
            <c:strRef>
              <c:f>Sheet1!$A$2:$A$4</c:f>
              <c:strCache>
                <c:ptCount val="3"/>
                <c:pt idx="0">
                  <c:v>Private</c:v>
                </c:pt>
                <c:pt idx="1">
                  <c:v>Heap</c:v>
                </c:pt>
                <c:pt idx="2">
                  <c:v>Stack</c:v>
                </c:pt>
              </c:strCache>
            </c:strRef>
          </c:cat>
          <c:val>
            <c:numRef>
              <c:f>Sheet1!$B$2:$B$4</c:f>
              <c:numCache>
                <c:formatCode>General</c:formatCode>
                <c:ptCount val="3"/>
                <c:pt idx="0">
                  <c:v>1.041365345675441</c:v>
                </c:pt>
                <c:pt idx="1">
                  <c:v>0.63897763578274802</c:v>
                </c:pt>
                <c:pt idx="2">
                  <c:v>0.247729149463254</c:v>
                </c:pt>
              </c:numCache>
            </c:numRef>
          </c:val>
        </c:ser>
        <c:dLbls>
          <c:showLegendKey val="0"/>
          <c:showVal val="0"/>
          <c:showCatName val="0"/>
          <c:showSerName val="0"/>
          <c:showPercent val="0"/>
          <c:showBubbleSize val="0"/>
        </c:dLbls>
        <c:gapWidth val="100"/>
        <c:overlap val="-24"/>
        <c:axId val="141485568"/>
        <c:axId val="141487104"/>
      </c:barChart>
      <c:catAx>
        <c:axId val="141485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1487104"/>
        <c:crosses val="autoZero"/>
        <c:auto val="1"/>
        <c:lblAlgn val="ctr"/>
        <c:lblOffset val="100"/>
        <c:noMultiLvlLbl val="0"/>
      </c:catAx>
      <c:valAx>
        <c:axId val="141487104"/>
        <c:scaling>
          <c:orientation val="minMax"/>
          <c:min val="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Probability of Crash (%)</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1485568"/>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r>
              <a:rPr lang="en-US"/>
              <a:t>Incorrect Responses</a:t>
            </a:r>
          </a:p>
        </c:rich>
      </c:tx>
      <c:overlay val="0"/>
      <c:spPr>
        <a:noFill/>
        <a:ln>
          <a:noFill/>
        </a:ln>
        <a:effectLst/>
      </c:spPr>
    </c:title>
    <c:autoTitleDeleted val="0"/>
    <c:plotArea>
      <c:layout>
        <c:manualLayout>
          <c:layoutTarget val="inner"/>
          <c:xMode val="edge"/>
          <c:yMode val="edge"/>
          <c:x val="0.1563093832021"/>
          <c:y val="0.12630491309535899"/>
          <c:w val="0.80757950568678905"/>
          <c:h val="0.71027419242391798"/>
        </c:manualLayout>
      </c:layout>
      <c:barChart>
        <c:barDir val="col"/>
        <c:grouping val="clustered"/>
        <c:varyColors val="1"/>
        <c:ser>
          <c:idx val="0"/>
          <c:order val="0"/>
          <c:tx>
            <c:strRef>
              <c:f>Sheet1!$B$1</c:f>
              <c:strCache>
                <c:ptCount val="1"/>
                <c:pt idx="0">
                  <c:v>Incorrect Response</c:v>
                </c:pt>
              </c:strCache>
            </c:strRef>
          </c:tx>
          <c:invertIfNegative val="0"/>
          <c:dPt>
            <c:idx val="0"/>
            <c:invertIfNegative val="0"/>
            <c:bubble3D val="0"/>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errBars>
            <c:errBarType val="plus"/>
            <c:errValType val="cust"/>
            <c:noEndCap val="0"/>
            <c:plus>
              <c:numRef>
                <c:f>Sheet1!$D$2:$D$4</c:f>
                <c:numCache>
                  <c:formatCode>General</c:formatCode>
                  <c:ptCount val="3"/>
                  <c:pt idx="0">
                    <c:v>9984.6172050644891</c:v>
                  </c:pt>
                  <c:pt idx="1">
                    <c:v>9979.7512293896434</c:v>
                  </c:pt>
                  <c:pt idx="2">
                    <c:v>9990.7423616845608</c:v>
                  </c:pt>
                </c:numCache>
              </c:numRef>
            </c:plus>
            <c:minus>
              <c:numRef>
                <c:f>Sheet1!$D$2:$D$4</c:f>
                <c:numCache>
                  <c:formatCode>General</c:formatCode>
                  <c:ptCount val="3"/>
                  <c:pt idx="0">
                    <c:v>9984.6172050644891</c:v>
                  </c:pt>
                  <c:pt idx="1">
                    <c:v>9979.7512293896434</c:v>
                  </c:pt>
                  <c:pt idx="2">
                    <c:v>9990.7423616845608</c:v>
                  </c:pt>
                </c:numCache>
              </c:numRef>
            </c:minus>
            <c:spPr>
              <a:noFill/>
              <a:ln w="31750" cap="flat" cmpd="sng" algn="ctr">
                <a:solidFill>
                  <a:schemeClr val="tx1">
                    <a:lumMod val="65000"/>
                    <a:lumOff val="35000"/>
                  </a:schemeClr>
                </a:solidFill>
                <a:round/>
              </a:ln>
              <a:effectLst/>
            </c:spPr>
          </c:errBars>
          <c:cat>
            <c:strRef>
              <c:f>Sheet1!$A$2:$A$4</c:f>
              <c:strCache>
                <c:ptCount val="3"/>
                <c:pt idx="0">
                  <c:v>Private</c:v>
                </c:pt>
                <c:pt idx="1">
                  <c:v>Heap</c:v>
                </c:pt>
                <c:pt idx="2">
                  <c:v>Stack</c:v>
                </c:pt>
              </c:strCache>
            </c:strRef>
          </c:cat>
          <c:val>
            <c:numRef>
              <c:f>Sheet1!$B$2:$B$4</c:f>
              <c:numCache>
                <c:formatCode>General</c:formatCode>
                <c:ptCount val="3"/>
                <c:pt idx="0">
                  <c:v>15.382794935510599</c:v>
                </c:pt>
                <c:pt idx="1">
                  <c:v>20.248770610355781</c:v>
                </c:pt>
                <c:pt idx="2">
                  <c:v>9.2576383154417847</c:v>
                </c:pt>
              </c:numCache>
            </c:numRef>
          </c:val>
        </c:ser>
        <c:dLbls>
          <c:showLegendKey val="0"/>
          <c:showVal val="0"/>
          <c:showCatName val="0"/>
          <c:showSerName val="0"/>
          <c:showPercent val="0"/>
          <c:showBubbleSize val="0"/>
        </c:dLbls>
        <c:gapWidth val="100"/>
        <c:overlap val="-24"/>
        <c:axId val="141633024"/>
        <c:axId val="141634560"/>
      </c:barChart>
      <c:catAx>
        <c:axId val="141633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1634560"/>
        <c:crosses val="autoZero"/>
        <c:auto val="1"/>
        <c:lblAlgn val="ctr"/>
        <c:lblOffset val="100"/>
        <c:noMultiLvlLbl val="0"/>
      </c:catAx>
      <c:valAx>
        <c:axId val="141634560"/>
        <c:scaling>
          <c:logBase val="10"/>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a:t># </a:t>
                </a:r>
                <a:r>
                  <a:rPr lang="en-US" dirty="0" smtClean="0"/>
                  <a:t>Incorrect/Billion </a:t>
                </a:r>
                <a:r>
                  <a:rPr lang="en-US" dirty="0"/>
                  <a:t>Queries</a:t>
                </a:r>
              </a:p>
            </c:rich>
          </c:tx>
          <c:overlay val="0"/>
          <c:spPr>
            <a:noFill/>
            <a:ln>
              <a:noFill/>
            </a:ln>
            <a:effectLst/>
          </c:spPr>
        </c:title>
        <c:numFmt formatCode="0.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163302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r>
              <a:rPr lang="en-US" dirty="0" err="1" smtClean="0"/>
              <a:t>WebSearch</a:t>
            </a:r>
            <a:r>
              <a:rPr lang="en-US" dirty="0" smtClean="0"/>
              <a:t> Recoverability</a:t>
            </a:r>
            <a:endParaRPr lang="en-US" dirty="0"/>
          </a:p>
        </c:rich>
      </c:tx>
      <c:overlay val="0"/>
      <c:spPr>
        <a:noFill/>
        <a:ln>
          <a:noFill/>
        </a:ln>
        <a:effectLst/>
      </c:spPr>
    </c:title>
    <c:autoTitleDeleted val="0"/>
    <c:plotArea>
      <c:layout>
        <c:manualLayout>
          <c:layoutTarget val="inner"/>
          <c:xMode val="edge"/>
          <c:yMode val="edge"/>
          <c:x val="2.29166666666667E-2"/>
          <c:y val="0.135581802588428"/>
          <c:w val="0.75615651136256601"/>
          <c:h val="0.69260904297999004"/>
        </c:manualLayout>
      </c:layout>
      <c:barChart>
        <c:barDir val="col"/>
        <c:grouping val="clustered"/>
        <c:varyColors val="0"/>
        <c:ser>
          <c:idx val="0"/>
          <c:order val="0"/>
          <c:tx>
            <c:strRef>
              <c:f>Sheet1!$B$1</c:f>
              <c:strCache>
                <c:ptCount val="1"/>
                <c:pt idx="0">
                  <c:v>Implicitly recoverable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Private</c:v>
                </c:pt>
                <c:pt idx="1">
                  <c:v>Heap</c:v>
                </c:pt>
                <c:pt idx="2">
                  <c:v>Stack</c:v>
                </c:pt>
                <c:pt idx="3">
                  <c:v>Overall</c:v>
                </c:pt>
              </c:strCache>
            </c:strRef>
          </c:cat>
          <c:val>
            <c:numRef>
              <c:f>Sheet1!$B$2:$B$5</c:f>
              <c:numCache>
                <c:formatCode>0%</c:formatCode>
                <c:ptCount val="4"/>
                <c:pt idx="0">
                  <c:v>0.88</c:v>
                </c:pt>
                <c:pt idx="1">
                  <c:v>0.59</c:v>
                </c:pt>
                <c:pt idx="2">
                  <c:v>0.01</c:v>
                </c:pt>
                <c:pt idx="3">
                  <c:v>0.82</c:v>
                </c:pt>
              </c:numCache>
            </c:numRef>
          </c:val>
        </c:ser>
        <c:ser>
          <c:idx val="1"/>
          <c:order val="1"/>
          <c:tx>
            <c:strRef>
              <c:f>Sheet1!$C$1</c:f>
              <c:strCache>
                <c:ptCount val="1"/>
                <c:pt idx="0">
                  <c:v>Explicitly recoverable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Private</c:v>
                </c:pt>
                <c:pt idx="1">
                  <c:v>Heap</c:v>
                </c:pt>
                <c:pt idx="2">
                  <c:v>Stack</c:v>
                </c:pt>
                <c:pt idx="3">
                  <c:v>Overall</c:v>
                </c:pt>
              </c:strCache>
            </c:strRef>
          </c:cat>
          <c:val>
            <c:numRef>
              <c:f>Sheet1!$C$2:$C$5</c:f>
              <c:numCache>
                <c:formatCode>0%</c:formatCode>
                <c:ptCount val="4"/>
                <c:pt idx="0">
                  <c:v>0.63</c:v>
                </c:pt>
                <c:pt idx="1">
                  <c:v>0.28000000000000003</c:v>
                </c:pt>
                <c:pt idx="2">
                  <c:v>0.16</c:v>
                </c:pt>
                <c:pt idx="3">
                  <c:v>0.56000000000000005</c:v>
                </c:pt>
              </c:numCache>
            </c:numRef>
          </c:val>
        </c:ser>
        <c:dLbls>
          <c:showLegendKey val="0"/>
          <c:showVal val="1"/>
          <c:showCatName val="0"/>
          <c:showSerName val="0"/>
          <c:showPercent val="0"/>
          <c:showBubbleSize val="0"/>
        </c:dLbls>
        <c:gapWidth val="150"/>
        <c:overlap val="-25"/>
        <c:axId val="140923264"/>
        <c:axId val="140924800"/>
      </c:barChart>
      <c:catAx>
        <c:axId val="140923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0924800"/>
        <c:crosses val="autoZero"/>
        <c:auto val="1"/>
        <c:lblAlgn val="ctr"/>
        <c:lblOffset val="100"/>
        <c:noMultiLvlLbl val="0"/>
      </c:catAx>
      <c:valAx>
        <c:axId val="140924800"/>
        <c:scaling>
          <c:orientation val="minMax"/>
        </c:scaling>
        <c:delete val="1"/>
        <c:axPos val="l"/>
        <c:numFmt formatCode="0%" sourceLinked="1"/>
        <c:majorTickMark val="none"/>
        <c:minorTickMark val="none"/>
        <c:tickLblPos val="nextTo"/>
        <c:crossAx val="140923264"/>
        <c:crosses val="autoZero"/>
        <c:crossBetween val="between"/>
      </c:valAx>
      <c:spPr>
        <a:noFill/>
        <a:ln>
          <a:noFill/>
        </a:ln>
        <a:effectLst/>
      </c:spPr>
    </c:plotArea>
    <c:legend>
      <c:legendPos val="r"/>
      <c:layout>
        <c:manualLayout>
          <c:xMode val="edge"/>
          <c:yMode val="edge"/>
          <c:x val="0.77236219712327403"/>
          <c:y val="0.22400936637377"/>
          <c:w val="0.22565454403772101"/>
          <c:h val="0.5352555998061400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941054243219594E-2"/>
          <c:y val="4.8983281677068301E-2"/>
          <c:w val="0.90133672353455796"/>
          <c:h val="0.79114703361194805"/>
        </c:manualLayout>
      </c:layout>
      <c:barChart>
        <c:barDir val="col"/>
        <c:grouping val="clustered"/>
        <c:varyColors val="1"/>
        <c:ser>
          <c:idx val="0"/>
          <c:order val="0"/>
          <c:tx>
            <c:strRef>
              <c:f>Sheet1!$B$1</c:f>
              <c:strCache>
                <c:ptCount val="1"/>
                <c:pt idx="0">
                  <c:v>System/Application Crash</c:v>
                </c:pt>
              </c:strCache>
            </c:strRef>
          </c:tx>
          <c:invertIfNegative val="0"/>
          <c:dPt>
            <c:idx val="0"/>
            <c:invertIfNegative val="0"/>
            <c:bubble3D val="0"/>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errBars>
            <c:errBarType val="both"/>
            <c:errValType val="cust"/>
            <c:noEndCap val="0"/>
            <c:plus>
              <c:numRef>
                <c:f>Sheet1!$D$2:$D$4</c:f>
                <c:numCache>
                  <c:formatCode>General</c:formatCode>
                  <c:ptCount val="3"/>
                  <c:pt idx="0">
                    <c:v>0.28470000000000001</c:v>
                  </c:pt>
                  <c:pt idx="1">
                    <c:v>0.14299999999999999</c:v>
                  </c:pt>
                  <c:pt idx="2">
                    <c:v>0.23699999999999999</c:v>
                  </c:pt>
                </c:numCache>
              </c:numRef>
            </c:plus>
            <c:minus>
              <c:numRef>
                <c:f>Sheet1!$D$2:$D$4</c:f>
                <c:numCache>
                  <c:formatCode>General</c:formatCode>
                  <c:ptCount val="3"/>
                  <c:pt idx="0">
                    <c:v>0.28470000000000001</c:v>
                  </c:pt>
                  <c:pt idx="1">
                    <c:v>0.14299999999999999</c:v>
                  </c:pt>
                  <c:pt idx="2">
                    <c:v>0.23699999999999999</c:v>
                  </c:pt>
                </c:numCache>
              </c:numRef>
            </c:minus>
            <c:spPr>
              <a:noFill/>
              <a:ln w="25400" cap="flat" cmpd="sng" algn="ctr">
                <a:solidFill>
                  <a:schemeClr val="tx1">
                    <a:lumMod val="65000"/>
                    <a:lumOff val="35000"/>
                  </a:schemeClr>
                </a:solidFill>
                <a:round/>
              </a:ln>
              <a:effectLst/>
            </c:spPr>
          </c:errBars>
          <c:cat>
            <c:strRef>
              <c:f>Sheet1!$A$2:$A$4</c:f>
              <c:strCache>
                <c:ptCount val="3"/>
                <c:pt idx="0">
                  <c:v>App/Data A</c:v>
                </c:pt>
                <c:pt idx="1">
                  <c:v>App/Data B</c:v>
                </c:pt>
                <c:pt idx="2">
                  <c:v>App/Data C</c:v>
                </c:pt>
              </c:strCache>
            </c:strRef>
          </c:cat>
          <c:val>
            <c:numRef>
              <c:f>Sheet1!$B$2:$B$4</c:f>
              <c:numCache>
                <c:formatCode>General</c:formatCode>
                <c:ptCount val="3"/>
                <c:pt idx="0">
                  <c:v>1.041365345675441</c:v>
                </c:pt>
                <c:pt idx="1">
                  <c:v>0.63897763578274802</c:v>
                </c:pt>
                <c:pt idx="2">
                  <c:v>0.247729149463254</c:v>
                </c:pt>
              </c:numCache>
            </c:numRef>
          </c:val>
        </c:ser>
        <c:dLbls>
          <c:showLegendKey val="0"/>
          <c:showVal val="0"/>
          <c:showCatName val="0"/>
          <c:showSerName val="0"/>
          <c:showPercent val="0"/>
          <c:showBubbleSize val="0"/>
        </c:dLbls>
        <c:gapWidth val="60"/>
        <c:overlap val="-24"/>
        <c:axId val="140974336"/>
        <c:axId val="140976128"/>
      </c:barChart>
      <c:catAx>
        <c:axId val="140974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40976128"/>
        <c:crosses val="autoZero"/>
        <c:auto val="1"/>
        <c:lblAlgn val="ctr"/>
        <c:lblOffset val="100"/>
        <c:noMultiLvlLbl val="0"/>
      </c:catAx>
      <c:valAx>
        <c:axId val="140976128"/>
        <c:scaling>
          <c:orientation val="minMax"/>
          <c:min val="0"/>
        </c:scaling>
        <c:delete val="1"/>
        <c:axPos val="l"/>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a:t>Memory error vulnerability</a:t>
                </a:r>
              </a:p>
            </c:rich>
          </c:tx>
          <c:overlay val="0"/>
          <c:spPr>
            <a:noFill/>
            <a:ln>
              <a:noFill/>
            </a:ln>
            <a:effectLst/>
          </c:spPr>
        </c:title>
        <c:numFmt formatCode="General" sourceLinked="1"/>
        <c:majorTickMark val="none"/>
        <c:minorTickMark val="none"/>
        <c:tickLblPos val="nextTo"/>
        <c:crossAx val="140974336"/>
        <c:crosses val="autoZero"/>
        <c:crossBetween val="between"/>
      </c:valAx>
      <c:spPr>
        <a:noFill/>
        <a:ln>
          <a:noFill/>
        </a:ln>
        <a:effectLst/>
      </c:spPr>
    </c:plotArea>
    <c:plotVisOnly val="1"/>
    <c:dispBlanksAs val="gap"/>
    <c:showDLblsOverMax val="0"/>
  </c:chart>
  <c:spPr>
    <a:noFill/>
    <a:ln>
      <a:noFill/>
    </a:ln>
    <a:effectLst/>
  </c:spPr>
  <c:txPr>
    <a:bodyPr/>
    <a:lstStyle/>
    <a:p>
      <a:pPr>
        <a:defRPr sz="2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0288437613301"/>
          <c:y val="4.2884774098954803E-2"/>
          <c:w val="0.87679684888791098"/>
          <c:h val="0.69991477673689095"/>
        </c:manualLayout>
      </c:layout>
      <c:barChart>
        <c:barDir val="col"/>
        <c:grouping val="clustered"/>
        <c:varyColors val="0"/>
        <c:ser>
          <c:idx val="0"/>
          <c:order val="0"/>
          <c:tx>
            <c:strRef>
              <c:f>Sheet1!$B$1</c:f>
              <c:strCache>
                <c:ptCount val="1"/>
                <c:pt idx="0">
                  <c:v>Server hardware cost savings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rgbClr val="FFCB25"/>
                  </a:gs>
                  <a:gs pos="50000">
                    <a:srgbClr val="FFC000"/>
                  </a:gs>
                  <a:gs pos="100000">
                    <a:srgbClr val="EEB500"/>
                  </a:gs>
                </a:gsLst>
                <a:lin ang="5400000" scaled="0"/>
              </a:gradFill>
              <a:ln>
                <a:noFill/>
              </a:ln>
              <a:effectLst>
                <a:outerShdw blurRad="57150" dist="19050" dir="5400000" algn="ctr" rotWithShape="0">
                  <a:srgbClr val="000000">
                    <a:alpha val="63000"/>
                  </a:srgbClr>
                </a:outerShdw>
              </a:effectLst>
            </c:spPr>
          </c:dPt>
          <c:dPt>
            <c:idx val="3"/>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4"/>
            <c:invertIfNegative val="0"/>
            <c:bubble3D val="0"/>
            <c:spPr>
              <a:gradFill rotWithShape="1">
                <a:gsLst>
                  <a:gs pos="0">
                    <a:srgbClr val="FFCB25"/>
                  </a:gs>
                  <a:gs pos="50000">
                    <a:srgbClr val="FFC000"/>
                  </a:gs>
                  <a:gs pos="100000">
                    <a:srgbClr val="EEB500"/>
                  </a:gs>
                </a:gsLst>
                <a:lin ang="5400000" scaled="0"/>
              </a:gradFill>
              <a:ln>
                <a:noFill/>
              </a:ln>
              <a:effectLst>
                <a:outerShdw blurRad="57150" dist="19050" dir="5400000" algn="ctr" rotWithShape="0">
                  <a:srgbClr val="000000">
                    <a:alpha val="63000"/>
                  </a:srgbClr>
                </a:outerShdw>
              </a:effectLst>
            </c:spPr>
          </c:dPt>
          <c:dLbls>
            <c:dLbl>
              <c:idx val="1"/>
              <c:showLegendKey val="0"/>
              <c:showVal val="1"/>
              <c:showCatName val="0"/>
              <c:showSerName val="0"/>
              <c:showPercent val="0"/>
              <c:showBubbleSize val="0"/>
              <c:extLst>
                <c:ext xmlns:c15="http://schemas.microsoft.com/office/drawing/2012/chart" uri="{CE6537A1-D6FC-4f65-9D91-7224C49458BB}">
                  <c15:layout/>
                </c:ext>
              </c:extLst>
            </c:dLbl>
            <c:dLbl>
              <c:idx val="2"/>
              <c:showLegendKey val="0"/>
              <c:showVal val="1"/>
              <c:showCatName val="0"/>
              <c:showSerName val="0"/>
              <c:showPercent val="0"/>
              <c:showBubbleSize val="0"/>
              <c:extLst>
                <c:ext xmlns:c15="http://schemas.microsoft.com/office/drawing/2012/chart" uri="{CE6537A1-D6FC-4f65-9D91-7224C49458BB}">
                  <c15:layout/>
                </c:ext>
              </c:extLst>
            </c:dLbl>
            <c:dLbl>
              <c:idx val="3"/>
              <c:showLegendKey val="0"/>
              <c:showVal val="1"/>
              <c:showCatName val="0"/>
              <c:showSerName val="0"/>
              <c:showPercent val="0"/>
              <c:showBubbleSize val="0"/>
              <c:extLst>
                <c:ext xmlns:c15="http://schemas.microsoft.com/office/drawing/2012/chart" uri="{CE6537A1-D6FC-4f65-9D91-7224C49458BB}">
                  <c15:layout/>
                </c:ext>
              </c:extLst>
            </c:dLbl>
            <c:dLbl>
              <c:idx val="4"/>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Typical Server</c:v>
                </c:pt>
                <c:pt idx="1">
                  <c:v>Consumer PC</c:v>
                </c:pt>
                <c:pt idx="2">
                  <c:v>HRM</c:v>
                </c:pt>
                <c:pt idx="3">
                  <c:v>Less-Tested</c:v>
                </c:pt>
                <c:pt idx="4">
                  <c:v>HRM/L</c:v>
                </c:pt>
              </c:strCache>
            </c:strRef>
          </c:cat>
          <c:val>
            <c:numRef>
              <c:f>Sheet1!$B$2:$B$6</c:f>
              <c:numCache>
                <c:formatCode>General</c:formatCode>
                <c:ptCount val="5"/>
                <c:pt idx="0">
                  <c:v>0</c:v>
                </c:pt>
                <c:pt idx="1">
                  <c:v>3.3</c:v>
                </c:pt>
                <c:pt idx="2">
                  <c:v>2.9</c:v>
                </c:pt>
                <c:pt idx="3">
                  <c:v>8.1</c:v>
                </c:pt>
                <c:pt idx="4">
                  <c:v>4.7</c:v>
                </c:pt>
              </c:numCache>
            </c:numRef>
          </c:val>
        </c:ser>
        <c:dLbls>
          <c:showLegendKey val="0"/>
          <c:showVal val="0"/>
          <c:showCatName val="0"/>
          <c:showSerName val="0"/>
          <c:showPercent val="0"/>
          <c:showBubbleSize val="0"/>
        </c:dLbls>
        <c:gapWidth val="100"/>
        <c:overlap val="-24"/>
        <c:axId val="142064256"/>
        <c:axId val="142078336"/>
      </c:barChart>
      <c:catAx>
        <c:axId val="142064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2078336"/>
        <c:crosses val="autoZero"/>
        <c:auto val="1"/>
        <c:lblAlgn val="ctr"/>
        <c:lblOffset val="100"/>
        <c:noMultiLvlLbl val="0"/>
      </c:catAx>
      <c:valAx>
        <c:axId val="142078336"/>
        <c:scaling>
          <c:orientation val="minMax"/>
          <c:max val="9"/>
          <c:min val="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smtClean="0"/>
                  <a:t>Server</a:t>
                </a:r>
                <a:r>
                  <a:rPr lang="en-US" baseline="0" dirty="0" smtClean="0"/>
                  <a:t> HW cost savings (%)</a:t>
                </a:r>
                <a:endParaRPr lang="en-US" dirty="0"/>
              </a:p>
            </c:rich>
          </c:tx>
          <c:layout>
            <c:manualLayout>
              <c:xMode val="edge"/>
              <c:yMode val="edge"/>
              <c:x val="2.9902433575059802E-3"/>
              <c:y val="1.93108540244567E-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2064256"/>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612605752029"/>
          <c:y val="0.14742625222917599"/>
          <c:w val="0.83968712751201502"/>
          <c:h val="0.62382584014532305"/>
        </c:manualLayout>
      </c:layout>
      <c:barChart>
        <c:barDir val="col"/>
        <c:grouping val="clustered"/>
        <c:varyColors val="0"/>
        <c:ser>
          <c:idx val="0"/>
          <c:order val="0"/>
          <c:tx>
            <c:strRef>
              <c:f>Sheet1!$B$1</c:f>
              <c:strCache>
                <c:ptCount val="1"/>
                <c:pt idx="0">
                  <c:v>Single server availability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rgbClr val="FFCB25"/>
                  </a:gs>
                  <a:gs pos="50000">
                    <a:srgbClr val="FFC000"/>
                  </a:gs>
                  <a:gs pos="100000">
                    <a:srgbClr val="EEB500"/>
                  </a:gs>
                </a:gsLst>
                <a:lin ang="5400000" scaled="0"/>
              </a:gradFill>
              <a:ln>
                <a:noFill/>
              </a:ln>
              <a:effectLst>
                <a:outerShdw blurRad="57150" dist="19050" dir="5400000" algn="ctr" rotWithShape="0">
                  <a:srgbClr val="000000">
                    <a:alpha val="63000"/>
                  </a:srgbClr>
                </a:outerShdw>
              </a:effectLst>
            </c:spPr>
          </c:dPt>
          <c:dPt>
            <c:idx val="3"/>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4"/>
            <c:invertIfNegative val="0"/>
            <c:bubble3D val="0"/>
            <c:spPr>
              <a:gradFill rotWithShape="1">
                <a:gsLst>
                  <a:gs pos="0">
                    <a:srgbClr val="FFCB25"/>
                  </a:gs>
                  <a:gs pos="50000">
                    <a:srgbClr val="FFC000"/>
                  </a:gs>
                  <a:gs pos="100000">
                    <a:srgbClr val="EEB500"/>
                  </a:gs>
                </a:gsLst>
                <a:lin ang="5400000" scaled="0"/>
              </a:gradFill>
              <a:ln>
                <a:noFill/>
              </a:ln>
              <a:effectLst>
                <a:outerShdw blurRad="57150" dist="19050" dir="5400000" algn="ctr" rotWithShape="0">
                  <a:srgbClr val="000000">
                    <a:alpha val="63000"/>
                  </a:srgbClr>
                </a:outerShdw>
              </a:effectLst>
            </c:spPr>
          </c:dPt>
          <c:cat>
            <c:strRef>
              <c:f>Sheet1!$A$2:$A$6</c:f>
              <c:strCache>
                <c:ptCount val="5"/>
                <c:pt idx="0">
                  <c:v>Typical Server</c:v>
                </c:pt>
                <c:pt idx="1">
                  <c:v>Consumer PC</c:v>
                </c:pt>
                <c:pt idx="2">
                  <c:v>HRM</c:v>
                </c:pt>
                <c:pt idx="3">
                  <c:v>Less-Tested</c:v>
                </c:pt>
                <c:pt idx="4">
                  <c:v>HRM/L</c:v>
                </c:pt>
              </c:strCache>
            </c:strRef>
          </c:cat>
          <c:val>
            <c:numRef>
              <c:f>Sheet1!$B$2:$B$6</c:f>
              <c:numCache>
                <c:formatCode>General</c:formatCode>
                <c:ptCount val="5"/>
                <c:pt idx="0">
                  <c:v>100</c:v>
                </c:pt>
                <c:pt idx="1">
                  <c:v>99.55</c:v>
                </c:pt>
                <c:pt idx="2">
                  <c:v>99.93</c:v>
                </c:pt>
                <c:pt idx="3">
                  <c:v>97.78</c:v>
                </c:pt>
                <c:pt idx="4">
                  <c:v>99.9</c:v>
                </c:pt>
              </c:numCache>
            </c:numRef>
          </c:val>
        </c:ser>
        <c:dLbls>
          <c:showLegendKey val="0"/>
          <c:showVal val="0"/>
          <c:showCatName val="0"/>
          <c:showSerName val="0"/>
          <c:showPercent val="0"/>
          <c:showBubbleSize val="0"/>
        </c:dLbls>
        <c:gapWidth val="100"/>
        <c:overlap val="-24"/>
        <c:axId val="142230272"/>
        <c:axId val="142231808"/>
      </c:barChart>
      <c:catAx>
        <c:axId val="142230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2231808"/>
        <c:crosses val="autoZero"/>
        <c:auto val="1"/>
        <c:lblAlgn val="ctr"/>
        <c:lblOffset val="100"/>
        <c:noMultiLvlLbl val="0"/>
      </c:catAx>
      <c:valAx>
        <c:axId val="142231808"/>
        <c:scaling>
          <c:orientation val="minMax"/>
          <c:max val="100"/>
          <c:min val="97"/>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smtClean="0"/>
                  <a:t>Single</a:t>
                </a:r>
                <a:r>
                  <a:rPr lang="en-US" baseline="0" dirty="0" smtClean="0"/>
                  <a:t> </a:t>
                </a:r>
                <a:r>
                  <a:rPr lang="en-US" dirty="0" smtClean="0"/>
                  <a:t>server availability</a:t>
                </a:r>
                <a:r>
                  <a:rPr lang="en-US" baseline="0" dirty="0" smtClean="0"/>
                  <a:t> (%)</a:t>
                </a:r>
                <a:endParaRPr lang="en-US" dirty="0"/>
              </a:p>
            </c:rich>
          </c:tx>
          <c:layout>
            <c:manualLayout>
              <c:xMode val="edge"/>
              <c:yMode val="edge"/>
              <c:x val="3.86078212727488E-3"/>
              <c:y val="5.8030199818346999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2230272"/>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9/4/2014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9/4/2014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executed the code on four different processors, all four of them yielded errors. Intel </a:t>
            </a:r>
            <a:r>
              <a:rPr lang="en-US" baseline="0" dirty="0" err="1" smtClean="0"/>
              <a:t>Haswell</a:t>
            </a:r>
            <a:r>
              <a:rPr lang="en-US" baseline="0" dirty="0" smtClean="0"/>
              <a:t> has the most errors, at 23 thousand, because it has the highest rate of accessing DRAM.</a:t>
            </a:r>
          </a:p>
          <a:p>
            <a:endParaRPr lang="en-US" baseline="0" dirty="0" smtClean="0"/>
          </a:p>
          <a:p>
            <a:r>
              <a:rPr lang="en-US" baseline="0" dirty="0" smtClean="0"/>
              <a:t>Later on, I’ll show that we can induce as many as ten million disturbance errors in a more controlled environment.</a:t>
            </a:r>
          </a:p>
          <a:p>
            <a:endParaRPr lang="en-US" baseline="0" dirty="0" smtClean="0"/>
          </a:p>
          <a:p>
            <a:r>
              <a:rPr lang="en-US" baseline="0" dirty="0" smtClean="0"/>
              <a:t>From this, we conclude that disturbance errors are a serious reliability issue.</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046293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addition, they have serious implications for security</a:t>
            </a:r>
          </a:p>
          <a:p>
            <a:endParaRPr lang="en-US" baseline="0" dirty="0" smtClean="0"/>
          </a:p>
          <a:p>
            <a:r>
              <a:rPr lang="en-US" baseline="0" dirty="0" smtClean="0"/>
              <a:t>When disturbance errors occur, they could breach memory protection. This is because an OS page fits inside a DRAM row. So an error in a different DRAM row means an error in a different OS page.</a:t>
            </a:r>
          </a:p>
          <a:p>
            <a:endParaRPr lang="en-US" baseline="0" dirty="0" smtClean="0"/>
          </a:p>
          <a:p>
            <a:r>
              <a:rPr lang="en-US" baseline="0" dirty="0" smtClean="0"/>
              <a:t>This opens up a vulnerability to disturbance attacks. Just by accessing its own page, a malicious program could corrupt pages belonging to another program.</a:t>
            </a:r>
          </a:p>
          <a:p>
            <a:endParaRPr lang="en-US" baseline="0" dirty="0" smtClean="0"/>
          </a:p>
          <a:p>
            <a:r>
              <a:rPr lang="en-US" baseline="0" dirty="0" smtClean="0"/>
              <a:t>And, as shown previously, we constructed a proof-of-concept using only user-level instructions.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41060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figure, the x-axis is</a:t>
            </a:r>
            <a:r>
              <a:rPr lang="en-US" baseline="0" dirty="0" smtClean="0"/>
              <a:t> the module manufacture date. And the y-axis is the number of errors in a module, normalized to one billion cells. In 2008 and 2009, there are no errors. But, in 2010, we first start to see errors in C modules. After 2010, the errors start to proliferate. For A and B modules, we first start to see errors in 2011. In particular, all modules from 2012 and 2013 are vulnerable.</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4200664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present the characterization</a:t>
            </a:r>
            <a:r>
              <a:rPr lang="en-US" baseline="0" dirty="0" smtClean="0"/>
              <a:t> results, one-by-one.</a:t>
            </a:r>
          </a:p>
          <a:p>
            <a:endParaRPr lang="en-US" baseline="0" dirty="0" smtClean="0"/>
          </a:p>
          <a:p>
            <a:r>
              <a:rPr lang="en-US" baseline="0" dirty="0" smtClean="0"/>
              <a:t>First, I show that most modules are at risk. Second, I show the number of errors in a module as a function of the manufacture date. Third, I show that the errors are symptomatic of charge loss. Fourth, I show that an aggressor induces errors in adjacent rows. Fifth, I show several sensitivity studies. And, finally, I briefly describe other results in the paper. </a:t>
            </a:r>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36799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list of four potential solutions to disturbance errors: making better DRAM chips, refreshing more frequently, employing sophisticated ECC schemes, and using hardware counters to track the number of accesses to different rows.</a:t>
            </a:r>
          </a:p>
          <a:p>
            <a:endParaRPr lang="en-US" baseline="0" dirty="0" smtClean="0"/>
          </a:p>
          <a:p>
            <a:r>
              <a:rPr lang="en-US" baseline="0" dirty="0" smtClean="0"/>
              <a:t>However, all of these solutions incur a large overhead in terms cost, power, performance, and/or complexity.</a:t>
            </a:r>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69203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provide a more efficient solution, called PARA,</a:t>
            </a:r>
            <a:r>
              <a:rPr lang="en-US" dirty="0" smtClean="0"/>
              <a:t> which stands for probabilistic adjacent row activation.</a:t>
            </a:r>
          </a:p>
          <a:p>
            <a:endParaRPr lang="en-US" dirty="0" smtClean="0"/>
          </a:p>
          <a:p>
            <a:r>
              <a:rPr lang="en-US" dirty="0" smtClean="0"/>
              <a:t>The</a:t>
            </a:r>
            <a:r>
              <a:rPr lang="en-US" baseline="0" dirty="0" smtClean="0"/>
              <a:t> key idea is thus: after closing a row, we activate (i.e., refresh) one of its neighbors with a low probability, for example, p equal to 0.005.</a:t>
            </a:r>
          </a:p>
          <a:p>
            <a:endParaRPr lang="en-US" baseline="0" dirty="0" smtClean="0"/>
          </a:p>
          <a:p>
            <a:r>
              <a:rPr lang="en-US" baseline="0" dirty="0" smtClean="0"/>
              <a:t>PARA provides a strong reliability guarantee even under the worst-case access patterns to DRAM. When we set p to 0.005, the expected number of errors in one year is 9.4 times 10 to the negative 14. This probability is much lower the failure rate of other hardware components, for example, the hard-disk drive.</a:t>
            </a:r>
          </a:p>
          <a:p>
            <a:endParaRPr lang="en-US" baseline="0" dirty="0" smtClean="0"/>
          </a:p>
          <a:p>
            <a:r>
              <a:rPr lang="en-US" baseline="0" dirty="0" smtClean="0"/>
              <a:t>And by adjusting the value of p, PARA can provide an arbitrarily strong-degree of protection against errors. </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1519072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aseline="0" dirty="0" smtClean="0"/>
              <a:t>Thank you for your introduction. I am very glad to be here to present our work “Characterizing App</a:t>
            </a:r>
            <a:r>
              <a:rPr lang="en-US" dirty="0"/>
              <a:t>lication Memory Error Vulnerability to Optimize Datacenter Cost via </a:t>
            </a:r>
            <a:r>
              <a:rPr lang="en-US" dirty="0">
                <a:solidFill>
                  <a:srgbClr val="FF0000"/>
                </a:solidFill>
              </a:rPr>
              <a:t>Heterogeneous-Reliability Memory</a:t>
            </a:r>
            <a:r>
              <a:rPr lang="en-US" baseline="0" dirty="0" smtClean="0"/>
              <a:t>”.</a:t>
            </a:r>
          </a:p>
          <a:p>
            <a:pPr marL="174708" indent="-174708">
              <a:buFontTx/>
              <a:buChar char="-"/>
            </a:pPr>
            <a:r>
              <a:rPr lang="en-US" baseline="0" dirty="0" smtClean="0"/>
              <a:t>This work is done with my coauthors from Carnegie Mellon University and Microsoft.</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1679425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Here is a summary</a:t>
            </a:r>
            <a:r>
              <a:rPr lang="en-US" baseline="0" dirty="0" smtClean="0"/>
              <a:t> of our talk. </a:t>
            </a:r>
            <a:endParaRPr lang="en-US" dirty="0" smtClean="0"/>
          </a:p>
          <a:p>
            <a:pPr marL="174708" indent="-174708">
              <a:buFontTx/>
              <a:buChar char="-"/>
            </a:pPr>
            <a:r>
              <a:rPr lang="en-US" baseline="0" dirty="0" smtClean="0"/>
              <a:t>The focus of this work is on the trade-off between memory cost and reliability. Today’s servers typically rely on reliable memory hardware, which increases cost. So our goal is to find an optimal point in this tradeoff to reduce datacenter cost while meeting reliability target. </a:t>
            </a:r>
          </a:p>
          <a:p>
            <a:pPr marL="174708" indent="-174708">
              <a:buFontTx/>
              <a:buChar char="-"/>
            </a:pPr>
            <a:r>
              <a:rPr lang="en-US" baseline="0" dirty="0" smtClean="0"/>
              <a:t>In this paper, we first characterized 3 new data-intensive workloads and observed that these applications have a diverse spectrum of tolerance to memory errors. </a:t>
            </a:r>
          </a:p>
          <a:p>
            <a:pPr marL="174708" indent="-174708" defTabSz="931774">
              <a:buFontTx/>
              <a:buChar char="-"/>
              <a:defRPr/>
            </a:pPr>
            <a:r>
              <a:rPr lang="en-US" baseline="0" dirty="0" smtClean="0"/>
              <a:t>Based on this observation, we proposed heterogeneous-reliability memory, which stores error-tolerant data in less-reliable but lower-cost memories and stores error-vulnerable data in more reliable memories enabled by </a:t>
            </a:r>
            <a:r>
              <a:rPr lang="en-US" baseline="0" dirty="0" err="1" smtClean="0"/>
              <a:t>sw</a:t>
            </a:r>
            <a:r>
              <a:rPr lang="en-US" baseline="0" dirty="0" smtClean="0"/>
              <a:t>/</a:t>
            </a:r>
            <a:r>
              <a:rPr lang="en-US" baseline="0" dirty="0" err="1" smtClean="0"/>
              <a:t>hw</a:t>
            </a:r>
            <a:r>
              <a:rPr lang="en-US" baseline="0" dirty="0" smtClean="0"/>
              <a:t> cooperative techniques.</a:t>
            </a:r>
          </a:p>
          <a:p>
            <a:pPr marL="174708" indent="-174708">
              <a:buFontTx/>
              <a:buChar char="-"/>
            </a:pPr>
            <a:r>
              <a:rPr lang="en-US" baseline="0" dirty="0" smtClean="0"/>
              <a:t>We evaluated an example HRM system which can reduce server hardware cost by 4.7% while achieving single server availability target of 99.90%. Note that this cost savings can mean million dollar for companies with large-scale datacenters.</a:t>
            </a:r>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44569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outline of this</a:t>
            </a:r>
            <a:r>
              <a:rPr lang="en-US" baseline="0" dirty="0" smtClean="0"/>
              <a:t> </a:t>
            </a:r>
            <a:r>
              <a:rPr lang="en-US" dirty="0" smtClean="0"/>
              <a:t>talk.</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10648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a:t>
            </a:r>
            <a:r>
              <a:rPr lang="en-US" dirty="0" smtClean="0"/>
              <a:t>et’s start </a:t>
            </a:r>
            <a:r>
              <a:rPr lang="en-US" baseline="0" dirty="0" smtClean="0"/>
              <a:t>with the motivation of our work.</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161684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Hi, my name is </a:t>
            </a:r>
            <a:r>
              <a:rPr lang="en-US" altLang="ko-KR" sz="1200" kern="1200" dirty="0" err="1" smtClean="0">
                <a:solidFill>
                  <a:schemeClr val="tx1"/>
                </a:solidFill>
                <a:effectLst/>
                <a:latin typeface="+mn-lt"/>
                <a:ea typeface="+mn-ea"/>
                <a:cs typeface="+mn-cs"/>
              </a:rPr>
              <a:t>Yoongu</a:t>
            </a:r>
            <a:r>
              <a:rPr lang="en-US" altLang="ko-KR" sz="1200" kern="1200" dirty="0" smtClean="0">
                <a:solidFill>
                  <a:schemeClr val="tx1"/>
                </a:solidFill>
                <a:effectLst/>
                <a:latin typeface="+mn-lt"/>
                <a:ea typeface="+mn-ea"/>
                <a:cs typeface="+mn-cs"/>
              </a:rPr>
              <a:t> Kim. And today, I am presenting "Flipping Bits in Memory Without Accessing Them: An Experimental Study of DRAM Disturbance Errors." This is a work done in collaboration with my co-authors from Carnegie Mellon and Intel.</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230224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As we all know, many companies</a:t>
            </a:r>
            <a:r>
              <a:rPr lang="en-US" baseline="0" dirty="0" smtClean="0"/>
              <a:t> have been trying to reduce datacenter total cost of ownership. </a:t>
            </a:r>
          </a:p>
          <a:p>
            <a:pPr marL="174708" indent="-174708">
              <a:buFontTx/>
              <a:buChar char="-"/>
            </a:pPr>
            <a:r>
              <a:rPr lang="en-US" baseline="0" dirty="0" smtClean="0"/>
              <a:t>Recent research has shown that server hardware cost dominates datacenter total cost of ownership. </a:t>
            </a:r>
          </a:p>
          <a:p>
            <a:pPr marL="174708" indent="-174708">
              <a:buFontTx/>
              <a:buChar char="-"/>
            </a:pPr>
            <a:r>
              <a:rPr lang="en-US" baseline="0" dirty="0" smtClean="0"/>
              <a:t>In addition to that, as server memory capacity grows, memory cost can exceed CPU cost and become the most important component of server hardware cost. </a:t>
            </a:r>
          </a:p>
          <a:p>
            <a:pPr marL="174708" indent="-174708">
              <a:buFontTx/>
              <a:buChar char="-"/>
            </a:pPr>
            <a:r>
              <a:rPr lang="en-US" baseline="0" dirty="0" smtClean="0"/>
              <a:t>For an example server running data-intensive applications with 128 GB memory and 2 CPUs, total memory cost can be higher than total CPU cost.</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5614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Apart from </a:t>
            </a:r>
            <a:r>
              <a:rPr lang="en-US" baseline="0" dirty="0" smtClean="0"/>
              <a:t>memory cost, memory reliability is also important to datacenters. </a:t>
            </a:r>
          </a:p>
          <a:p>
            <a:pPr marL="174708" indent="-174708">
              <a:buFontTx/>
              <a:buChar char="-"/>
            </a:pPr>
            <a:r>
              <a:rPr lang="en-US" baseline="0" dirty="0" smtClean="0"/>
              <a:t>Memory errors can cause system or applications to hang, slowdown, or crash. </a:t>
            </a:r>
          </a:p>
          <a:p>
            <a:pPr marL="174708" indent="-174708">
              <a:buFontTx/>
              <a:buChar char="-"/>
            </a:pPr>
            <a:r>
              <a:rPr lang="en-US" baseline="0" dirty="0" smtClean="0"/>
              <a:t>Memory errors can also corrupt user data or generate incorrect application outputs.</a:t>
            </a:r>
          </a:p>
          <a:p>
            <a:pPr marL="174708" indent="-174708">
              <a:buFontTx/>
              <a:buChar char="-"/>
            </a:pPr>
            <a:r>
              <a:rPr lang="en-US" baseline="0" dirty="0" smtClean="0"/>
              <a:t>To mitigate these memory errors,</a:t>
            </a:r>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966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To</a:t>
            </a:r>
            <a:r>
              <a:rPr lang="en-US" baseline="0" dirty="0" smtClean="0"/>
              <a:t> mitigate these memory errors, various error mitigation techniques are pervasively adopted in server memories.</a:t>
            </a:r>
          </a:p>
          <a:p>
            <a:pPr marL="174708" indent="-174708">
              <a:buFontTx/>
              <a:buChar char="-"/>
            </a:pPr>
            <a:r>
              <a:rPr lang="en-US" baseline="0" dirty="0" smtClean="0"/>
              <a:t>One technique is the quality assurance tests performed during the manufacturing process. This figure shows the trend how fraction of testing cost over memory cost grows when DRAM chip capacity increases. </a:t>
            </a:r>
          </a:p>
          <a:p>
            <a:pPr marL="174708" indent="-174708">
              <a:buFontTx/>
              <a:buChar char="-"/>
            </a:pPr>
            <a:r>
              <a:rPr lang="en-US" baseline="0" dirty="0" smtClean="0"/>
              <a:t>We conclude from this figure that testing cost can become a significant fraction of memory cost when its capacity is high.</a:t>
            </a:r>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3690490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aseline="0" dirty="0" smtClean="0"/>
              <a:t>Another technique is error detection and correction, which stores extra bits in memory and verifies and recovers from memory errors in memory controller using these bits. </a:t>
            </a:r>
          </a:p>
          <a:p>
            <a:pPr marL="174708" indent="-174708">
              <a:buFontTx/>
              <a:buChar char="-"/>
            </a:pPr>
            <a:r>
              <a:rPr lang="en-US" baseline="0" dirty="0" smtClean="0"/>
              <a:t>The table below shows various error detection and correction techniques along with their associated capacity and logic overhead.</a:t>
            </a:r>
          </a:p>
          <a:p>
            <a:pPr marL="174708" indent="-174708">
              <a:buFontTx/>
              <a:buChar char="-"/>
            </a:pPr>
            <a:r>
              <a:rPr lang="en-US" baseline="0" dirty="0" smtClean="0"/>
              <a:t>Note that these techniques are ranked with increasing strength of error protection capabilities, from Parity, SEC-DED, to </a:t>
            </a:r>
            <a:r>
              <a:rPr lang="en-US" baseline="0" dirty="0" err="1" smtClean="0"/>
              <a:t>chipkill</a:t>
            </a:r>
            <a:r>
              <a:rPr lang="en-US" baseline="0" dirty="0" smtClean="0"/>
              <a:t>. </a:t>
            </a:r>
          </a:p>
          <a:p>
            <a:pPr marL="174708" indent="-174708">
              <a:buFontTx/>
              <a:buChar char="-"/>
            </a:pPr>
            <a:r>
              <a:rPr lang="en-US" baseline="0" dirty="0" smtClean="0"/>
              <a:t>However, this increase in error protection strength requires either extra capacity in memory or extra logic in memory controller. </a:t>
            </a:r>
          </a:p>
          <a:p>
            <a:pPr marL="174708" indent="-174708">
              <a:buFontTx/>
              <a:buChar char="-"/>
            </a:pPr>
            <a:r>
              <a:rPr lang="en-US" baseline="0" dirty="0" smtClean="0"/>
              <a:t>Both of these overheads increase memory cost in datacenter servers.</a:t>
            </a:r>
          </a:p>
          <a:p>
            <a:pPr marL="174708" indent="-174708">
              <a:buFontTx/>
              <a:buChar char="-"/>
            </a:pPr>
            <a:r>
              <a:rPr lang="en-US" baseline="0" dirty="0" smtClean="0"/>
              <a:t>We conclude that stronger error protection techniques have higher cost.</a:t>
            </a:r>
          </a:p>
          <a:p>
            <a:pPr marL="174708" indent="-174708">
              <a:buFontTx/>
              <a:buChar char="-"/>
            </a:pPr>
            <a:r>
              <a:rPr lang="en-US" baseline="0" dirty="0" smtClean="0"/>
              <a:t>For these existing approaches to mitigate memory errors</a:t>
            </a:r>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1360536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For these</a:t>
            </a:r>
            <a:r>
              <a:rPr lang="en-US" baseline="0" dirty="0" smtClean="0"/>
              <a:t> existing approaches to mitigate memory errors, we identified that there are two major shortcomings that make them less cost-efficient.</a:t>
            </a:r>
            <a:r>
              <a:rPr lang="en-US" dirty="0" smtClean="0"/>
              <a:t> Limit</a:t>
            </a:r>
            <a:r>
              <a:rPr lang="en-US" baseline="0" dirty="0" smtClean="0"/>
              <a:t> their cost-efficiencies.</a:t>
            </a:r>
            <a:endParaRPr lang="en-US" dirty="0" smtClean="0"/>
          </a:p>
          <a:p>
            <a:pPr marL="174708" indent="-174708">
              <a:buFontTx/>
              <a:buChar char="-"/>
            </a:pPr>
            <a:r>
              <a:rPr lang="en-US" baseline="0" dirty="0" smtClean="0"/>
              <a:t>First, these approaches uniformly improve memory reliability. And second, these approaches rely only on hardware-level techniques.</a:t>
            </a:r>
          </a:p>
          <a:p>
            <a:pPr marL="174708" indent="-174708">
              <a:buFontTx/>
              <a:buChar char="-"/>
            </a:pPr>
            <a:r>
              <a:rPr lang="en-US" baseline="0" dirty="0" smtClean="0"/>
              <a:t>However, as we will show you later, we find that, for data-intensive applications, memory error tolerance varies for different applications and for different data within an application. We also find that once memory error is detected by hardware, software is able to recover most of the corrupted data.</a:t>
            </a:r>
          </a:p>
          <a:p>
            <a:pPr marL="174708" indent="-174708" defTabSz="931774">
              <a:buFontTx/>
              <a:buChar char="-"/>
              <a:defRPr/>
            </a:pPr>
            <a:r>
              <a:rPr lang="en-US" baseline="0" dirty="0" smtClean="0"/>
              <a:t>To overcome these shortcomings and take advantage of the opportunities, we set our goal to design a new cost-efficient memory system that can flexible match memory reliability with application memory error tolerance.</a:t>
            </a:r>
          </a:p>
          <a:p>
            <a:pPr marL="174708" indent="-174708" defTabSz="931774">
              <a:buFontTx/>
              <a:buChar char="-"/>
              <a:defRPr/>
            </a:pPr>
            <a:r>
              <a:rPr lang="en-US" baseline="0" dirty="0" smtClean="0"/>
              <a:t>In the following part of this presentation, we will go into details about how we made these observations and how we exploited these observations to reach our goal.</a:t>
            </a:r>
            <a:endParaRPr lang="en-US" dirty="0" smtClean="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1749063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first step</a:t>
            </a:r>
            <a:r>
              <a:rPr lang="en-US" baseline="0" dirty="0" smtClean="0"/>
              <a:t> towards our goal, we characterized application memory error tolerance.</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1962446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aseline="0" dirty="0" smtClean="0"/>
              <a:t>The goal of our characterization is to quantify application memory error tolerance.</a:t>
            </a:r>
          </a:p>
          <a:p>
            <a:pPr marL="174708" indent="-174708">
              <a:buFontTx/>
              <a:buChar char="-"/>
            </a:pPr>
            <a:r>
              <a:rPr lang="en-US" dirty="0" smtClean="0"/>
              <a:t>Before</a:t>
            </a:r>
            <a:r>
              <a:rPr lang="en-US" baseline="0" dirty="0" smtClean="0"/>
              <a:t> we go into details about our characterization, let’s first look at what are the possible outcomes of a memory error and how memory errors evolve into these outcomes.</a:t>
            </a:r>
          </a:p>
          <a:p>
            <a:pPr marL="174708" indent="-174708">
              <a:buFontTx/>
              <a:buChar char="-"/>
            </a:pPr>
            <a:r>
              <a:rPr lang="en-US" dirty="0" smtClean="0"/>
              <a:t>When a memory error happens on a piece of data in memory, the data will be corrupted. However, if the next access to the corrupted data is a store, a clean data will overwrite the corrupted data and hence generate correct result. On the other hand, if the next access is a load, the corrupted data will be consumed by the application. </a:t>
            </a:r>
          </a:p>
          <a:p>
            <a:pPr marL="174708" indent="-174708">
              <a:buFontTx/>
              <a:buChar char="-"/>
            </a:pPr>
            <a:r>
              <a:rPr lang="en-US" dirty="0" smtClean="0"/>
              <a:t>In some cases, application logic can mask the data corruption and still generate correct result. While in other cases, if the memory error affects application’s data or control flow, the user will get incorrect result. </a:t>
            </a:r>
            <a:endParaRPr lang="en-US" baseline="0" dirty="0" smtClean="0"/>
          </a:p>
          <a:p>
            <a:pPr marL="174708" indent="-174708">
              <a:buFontTx/>
              <a:buChar char="-"/>
            </a:pPr>
            <a:r>
              <a:rPr lang="en-US" baseline="0" dirty="0" smtClean="0"/>
              <a:t>In summary, the </a:t>
            </a:r>
            <a:r>
              <a:rPr lang="en-US" dirty="0" smtClean="0"/>
              <a:t>outcomes </a:t>
            </a:r>
            <a:r>
              <a:rPr lang="en-US" baseline="0" dirty="0" smtClean="0"/>
              <a:t>of a memory error </a:t>
            </a:r>
            <a:r>
              <a:rPr lang="en-US" dirty="0" smtClean="0"/>
              <a:t>can </a:t>
            </a:r>
            <a:r>
              <a:rPr lang="en-US" baseline="0" dirty="0" smtClean="0"/>
              <a:t>either </a:t>
            </a:r>
            <a:r>
              <a:rPr lang="en-US" dirty="0" smtClean="0"/>
              <a:t>be correct result </a:t>
            </a:r>
            <a:r>
              <a:rPr lang="en-US" baseline="0" dirty="0" smtClean="0"/>
              <a:t>or </a:t>
            </a:r>
            <a:r>
              <a:rPr lang="en-US" dirty="0" smtClean="0"/>
              <a:t>incorrect </a:t>
            </a:r>
            <a:r>
              <a:rPr lang="en-US" baseline="0" dirty="0" smtClean="0"/>
              <a:t>result</a:t>
            </a:r>
            <a:r>
              <a:rPr lang="en-US" dirty="0" smtClean="0"/>
              <a:t>. </a:t>
            </a:r>
          </a:p>
          <a:p>
            <a:pPr marL="174708" indent="-174708">
              <a:buFontTx/>
              <a:buChar char="-"/>
            </a:pPr>
            <a:r>
              <a:rPr lang="en-US" baseline="0" dirty="0" smtClean="0"/>
              <a:t>We further breakdown incorrect result in our evaluation into</a:t>
            </a:r>
            <a:r>
              <a:rPr lang="en-US" dirty="0" smtClean="0"/>
              <a:t> </a:t>
            </a:r>
            <a:r>
              <a:rPr lang="en-US" baseline="0" dirty="0" smtClean="0"/>
              <a:t>the rate of incorrect </a:t>
            </a:r>
            <a:r>
              <a:rPr lang="en-US" dirty="0" smtClean="0"/>
              <a:t>query </a:t>
            </a:r>
            <a:r>
              <a:rPr lang="en-US" baseline="0" dirty="0" smtClean="0"/>
              <a:t>responses and the </a:t>
            </a:r>
            <a:r>
              <a:rPr lang="en-US" dirty="0" smtClean="0"/>
              <a:t>probability of system/application crash on the</a:t>
            </a:r>
            <a:r>
              <a:rPr lang="en-US" baseline="0" dirty="0" smtClean="0"/>
              <a:t> affected </a:t>
            </a:r>
            <a:r>
              <a:rPr lang="en-US" dirty="0" smtClean="0"/>
              <a:t>server.</a:t>
            </a:r>
            <a:endParaRPr lang="en-US" baseline="0"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284017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In order to quantify memory error outcomes, </a:t>
            </a:r>
            <a:r>
              <a:rPr lang="en-US" dirty="0" smtClean="0"/>
              <a:t>we </a:t>
            </a:r>
            <a:r>
              <a:rPr lang="en-US" dirty="0"/>
              <a:t>characterized </a:t>
            </a:r>
            <a:r>
              <a:rPr lang="en-US" dirty="0" smtClean="0"/>
              <a:t>3 modern </a:t>
            </a:r>
            <a:r>
              <a:rPr lang="en-US" dirty="0"/>
              <a:t>data-intensive </a:t>
            </a:r>
            <a:r>
              <a:rPr lang="en-US" dirty="0" smtClean="0"/>
              <a:t>applications.</a:t>
            </a:r>
            <a:r>
              <a:rPr lang="en-US" baseline="0" dirty="0" smtClean="0"/>
              <a:t> </a:t>
            </a:r>
          </a:p>
          <a:p>
            <a:pPr marL="174708" indent="-174708">
              <a:buFontTx/>
              <a:buChar char="-"/>
            </a:pPr>
            <a:r>
              <a:rPr lang="en-US" baseline="0" dirty="0" err="1" smtClean="0"/>
              <a:t>WebSearch</a:t>
            </a:r>
            <a:r>
              <a:rPr lang="en-US" baseline="0" dirty="0" smtClean="0"/>
              <a:t> is an interactive web search workload with 46 GB memory footprint.</a:t>
            </a:r>
          </a:p>
          <a:p>
            <a:pPr marL="174708" indent="-174708">
              <a:buFontTx/>
              <a:buChar char="-"/>
            </a:pPr>
            <a:r>
              <a:rPr lang="en-US" baseline="0" dirty="0" err="1" smtClean="0"/>
              <a:t>Memcached</a:t>
            </a:r>
            <a:r>
              <a:rPr lang="en-US" baseline="0" dirty="0" smtClean="0"/>
              <a:t> is an in-memory key-value store with 35 GB memory footprint.</a:t>
            </a:r>
          </a:p>
          <a:p>
            <a:pPr marL="174708" indent="-174708">
              <a:buFontTx/>
              <a:buChar char="-"/>
            </a:pPr>
            <a:r>
              <a:rPr lang="en-US" baseline="0" dirty="0" err="1" smtClean="0"/>
              <a:t>GraphLab</a:t>
            </a:r>
            <a:r>
              <a:rPr lang="en-US" baseline="0" dirty="0" smtClean="0"/>
              <a:t> is a graph mining workload with 4 GB memory footprint.</a:t>
            </a:r>
            <a:endParaRPr lang="en-US" dirty="0"/>
          </a:p>
          <a:p>
            <a:pPr marL="174708" indent="-174708">
              <a:buFontTx/>
              <a:buChar char="-"/>
            </a:pPr>
            <a:r>
              <a:rPr lang="en-US" dirty="0"/>
              <a:t>We further breakdown each application into 3 dominant memory regions, </a:t>
            </a:r>
            <a:r>
              <a:rPr lang="en-US" dirty="0" smtClean="0"/>
              <a:t>heap, </a:t>
            </a:r>
            <a:r>
              <a:rPr lang="en-US" dirty="0"/>
              <a:t>stack and private region.</a:t>
            </a:r>
          </a:p>
          <a:p>
            <a:pPr marL="174708" indent="-174708">
              <a:buFontTx/>
              <a:buChar char="-"/>
            </a:pPr>
            <a:r>
              <a:rPr lang="en-US" dirty="0"/>
              <a:t>We use software debuggers to inject memory errors one at a time uniformly to the entire application memory space. </a:t>
            </a:r>
            <a:endParaRPr lang="en-US" baseline="0" dirty="0" smtClean="0"/>
          </a:p>
          <a:p>
            <a:pPr marL="174708" indent="-174708">
              <a:buFontTx/>
              <a:buChar char="-"/>
            </a:pPr>
            <a:r>
              <a:rPr lang="en-US" dirty="0" smtClean="0"/>
              <a:t>In total</a:t>
            </a:r>
            <a:r>
              <a:rPr lang="en-US" baseline="0" dirty="0" smtClean="0"/>
              <a:t>, </a:t>
            </a:r>
            <a:r>
              <a:rPr lang="en-US" baseline="0" dirty="0"/>
              <a:t>we </a:t>
            </a:r>
            <a:r>
              <a:rPr lang="en-US" dirty="0"/>
              <a:t>injected more than 23 </a:t>
            </a:r>
            <a:r>
              <a:rPr lang="en-US" dirty="0" smtClean="0"/>
              <a:t>thousand</a:t>
            </a:r>
            <a:r>
              <a:rPr lang="en-US" baseline="0" dirty="0" smtClean="0"/>
              <a:t> memory</a:t>
            </a:r>
            <a:r>
              <a:rPr lang="en-US" dirty="0" smtClean="0"/>
              <a:t> </a:t>
            </a:r>
            <a:r>
              <a:rPr lang="en-US" dirty="0"/>
              <a:t>errors and </a:t>
            </a:r>
            <a:r>
              <a:rPr lang="en-US" baseline="0" dirty="0"/>
              <a:t>examined correctness for over 4 </a:t>
            </a:r>
            <a:r>
              <a:rPr lang="en-US" dirty="0"/>
              <a:t>billion </a:t>
            </a:r>
            <a:r>
              <a:rPr lang="en-US" baseline="0" dirty="0" smtClean="0"/>
              <a:t>queries.</a:t>
            </a:r>
          </a:p>
          <a:p>
            <a:pPr marL="174708" indent="-174708">
              <a:buFontTx/>
              <a:buChar char="-"/>
            </a:pPr>
            <a:r>
              <a:rPr lang="en-US" dirty="0" smtClean="0"/>
              <a:t>Please</a:t>
            </a:r>
            <a:r>
              <a:rPr lang="en-US" baseline="0" dirty="0" smtClean="0"/>
              <a:t> note that t</a:t>
            </a:r>
            <a:r>
              <a:rPr lang="en-US" dirty="0" smtClean="0"/>
              <a:t>he number of injected errors are used to calculate 90% confidence interval of our characterized probabilities, which we</a:t>
            </a:r>
            <a:r>
              <a:rPr lang="en-US" baseline="0" dirty="0" smtClean="0"/>
              <a:t> will show can achieve reasonable confidence interval. </a:t>
            </a:r>
            <a:endParaRPr lang="en-US" baseline="0" dirty="0"/>
          </a:p>
          <a:p>
            <a:pPr marL="174708" indent="-174708">
              <a:buFontTx/>
              <a:buChar char="-"/>
            </a:pPr>
            <a:endParaRPr lang="en-US" baseline="0" dirty="0"/>
          </a:p>
          <a:p>
            <a:pPr marL="174708" indent="-174708">
              <a:buFontTx/>
              <a:buChar char="-"/>
            </a:pPr>
            <a:r>
              <a:rPr lang="en-US" dirty="0"/>
              <a:t>Backup slides</a:t>
            </a:r>
          </a:p>
          <a:p>
            <a:pPr marL="174708" indent="-174708">
              <a:buFontTx/>
              <a:buChar char="-"/>
            </a:pPr>
            <a:r>
              <a:rPr lang="en-US" baseline="0" dirty="0"/>
              <a:t>Error in each application</a:t>
            </a:r>
          </a:p>
          <a:p>
            <a:pPr marL="174708" indent="-174708">
              <a:buFontTx/>
              <a:buChar char="-"/>
            </a:pPr>
            <a:r>
              <a:rPr lang="en-US" dirty="0" err="1"/>
              <a:t>Qps</a:t>
            </a:r>
            <a:r>
              <a:rPr lang="en-US" dirty="0"/>
              <a:t> </a:t>
            </a:r>
            <a:r>
              <a:rPr lang="en-US" baseline="0" dirty="0" smtClean="0"/>
              <a:t>of </a:t>
            </a:r>
            <a:r>
              <a:rPr lang="en-US" dirty="0"/>
              <a:t>each </a:t>
            </a:r>
            <a:r>
              <a:rPr lang="en-US" dirty="0" smtClean="0"/>
              <a:t>application</a:t>
            </a:r>
            <a:endParaRPr lang="en-US" baseline="0"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3143203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present our characterization results and key </a:t>
            </a:r>
            <a:r>
              <a:rPr lang="en-US" dirty="0" smtClean="0"/>
              <a:t>observations.</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92663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The first</a:t>
            </a:r>
            <a:r>
              <a:rPr lang="en-US" baseline="0" dirty="0" smtClean="0"/>
              <a:t> observation from the result is memory error tolerance varies across applications.</a:t>
            </a:r>
          </a:p>
          <a:p>
            <a:pPr marL="174708" indent="-174708">
              <a:buFontTx/>
              <a:buChar char="-"/>
            </a:pPr>
            <a:r>
              <a:rPr lang="en-US" baseline="0" dirty="0" smtClean="0"/>
              <a:t>This figure shows the probability of system or application crash in case of a single-bit soft error for the 3 characterized applications. </a:t>
            </a:r>
          </a:p>
          <a:p>
            <a:pPr marL="174708" indent="-174708">
              <a:buFontTx/>
              <a:buChar char="-"/>
            </a:pPr>
            <a:r>
              <a:rPr lang="en-US" baseline="0" dirty="0" smtClean="0"/>
              <a:t>The error bars on the figure shows the 90% confidence interval of each probability. </a:t>
            </a:r>
          </a:p>
          <a:p>
            <a:pPr marL="174708" indent="-174708">
              <a:buFontTx/>
              <a:buChar char="-"/>
            </a:pPr>
            <a:r>
              <a:rPr lang="en-US" baseline="0" dirty="0" smtClean="0"/>
              <a:t>As we can see, probability of crash varies as much as 10 times across applications.</a:t>
            </a:r>
          </a:p>
          <a:p>
            <a:pPr marL="174708" indent="-174708">
              <a:buFontTx/>
              <a:buChar char="-"/>
            </a:pPr>
            <a:r>
              <a:rPr lang="en-US" baseline="0" dirty="0" smtClean="0"/>
              <a:t>While today we will only present single-bit soft error results, we have results for other error types including multi-bit soft and hard errors in the paper and the conclusion is similar.</a:t>
            </a:r>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239153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269801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aseline="0" dirty="0" smtClean="0"/>
              <a:t>This is another figure that shows the rate of incorrect responses for the 3 characterized applications.</a:t>
            </a:r>
          </a:p>
          <a:p>
            <a:pPr marL="174708" indent="-174708">
              <a:buFontTx/>
              <a:buChar char="-"/>
            </a:pPr>
            <a:r>
              <a:rPr lang="en-US" dirty="0" smtClean="0"/>
              <a:t>y-axis</a:t>
            </a:r>
            <a:r>
              <a:rPr lang="en-US" baseline="0" dirty="0" smtClean="0"/>
              <a:t> is the number of incorrect responses per billion queries in log scale.</a:t>
            </a:r>
          </a:p>
          <a:p>
            <a:pPr marL="174708" indent="-174708">
              <a:buFontTx/>
              <a:buChar char="-"/>
            </a:pPr>
            <a:r>
              <a:rPr lang="en-US" baseline="0" dirty="0" smtClean="0"/>
              <a:t>Error bars on the figure show the maximum incorrect queries we have observed in an experiment.</a:t>
            </a:r>
          </a:p>
          <a:p>
            <a:pPr marL="174708" indent="-174708">
              <a:buFontTx/>
              <a:buChar char="-"/>
            </a:pPr>
            <a:r>
              <a:rPr lang="en-US" baseline="0" dirty="0" smtClean="0"/>
              <a:t>As we can see from this figure, rate of incorrect responses varies up to 5 orders of magnitude</a:t>
            </a:r>
            <a:endParaRPr lang="en-US" dirty="0" smtClean="0"/>
          </a:p>
          <a:p>
            <a:pPr marL="174708" indent="-174708">
              <a:buFontTx/>
              <a:buChar char="-"/>
            </a:pPr>
            <a:endParaRPr lang="en-US" dirty="0" smtClean="0"/>
          </a:p>
          <a:p>
            <a:pPr marL="174708" indent="-174708">
              <a:buFontTx/>
              <a:buChar char="-"/>
            </a:pPr>
            <a:r>
              <a:rPr lang="en-US" dirty="0" smtClean="0"/>
              <a:t>Axis don’t</a:t>
            </a:r>
            <a:r>
              <a:rPr lang="en-US" baseline="0" dirty="0" smtClean="0"/>
              <a:t> use 1.0E+x</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1263434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Not only </a:t>
            </a:r>
            <a:r>
              <a:rPr lang="en-US" dirty="0" smtClean="0"/>
              <a:t>does memory error tolerance varies across </a:t>
            </a:r>
            <a:r>
              <a:rPr lang="en-US" dirty="0"/>
              <a:t>applications, </a:t>
            </a:r>
            <a:r>
              <a:rPr lang="en-US" dirty="0" smtClean="0"/>
              <a:t>but it also </a:t>
            </a:r>
            <a:r>
              <a:rPr lang="en-US" dirty="0"/>
              <a:t>varies within an application.</a:t>
            </a:r>
          </a:p>
          <a:p>
            <a:pPr marL="174708" indent="-174708">
              <a:buFontTx/>
              <a:buChar char="-"/>
            </a:pPr>
            <a:r>
              <a:rPr lang="en-US" dirty="0" smtClean="0"/>
              <a:t>We</a:t>
            </a:r>
            <a:r>
              <a:rPr lang="en-US" baseline="0" dirty="0" smtClean="0"/>
              <a:t> examined </a:t>
            </a:r>
            <a:r>
              <a:rPr lang="en-US" dirty="0" err="1" smtClean="0"/>
              <a:t>WebSearch</a:t>
            </a:r>
            <a:r>
              <a:rPr lang="en-US" dirty="0" smtClean="0"/>
              <a:t> </a:t>
            </a:r>
            <a:r>
              <a:rPr lang="en-US" dirty="0"/>
              <a:t>as an example, </a:t>
            </a:r>
            <a:r>
              <a:rPr lang="en-US" dirty="0" smtClean="0"/>
              <a:t>and this figure</a:t>
            </a:r>
            <a:r>
              <a:rPr lang="en-US" baseline="0" dirty="0" smtClean="0"/>
              <a:t> shows how system or application crash probability varies over different memory regions for </a:t>
            </a:r>
            <a:r>
              <a:rPr lang="en-US" baseline="0" dirty="0" err="1" smtClean="0"/>
              <a:t>WebSearch</a:t>
            </a:r>
            <a:r>
              <a:rPr lang="en-US" baseline="0" dirty="0" smtClean="0"/>
              <a:t>.</a:t>
            </a:r>
            <a:endParaRPr lang="en-US" dirty="0" smtClean="0"/>
          </a:p>
          <a:p>
            <a:pPr marL="174708" indent="-174708">
              <a:buFontTx/>
              <a:buChar char="-"/>
            </a:pPr>
            <a:r>
              <a:rPr lang="en-US" dirty="0" smtClean="0"/>
              <a:t>We</a:t>
            </a:r>
            <a:r>
              <a:rPr lang="en-US" baseline="0" dirty="0" smtClean="0"/>
              <a:t> can see from this figure that </a:t>
            </a:r>
            <a:r>
              <a:rPr lang="en-US" dirty="0" smtClean="0"/>
              <a:t>a </a:t>
            </a:r>
            <a:r>
              <a:rPr lang="en-US" dirty="0"/>
              <a:t>memory error in private memory region is 4 times more probable to result in a crash than a memory error in the stack </a:t>
            </a:r>
            <a:r>
              <a:rPr lang="en-US" dirty="0" smtClean="0"/>
              <a:t>region.</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2418393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This</a:t>
            </a:r>
            <a:r>
              <a:rPr lang="en-US" baseline="0" dirty="0" smtClean="0"/>
              <a:t> </a:t>
            </a:r>
            <a:r>
              <a:rPr lang="en-US" dirty="0" smtClean="0"/>
              <a:t>is another figure that shows </a:t>
            </a:r>
            <a:r>
              <a:rPr lang="en-US" baseline="0" dirty="0" smtClean="0"/>
              <a:t>incorrect response rates for different memory regions within an application.</a:t>
            </a:r>
            <a:endParaRPr lang="en-US" dirty="0" smtClean="0"/>
          </a:p>
          <a:p>
            <a:pPr marL="174708" indent="-174708">
              <a:buFontTx/>
              <a:buChar char="-"/>
            </a:pPr>
            <a:r>
              <a:rPr lang="en-US" dirty="0" smtClean="0"/>
              <a:t>Although </a:t>
            </a:r>
            <a:r>
              <a:rPr lang="en-US" dirty="0"/>
              <a:t>we only see 1 order of magnitude difference in incorrect response rate, we can see that these incorrect responses all happens at a very low rate. </a:t>
            </a:r>
          </a:p>
          <a:p>
            <a:pPr marL="174708" indent="-174708">
              <a:buFontTx/>
              <a:buChar char="-"/>
            </a:pPr>
            <a:r>
              <a:rPr lang="en-US" dirty="0" smtClean="0"/>
              <a:t>In</a:t>
            </a:r>
            <a:r>
              <a:rPr lang="en-US" baseline="0" dirty="0" smtClean="0"/>
              <a:t> fact, m</a:t>
            </a:r>
            <a:r>
              <a:rPr lang="en-US" dirty="0" smtClean="0"/>
              <a:t>any data intensive</a:t>
            </a:r>
            <a:r>
              <a:rPr lang="en-US" baseline="0" dirty="0" smtClean="0"/>
              <a:t> applications can tolerate a low rate of incorrect responses. These applications include </a:t>
            </a:r>
            <a:r>
              <a:rPr lang="en-US" baseline="0" dirty="0" err="1" smtClean="0"/>
              <a:t>websearch</a:t>
            </a:r>
            <a:r>
              <a:rPr lang="en-US" baseline="0" dirty="0" smtClean="0"/>
              <a:t>, </a:t>
            </a:r>
            <a:r>
              <a:rPr lang="en-US" dirty="0" smtClean="0"/>
              <a:t>some in-memory key-value store application such as twitter, and many</a:t>
            </a:r>
            <a:r>
              <a:rPr lang="en-US" baseline="0" dirty="0" smtClean="0"/>
              <a:t> </a:t>
            </a:r>
            <a:r>
              <a:rPr lang="en-US" dirty="0" smtClean="0"/>
              <a:t>data mining applications.</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2633027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Observation</a:t>
            </a:r>
            <a:r>
              <a:rPr lang="en-US" baseline="0" dirty="0" smtClean="0"/>
              <a:t> 2: </a:t>
            </a:r>
            <a:r>
              <a:rPr lang="en-US" dirty="0" smtClean="0"/>
              <a:t>Let</a:t>
            </a:r>
            <a:r>
              <a:rPr lang="en-US" baseline="0" dirty="0" smtClean="0"/>
              <a:t> me now discuss our second key observation.</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1060561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aseline="0" dirty="0" smtClean="0"/>
              <a:t>The second observation we made is that many data can be recovered by software implicitly and explicitly and there are great potential in both.</a:t>
            </a:r>
          </a:p>
          <a:p>
            <a:pPr marL="174708" indent="-174708">
              <a:buFontTx/>
              <a:buChar char="-"/>
            </a:pPr>
            <a:r>
              <a:rPr lang="en-US" baseline="0" dirty="0" smtClean="0"/>
              <a:t>If the application intrinsically has a clean copy of the data on disk, then we consider it as implicitly recoverable.</a:t>
            </a:r>
          </a:p>
          <a:p>
            <a:pPr marL="174708" indent="-174708">
              <a:buFontTx/>
              <a:buChar char="-"/>
            </a:pPr>
            <a:r>
              <a:rPr lang="en-US" baseline="0" dirty="0" smtClean="0"/>
              <a:t>If the application can create a copy of the data at a low cost, then we consider it as explicitly recoverable.</a:t>
            </a:r>
          </a:p>
          <a:p>
            <a:pPr marL="174708" indent="-174708">
              <a:buFontTx/>
              <a:buChar char="-"/>
            </a:pPr>
            <a:r>
              <a:rPr lang="en-US" baseline="0" dirty="0" smtClean="0"/>
              <a:t>The figure below shows </a:t>
            </a:r>
            <a:r>
              <a:rPr lang="en-US" baseline="0" dirty="0" err="1" smtClean="0"/>
              <a:t>WebSearch</a:t>
            </a:r>
            <a:r>
              <a:rPr lang="en-US" baseline="0" dirty="0" smtClean="0"/>
              <a:t> recoverability which we characterized as an example.</a:t>
            </a:r>
          </a:p>
          <a:p>
            <a:pPr marL="174708" indent="-174708">
              <a:buFontTx/>
              <a:buChar char="-"/>
            </a:pPr>
            <a:r>
              <a:rPr lang="en-US" baseline="0" dirty="0" smtClean="0"/>
              <a:t>We can see that there is a significant opportunity for software recovery.</a:t>
            </a:r>
          </a:p>
          <a:p>
            <a:pPr marL="174708" indent="-174708">
              <a:buFontTx/>
              <a:buChar char="-"/>
            </a:pPr>
            <a:r>
              <a:rPr lang="en-US" baseline="0" dirty="0" smtClean="0"/>
              <a:t>82% of </a:t>
            </a:r>
            <a:r>
              <a:rPr lang="en-US" baseline="0" dirty="0" err="1" smtClean="0"/>
              <a:t>websearch</a:t>
            </a:r>
            <a:r>
              <a:rPr lang="en-US" baseline="0" dirty="0" smtClean="0"/>
              <a:t> address space is implicitly recoverable and 56% is explicitly recoverable.</a:t>
            </a:r>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4248152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aseline="0" dirty="0" smtClean="0"/>
              <a:t>Next, we will explain our mechanisms to exploit these observations to achieve our goal</a:t>
            </a:r>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2413627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As we have shown earlier, either </a:t>
            </a:r>
            <a:r>
              <a:rPr lang="en-US" dirty="0" smtClean="0"/>
              <a:t>across</a:t>
            </a:r>
            <a:r>
              <a:rPr lang="en-US" baseline="0" dirty="0" smtClean="0"/>
              <a:t> or within </a:t>
            </a:r>
            <a:r>
              <a:rPr lang="en-US" dirty="0" smtClean="0"/>
              <a:t>applications</a:t>
            </a:r>
            <a:r>
              <a:rPr lang="en-US" dirty="0"/>
              <a:t>, our characterization can identify data that are vulnerable to memory errors and data that are </a:t>
            </a:r>
            <a:r>
              <a:rPr lang="en-US" dirty="0" smtClean="0"/>
              <a:t>tolerant </a:t>
            </a:r>
            <a:r>
              <a:rPr lang="en-US" dirty="0"/>
              <a:t>to memory errors.</a:t>
            </a:r>
          </a:p>
          <a:p>
            <a:pPr marL="174708" indent="-174708">
              <a:buFontTx/>
              <a:buChar char="-"/>
            </a:pPr>
            <a:r>
              <a:rPr lang="en-US" dirty="0"/>
              <a:t>To exploit this observation, we would like to map these different data onto different memory modules according to their memory error tolerance.</a:t>
            </a:r>
          </a:p>
          <a:p>
            <a:pPr marL="174708" indent="-174708">
              <a:buFontTx/>
              <a:buChar char="-"/>
            </a:pPr>
            <a:r>
              <a:rPr lang="en-US" dirty="0"/>
              <a:t>As an example here, we map vulnerable data to reliable memory to improve reliability, and map </a:t>
            </a:r>
            <a:r>
              <a:rPr lang="en-US" dirty="0" smtClean="0"/>
              <a:t>tolerant </a:t>
            </a:r>
            <a:r>
              <a:rPr lang="en-US" dirty="0"/>
              <a:t>data to low-cost less-reliable memory </a:t>
            </a:r>
            <a:r>
              <a:rPr lang="en-US" baseline="0" dirty="0" smtClean="0"/>
              <a:t>to </a:t>
            </a:r>
            <a:r>
              <a:rPr lang="en-US" dirty="0"/>
              <a:t>exploit its tolerance and lower the cost. We call </a:t>
            </a:r>
            <a:r>
              <a:rPr lang="en-US" dirty="0" smtClean="0"/>
              <a:t>this mechanism </a:t>
            </a:r>
            <a:r>
              <a:rPr lang="en-US" dirty="0"/>
              <a:t>heterogeneous-reliability </a:t>
            </a:r>
            <a:r>
              <a:rPr lang="en-US" dirty="0" smtClean="0"/>
              <a:t>memory, HRM.</a:t>
            </a:r>
          </a:p>
          <a:p>
            <a:pPr marL="174708" indent="-174708">
              <a:buFontTx/>
              <a:buChar char="-"/>
            </a:pPr>
            <a:r>
              <a:rPr lang="en-US" dirty="0" smtClean="0"/>
              <a:t>Reliable</a:t>
            </a:r>
            <a:r>
              <a:rPr lang="en-US" baseline="0" dirty="0" smtClean="0"/>
              <a:t> memory consists of … Low cost memory consists of …</a:t>
            </a:r>
            <a:endParaRPr lang="en-US" dirty="0"/>
          </a:p>
          <a:p>
            <a:pPr marL="174708" indent="-174708">
              <a:buFontTx/>
              <a:buChar char="-"/>
            </a:pPr>
            <a:r>
              <a:rPr lang="en-US" dirty="0"/>
              <a:t>As we will show later, HRM allows us to use weaker error protection in memory, and enables the use of less-tested memory chips to lower the cost of the memory system, while still achieving reasonable single-server reliability target.</a:t>
            </a:r>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4169761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sz="1100" dirty="0"/>
              <a:t>As we have also observed earlier, there is a great potential in using software to recover a corrupted data from a copy. </a:t>
            </a:r>
          </a:p>
          <a:p>
            <a:pPr marL="174708" indent="-174708">
              <a:buFontTx/>
              <a:buChar char="-"/>
            </a:pPr>
            <a:r>
              <a:rPr lang="en-US" sz="1100" dirty="0"/>
              <a:t>To exploit this observation, we apply </a:t>
            </a:r>
            <a:r>
              <a:rPr lang="en-US" sz="1100" dirty="0" err="1"/>
              <a:t>Par+R</a:t>
            </a:r>
            <a:r>
              <a:rPr lang="en-US" sz="1100" dirty="0"/>
              <a:t>, which stands for Parity detection + software recovery to part of data that are recoverable.</a:t>
            </a:r>
          </a:p>
          <a:p>
            <a:pPr marL="174708" indent="-174708">
              <a:buFontTx/>
              <a:buChar char="-"/>
            </a:pPr>
            <a:r>
              <a:rPr lang="en-US" sz="1100" dirty="0"/>
              <a:t>As we have described, if a page has an intrinsic copy of its data in the disk, we use parity memory to detect memory errors in hardware and then correct the error in software by recovering from the disk.</a:t>
            </a:r>
          </a:p>
          <a:p>
            <a:pPr marL="174708" indent="-174708">
              <a:buFontTx/>
              <a:buChar char="-"/>
            </a:pPr>
            <a:r>
              <a:rPr lang="en-US" sz="1100" dirty="0"/>
              <a:t>For explicit recovery, we first create a copy of the data by copying the page to disk. Then similarly, we use parity hardware to detect the error and recover with software from the disk.</a:t>
            </a:r>
          </a:p>
          <a:p>
            <a:pPr marL="174708" indent="-174708">
              <a:buFontTx/>
              <a:buChar char="-"/>
            </a:pPr>
            <a:r>
              <a:rPr lang="en-US" sz="1100" dirty="0"/>
              <a:t>In order to keep a clean copy of the data, we need to copy the page whenever there is a write to the memory. This can create a high enough overhead so that we do not consider write intensive data as explicitly recoverable.</a:t>
            </a:r>
          </a:p>
          <a:p>
            <a:pPr marL="174708" indent="-174708">
              <a:buFontTx/>
              <a:buChar char="-"/>
            </a:pPr>
            <a:r>
              <a:rPr lang="en-US" sz="1100" dirty="0"/>
              <a:t>In conclusion, </a:t>
            </a:r>
            <a:r>
              <a:rPr lang="en-US" sz="1100" dirty="0" err="1"/>
              <a:t>Par+R</a:t>
            </a:r>
            <a:r>
              <a:rPr lang="en-US" sz="1100" dirty="0"/>
              <a:t> can detect and correct a memory error with a low software and hardware overhead.</a:t>
            </a:r>
          </a:p>
          <a:p>
            <a:pPr marL="174708" indent="-174708">
              <a:buFontTx/>
              <a:buChar char="-"/>
            </a:pPr>
            <a:endParaRPr lang="en-US" sz="1100"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81213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Now</a:t>
            </a:r>
            <a:r>
              <a:rPr lang="en-US" baseline="0" dirty="0" smtClean="0"/>
              <a:t> we have described the key idea </a:t>
            </a:r>
            <a:r>
              <a:rPr lang="en-US" dirty="0" smtClean="0"/>
              <a:t>of HRM and </a:t>
            </a:r>
            <a:r>
              <a:rPr lang="en-US" dirty="0" err="1" smtClean="0"/>
              <a:t>Par+R</a:t>
            </a:r>
            <a:r>
              <a:rPr lang="en-US" baseline="0" dirty="0" smtClean="0"/>
              <a:t>, let’s look at our mechanism to put them together.</a:t>
            </a:r>
          </a:p>
          <a:p>
            <a:pPr marL="174708" indent="-174708">
              <a:buFontTx/>
              <a:buChar char="-"/>
            </a:pPr>
            <a:r>
              <a:rPr lang="en-US" baseline="0" dirty="0" smtClean="0"/>
              <a:t>First, we characterize </a:t>
            </a:r>
            <a:r>
              <a:rPr lang="en-US" baseline="0" dirty="0"/>
              <a:t>and classify application data in terms of their memory error tolerance, </a:t>
            </a:r>
            <a:r>
              <a:rPr lang="en-US" baseline="0" dirty="0" smtClean="0"/>
              <a:t>rank </a:t>
            </a:r>
            <a:r>
              <a:rPr lang="en-US" baseline="0" dirty="0"/>
              <a:t>them from vulnerable </a:t>
            </a:r>
            <a:r>
              <a:rPr lang="en-US" baseline="0" dirty="0" smtClean="0"/>
              <a:t>to tolerant.</a:t>
            </a:r>
            <a:endParaRPr lang="en-US" baseline="0" dirty="0"/>
          </a:p>
          <a:p>
            <a:pPr marL="174708" indent="-174708">
              <a:buFontTx/>
              <a:buChar char="-"/>
            </a:pPr>
            <a:r>
              <a:rPr lang="en-US" dirty="0"/>
              <a:t>Then, we</a:t>
            </a:r>
            <a:r>
              <a:rPr lang="en-US" baseline="0" dirty="0"/>
              <a:t> map application data to HRM according to their error tolerance. As an example here, vulnerable data is mapped to reliable memory, tolerable data is mapped to low-cost memory, and </a:t>
            </a:r>
            <a:r>
              <a:rPr lang="en-US" baseline="0" dirty="0" smtClean="0"/>
              <a:t>recoverable data</a:t>
            </a:r>
            <a:r>
              <a:rPr lang="en-US" dirty="0" smtClean="0"/>
              <a:t> </a:t>
            </a:r>
            <a:r>
              <a:rPr lang="en-US" baseline="0" dirty="0"/>
              <a:t>is mapped to </a:t>
            </a:r>
            <a:r>
              <a:rPr lang="en-US" dirty="0"/>
              <a:t>parity </a:t>
            </a:r>
            <a:r>
              <a:rPr lang="en-US" baseline="0" dirty="0" smtClean="0"/>
              <a:t>memory with </a:t>
            </a:r>
            <a:r>
              <a:rPr lang="en-US" baseline="0" dirty="0" err="1" smtClean="0"/>
              <a:t>Par+R</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2915064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look</a:t>
            </a:r>
            <a:r>
              <a:rPr lang="en-US" baseline="0" dirty="0" smtClean="0"/>
              <a:t> at our evaluation of our example HRM systems.</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3678342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kern="1200" dirty="0" smtClean="0">
                <a:solidFill>
                  <a:schemeClr val="tx1"/>
                </a:solidFill>
                <a:effectLst/>
                <a:latin typeface="+mn-lt"/>
                <a:ea typeface="+mn-ea"/>
                <a:cs typeface="+mn-cs"/>
              </a:rPr>
              <a:t>Here is a quick summary of our paper.</a:t>
            </a:r>
            <a:endParaRPr lang="en-US" sz="1200" kern="1200" dirty="0" smtClean="0">
              <a:solidFill>
                <a:schemeClr val="tx1"/>
              </a:solidFill>
              <a:effectLst/>
              <a:latin typeface="+mn-lt"/>
              <a:ea typeface="+mn-ea"/>
              <a:cs typeface="+mn-cs"/>
            </a:endParaRPr>
          </a:p>
          <a:p>
            <a:r>
              <a:rPr lang="ko-KR" alt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altLang="ko-KR" sz="1200" kern="1200" dirty="0" smtClean="0">
                <a:solidFill>
                  <a:schemeClr val="tx1"/>
                </a:solidFill>
                <a:effectLst/>
                <a:latin typeface="+mn-lt"/>
                <a:ea typeface="+mn-ea"/>
                <a:cs typeface="+mn-cs"/>
              </a:rPr>
              <a:t>First, we expose the existence, and the prevalence, of disturbance errors in DRAM chips of today. Among 129</a:t>
            </a:r>
            <a:r>
              <a:rPr lang="en-US" altLang="ko-KR" sz="1200" kern="1200" baseline="0" dirty="0" smtClean="0">
                <a:solidFill>
                  <a:schemeClr val="tx1"/>
                </a:solidFill>
                <a:effectLst/>
                <a:latin typeface="+mn-lt"/>
                <a:ea typeface="+mn-ea"/>
                <a:cs typeface="+mn-cs"/>
              </a:rPr>
              <a:t> DRAM </a:t>
            </a:r>
            <a:r>
              <a:rPr lang="en-US" altLang="ko-KR" sz="1200" kern="1200" dirty="0" smtClean="0">
                <a:solidFill>
                  <a:schemeClr val="tx1"/>
                </a:solidFill>
                <a:effectLst/>
                <a:latin typeface="+mn-lt"/>
                <a:ea typeface="+mn-ea"/>
                <a:cs typeface="+mn-cs"/>
              </a:rPr>
              <a:t>modules that we tested, we were able to induce errors in 110 modules,</a:t>
            </a:r>
            <a:r>
              <a:rPr lang="en-US" altLang="ko-KR" sz="1200" kern="1200" baseline="0" dirty="0" smtClean="0">
                <a:solidFill>
                  <a:schemeClr val="tx1"/>
                </a:solidFill>
                <a:effectLst/>
                <a:latin typeface="+mn-lt"/>
                <a:ea typeface="+mn-ea"/>
                <a:cs typeface="+mn-cs"/>
              </a:rPr>
              <a:t> all of which were manufactured in 2010 or later.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Second, we characterize the cause and symptoms of disturbance errors. When a row is repeatedly toggled, we show that it accelerates the leakage of charge in adjacent rows, through a coupling effect between the rows.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Third, we prevent errors using a system-level approach. Each time a row is opened and closed, our idea is to refresh the charge stored in the adjacent rows with a low probability, thereby offsetting the leakage effect of disturbance.</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022641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In this table,</a:t>
            </a:r>
            <a:r>
              <a:rPr lang="en-US" baseline="0" dirty="0" smtClean="0"/>
              <a:t> we listed 5 different configurations.</a:t>
            </a:r>
          </a:p>
          <a:p>
            <a:pPr marL="174708" indent="-174708">
              <a:buFontTx/>
              <a:buChar char="-"/>
            </a:pPr>
            <a:r>
              <a:rPr lang="en-US" baseline="0" dirty="0" smtClean="0"/>
              <a:t>They differ in how they map their data to different memory.</a:t>
            </a:r>
          </a:p>
          <a:p>
            <a:pPr marL="174708" indent="-174708">
              <a:buFontTx/>
              <a:buChar char="-"/>
            </a:pPr>
            <a:r>
              <a:rPr lang="en-US" baseline="0" dirty="0" smtClean="0"/>
              <a:t>The first 3 configurations uses well-tested memory.</a:t>
            </a:r>
          </a:p>
          <a:p>
            <a:pPr marL="174708" indent="-174708">
              <a:buFontTx/>
              <a:buChar char="-"/>
            </a:pPr>
            <a:r>
              <a:rPr lang="en-US" baseline="0" dirty="0" smtClean="0"/>
              <a:t>Typical server applies ECC uniformly for all data. Consumer PC applies </a:t>
            </a:r>
            <a:r>
              <a:rPr lang="en-US" baseline="0" dirty="0" err="1" smtClean="0"/>
              <a:t>NoECC</a:t>
            </a:r>
            <a:r>
              <a:rPr lang="en-US" baseline="0" dirty="0" smtClean="0"/>
              <a:t> for all data. HRM applies </a:t>
            </a:r>
            <a:r>
              <a:rPr lang="en-US" baseline="0" dirty="0" err="1" smtClean="0"/>
              <a:t>Par+R</a:t>
            </a:r>
            <a:r>
              <a:rPr lang="en-US" baseline="0" dirty="0" smtClean="0"/>
              <a:t> for Private memory and </a:t>
            </a:r>
            <a:r>
              <a:rPr lang="en-US" baseline="0" dirty="0" err="1" smtClean="0"/>
              <a:t>NoECC</a:t>
            </a:r>
            <a:r>
              <a:rPr lang="en-US" baseline="0" dirty="0" smtClean="0"/>
              <a:t> for the rest.</a:t>
            </a:r>
          </a:p>
          <a:p>
            <a:pPr marL="174708" indent="-174708">
              <a:buFontTx/>
              <a:buChar char="-"/>
            </a:pPr>
            <a:r>
              <a:rPr lang="en-US" dirty="0" smtClean="0"/>
              <a:t>The</a:t>
            </a:r>
            <a:r>
              <a:rPr lang="en-US" baseline="0" dirty="0" smtClean="0"/>
              <a:t> next two configurations uses less-tested memory. Less-tested L applies </a:t>
            </a:r>
            <a:r>
              <a:rPr lang="en-US" baseline="0" dirty="0" err="1" smtClean="0"/>
              <a:t>NoECC</a:t>
            </a:r>
            <a:r>
              <a:rPr lang="en-US" baseline="0" dirty="0" smtClean="0"/>
              <a:t> and is hence least expensive but also least reliable.</a:t>
            </a:r>
          </a:p>
          <a:p>
            <a:pPr marL="174708" indent="-174708">
              <a:buFontTx/>
              <a:buChar char="-"/>
            </a:pPr>
            <a:r>
              <a:rPr lang="en-US" baseline="0" dirty="0" smtClean="0"/>
              <a:t>HRM/L is our proposed system which applies HRM design to less-tested memory.</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49</a:t>
            </a:fld>
            <a:endParaRPr lang="en-US">
              <a:solidFill>
                <a:prstClr val="black"/>
              </a:solidFill>
              <a:latin typeface="Calibri"/>
            </a:endParaRPr>
          </a:p>
        </p:txBody>
      </p:sp>
    </p:spTree>
    <p:extLst>
      <p:ext uri="{BB962C8B-B14F-4D97-AF65-F5344CB8AC3E}">
        <p14:creationId xmlns:p14="http://schemas.microsoft.com/office/powerpoint/2010/main" val="104942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Here is a list of our design parameters</a:t>
            </a:r>
            <a:r>
              <a:rPr lang="en-US" baseline="0" dirty="0" smtClean="0"/>
              <a:t> and assumptions.</a:t>
            </a:r>
          </a:p>
          <a:p>
            <a:pPr marL="174708" indent="-174708">
              <a:buFontTx/>
              <a:buChar char="-"/>
            </a:pPr>
            <a:r>
              <a:rPr lang="en-US" baseline="0" dirty="0" smtClean="0"/>
              <a:t>We use numbers from recent academic paper and assume memory cost accounts for 30% of the total server hardware cost. We also assume a typical server suffers 2000 errors per month. And our target single server availability is 99.90%.</a:t>
            </a:r>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50</a:t>
            </a:fld>
            <a:endParaRPr lang="en-US">
              <a:solidFill>
                <a:prstClr val="black"/>
              </a:solidFill>
              <a:latin typeface="Calibri"/>
            </a:endParaRPr>
          </a:p>
        </p:txBody>
      </p:sp>
    </p:spTree>
    <p:extLst>
      <p:ext uri="{BB962C8B-B14F-4D97-AF65-F5344CB8AC3E}">
        <p14:creationId xmlns:p14="http://schemas.microsoft.com/office/powerpoint/2010/main" val="2252596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Here is our</a:t>
            </a:r>
            <a:r>
              <a:rPr lang="en-US" baseline="0" dirty="0" smtClean="0"/>
              <a:t> evaluation metrics which can be grouped into 2 categories. Each corresponds to the goal of our work – cost and reliability.</a:t>
            </a:r>
          </a:p>
          <a:p>
            <a:pPr marL="174708" indent="-174708">
              <a:buFontTx/>
              <a:buChar char="-"/>
            </a:pPr>
            <a:r>
              <a:rPr lang="en-US" baseline="0" dirty="0" smtClean="0"/>
              <a:t>For the cost metric, we evaluated memory cost savings and server hardware cost savings, both compared with typical server.</a:t>
            </a:r>
          </a:p>
          <a:p>
            <a:pPr marL="174708" indent="-174708">
              <a:buFontTx/>
              <a:buChar char="-"/>
            </a:pPr>
            <a:r>
              <a:rPr lang="en-US" baseline="0" dirty="0" smtClean="0"/>
              <a:t>For the reliability metric, we evaluated probability of crash and incorrect query rate and single server availability.</a:t>
            </a:r>
          </a:p>
          <a:p>
            <a:pPr marL="174708" indent="-174708">
              <a:buFontTx/>
              <a:buChar char="-"/>
            </a:pPr>
            <a:r>
              <a:rPr lang="en-US" baseline="0" dirty="0" smtClean="0"/>
              <a:t>Let’s first take a look at two most representative metrics – server hardware cost savings and single server availability.</a:t>
            </a:r>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p14="http://schemas.microsoft.com/office/powerpoint/2010/main" val="408181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aseline="0" dirty="0" smtClean="0"/>
              <a:t>This figure shows the result for server hardware cost savings. The first HRM system can achieve 2.9% cost savings and the HRM/L system can improve cost savings to 4.7%.</a:t>
            </a:r>
          </a:p>
          <a:p>
            <a:pPr marL="174708" indent="-174708">
              <a:buFontTx/>
              <a:buChar char="-"/>
            </a:pPr>
            <a:r>
              <a:rPr lang="en-US" baseline="0" dirty="0" smtClean="0"/>
              <a:t>As we can see, reducing even part of memory error mitigation techniques can improve server hardware cost savings. </a:t>
            </a:r>
            <a:endParaRPr lang="en-US" dirty="0" smtClean="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52</a:t>
            </a:fld>
            <a:endParaRPr lang="en-US">
              <a:solidFill>
                <a:prstClr val="black"/>
              </a:solidFill>
              <a:latin typeface="Calibri"/>
            </a:endParaRPr>
          </a:p>
        </p:txBody>
      </p:sp>
    </p:spTree>
    <p:extLst>
      <p:ext uri="{BB962C8B-B14F-4D97-AF65-F5344CB8AC3E}">
        <p14:creationId xmlns:p14="http://schemas.microsoft.com/office/powerpoint/2010/main" val="1135501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This figure shows single server</a:t>
            </a:r>
            <a:r>
              <a:rPr lang="en-US" baseline="0" dirty="0" smtClean="0"/>
              <a:t> availability for different evaluated system.</a:t>
            </a:r>
          </a:p>
          <a:p>
            <a:pPr marL="174708" indent="-174708">
              <a:buFontTx/>
              <a:buChar char="-"/>
            </a:pPr>
            <a:r>
              <a:rPr lang="en-US" baseline="0" dirty="0" smtClean="0"/>
              <a:t>Note that single server availability is different from application availability which directly affects the end users.</a:t>
            </a:r>
          </a:p>
          <a:p>
            <a:pPr marL="174708" indent="-174708">
              <a:buFontTx/>
              <a:buChar char="-"/>
            </a:pPr>
            <a:r>
              <a:rPr lang="en-US" baseline="0" dirty="0" smtClean="0"/>
              <a:t>Single server failure can be largely masked by existing application level fault tolerant techniques</a:t>
            </a:r>
          </a:p>
          <a:p>
            <a:pPr marL="174708" indent="-174708">
              <a:buFontTx/>
              <a:buChar char="-"/>
            </a:pPr>
            <a:r>
              <a:rPr lang="en-US" baseline="0" dirty="0" smtClean="0"/>
              <a:t>Going back to the figure, the dotted line shows our single server availability target.</a:t>
            </a:r>
          </a:p>
          <a:p>
            <a:pPr marL="174708" indent="-174708">
              <a:buFontTx/>
              <a:buChar char="-"/>
            </a:pPr>
            <a:r>
              <a:rPr lang="en-US" dirty="0" smtClean="0"/>
              <a:t>As</a:t>
            </a:r>
            <a:r>
              <a:rPr lang="en-US" baseline="0" dirty="0" smtClean="0"/>
              <a:t> we can see, both HRM systems are able to achieve the availability target. </a:t>
            </a:r>
          </a:p>
          <a:p>
            <a:pPr marL="174708" indent="-174708">
              <a:buFontTx/>
              <a:buChar char="-"/>
            </a:pPr>
            <a:r>
              <a:rPr lang="en-US" dirty="0" smtClean="0"/>
              <a:t>Hence</a:t>
            </a:r>
            <a:r>
              <a:rPr lang="en-US" baseline="0" dirty="0" smtClean="0"/>
              <a:t> we can conclude that HRM systems are flexible to adjust and achieve availability target.</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1174371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This figure shows incorrect response rates for 5 configurations.</a:t>
            </a:r>
          </a:p>
          <a:p>
            <a:pPr marL="174708" indent="-174708">
              <a:buFontTx/>
              <a:buChar char="-"/>
            </a:pPr>
            <a:r>
              <a:rPr lang="en-US" dirty="0" smtClean="0"/>
              <a:t>Y axis is number of incorrect responses per million queries in log scale.</a:t>
            </a:r>
          </a:p>
          <a:p>
            <a:pPr marL="174708" indent="-174708">
              <a:buFontTx/>
              <a:buChar char="-"/>
            </a:pPr>
            <a:r>
              <a:rPr lang="en-US" dirty="0" smtClean="0"/>
              <a:t>As we can see, both HRM systems can achieve acceptable</a:t>
            </a:r>
            <a:r>
              <a:rPr lang="en-US" baseline="0" dirty="0" smtClean="0"/>
              <a:t> correctness.</a:t>
            </a:r>
            <a:endParaRPr lang="en-US" dirty="0" smtClean="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4135992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Here is a radar graph</a:t>
            </a:r>
            <a:r>
              <a:rPr lang="en-US" baseline="0" dirty="0" smtClean="0"/>
              <a:t> for all 5 metrics and systems.</a:t>
            </a:r>
            <a:endParaRPr lang="en-US" baseline="0" dirty="0"/>
          </a:p>
          <a:p>
            <a:pPr marL="174708" indent="-174708">
              <a:buFontTx/>
              <a:buChar char="-"/>
            </a:pPr>
            <a:r>
              <a:rPr lang="en-US" baseline="0" dirty="0" smtClean="0"/>
              <a:t>Each axis represents one of the metrics, each closed curve represents the results of the system its color stands for.</a:t>
            </a:r>
          </a:p>
          <a:p>
            <a:pPr marL="174708" indent="-174708">
              <a:buFontTx/>
              <a:buChar char="-"/>
            </a:pPr>
            <a:r>
              <a:rPr lang="en-US" baseline="0" dirty="0" smtClean="0"/>
              <a:t>We show crashes and incorrect query rates in negative numbers so that, for all of the axes, outer is better.</a:t>
            </a:r>
          </a:p>
          <a:p>
            <a:pPr marL="174708" indent="-174708">
              <a:buFontTx/>
              <a:buChar char="-"/>
            </a:pPr>
            <a:r>
              <a:rPr lang="en-US" baseline="0" dirty="0" smtClean="0"/>
              <a:t>We conclude that our HRM systems have the largest areas.</a:t>
            </a:r>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55</a:t>
            </a:fld>
            <a:endParaRPr lang="en-US">
              <a:solidFill>
                <a:prstClr val="black"/>
              </a:solidFill>
              <a:latin typeface="Calibri"/>
            </a:endParaRPr>
          </a:p>
        </p:txBody>
      </p:sp>
    </p:spTree>
    <p:extLst>
      <p:ext uri="{BB962C8B-B14F-4D97-AF65-F5344CB8AC3E}">
        <p14:creationId xmlns:p14="http://schemas.microsoft.com/office/powerpoint/2010/main" val="1328444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many other interesting results</a:t>
            </a:r>
            <a:r>
              <a:rPr lang="en-US" baseline="0" dirty="0" smtClean="0"/>
              <a:t> in the paper including characterization of applications’ reaction to memory errors, other memory error types, how errors are masked, and discussion about HRM design dimensions.</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56</a:t>
            </a:fld>
            <a:endParaRPr lang="en-US">
              <a:solidFill>
                <a:prstClr val="black"/>
              </a:solidFill>
              <a:latin typeface="Calibri"/>
            </a:endParaRPr>
          </a:p>
        </p:txBody>
      </p:sp>
    </p:spTree>
    <p:extLst>
      <p:ext uri="{BB962C8B-B14F-4D97-AF65-F5344CB8AC3E}">
        <p14:creationId xmlns:p14="http://schemas.microsoft.com/office/powerpoint/2010/main" val="12650795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As a conclusion</a:t>
            </a:r>
            <a:r>
              <a:rPr lang="en-US" baseline="0" dirty="0" smtClean="0"/>
              <a:t> of the talk, we achieved our goal to reduce datacenter cost and meet availability target by characterizing application memory error tolerance and applying proposed heterogeneous reliability memory (HRM).</a:t>
            </a:r>
          </a:p>
          <a:p>
            <a:pPr marL="174708" indent="-174708">
              <a:buFontTx/>
              <a:buChar char="-"/>
            </a:pPr>
            <a:r>
              <a:rPr lang="en-US" baseline="0" dirty="0" smtClean="0"/>
              <a:t>We also evaluated example HRM systems and showed the benefit.</a:t>
            </a:r>
          </a:p>
          <a:p>
            <a:pPr marL="174708" indent="-174708">
              <a:buFontTx/>
              <a:buChar char="-"/>
            </a:pPr>
            <a:endParaRPr lang="en-US" baseline="0" dirty="0" smtClean="0"/>
          </a:p>
        </p:txBody>
      </p:sp>
      <p:sp>
        <p:nvSpPr>
          <p:cNvPr id="4" name="Slide Number Placeholder 3"/>
          <p:cNvSpPr>
            <a:spLocks noGrp="1"/>
          </p:cNvSpPr>
          <p:nvPr>
            <p:ph type="sldNum" sz="quarter" idx="10"/>
          </p:nvPr>
        </p:nvSpPr>
        <p:spPr/>
        <p:txBody>
          <a:bodyPr/>
          <a:lstStyle/>
          <a:p>
            <a:fld id="{E0D199FA-7989-4A25-927C-BEF5C8B58483}" type="slidenum">
              <a:rPr lang="en-US" smtClean="0">
                <a:solidFill>
                  <a:prstClr val="black"/>
                </a:solidFill>
                <a:latin typeface="Calibri"/>
              </a:rPr>
              <a:pPr/>
              <a:t>57</a:t>
            </a:fld>
            <a:endParaRPr lang="en-US">
              <a:solidFill>
                <a:prstClr val="black"/>
              </a:solidFill>
              <a:latin typeface="Calibri"/>
            </a:endParaRPr>
          </a:p>
        </p:txBody>
      </p:sp>
    </p:spTree>
    <p:extLst>
      <p:ext uri="{BB962C8B-B14F-4D97-AF65-F5344CB8AC3E}">
        <p14:creationId xmlns:p14="http://schemas.microsoft.com/office/powerpoint/2010/main" val="37734688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60</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098075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any piece of information, if there is a mismatch in the way it is organized and they way it is queried, inefficiency creeps in.</a:t>
            </a:r>
            <a:endParaRPr lang="en-US" dirty="0"/>
          </a:p>
        </p:txBody>
      </p:sp>
      <p:sp>
        <p:nvSpPr>
          <p:cNvPr id="4" name="Slide Number Placeholder 3"/>
          <p:cNvSpPr>
            <a:spLocks noGrp="1"/>
          </p:cNvSpPr>
          <p:nvPr>
            <p:ph type="sldNum" sz="quarter" idx="10"/>
          </p:nvPr>
        </p:nvSpPr>
        <p:spPr/>
        <p:txBody>
          <a:bodyPr/>
          <a:lstStyle/>
          <a:p>
            <a:fld id="{2EEBBEDE-3190-448F-A2E4-AC9820839DAF}" type="slidenum">
              <a:rPr lang="en-US" smtClean="0">
                <a:solidFill>
                  <a:prstClr val="black"/>
                </a:solidFill>
                <a:latin typeface="Calibri"/>
              </a:rPr>
              <a:pPr/>
              <a:t>63</a:t>
            </a:fld>
            <a:endParaRPr lang="en-US">
              <a:solidFill>
                <a:prstClr val="black"/>
              </a:solidFill>
              <a:latin typeface="Calibri"/>
            </a:endParaRPr>
          </a:p>
        </p:txBody>
      </p:sp>
    </p:spTree>
    <p:extLst>
      <p:ext uri="{BB962C8B-B14F-4D97-AF65-F5344CB8AC3E}">
        <p14:creationId xmlns:p14="http://schemas.microsoft.com/office/powerpoint/2010/main" val="30925173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sorting a set of books based on the title is a bad</a:t>
            </a:r>
            <a:r>
              <a:rPr lang="en-US" baseline="0" dirty="0" smtClean="0"/>
              <a:t> approach if we frequently query for books written by specific authors.</a:t>
            </a:r>
            <a:endParaRPr lang="en-US" dirty="0"/>
          </a:p>
        </p:txBody>
      </p:sp>
      <p:sp>
        <p:nvSpPr>
          <p:cNvPr id="4" name="Slide Number Placeholder 3"/>
          <p:cNvSpPr>
            <a:spLocks noGrp="1"/>
          </p:cNvSpPr>
          <p:nvPr>
            <p:ph type="sldNum" sz="quarter" idx="10"/>
          </p:nvPr>
        </p:nvSpPr>
        <p:spPr/>
        <p:txBody>
          <a:bodyPr/>
          <a:lstStyle/>
          <a:p>
            <a:fld id="{2EEBBEDE-3190-448F-A2E4-AC9820839DAF}" type="slidenum">
              <a:rPr lang="en-US" smtClean="0">
                <a:solidFill>
                  <a:prstClr val="black"/>
                </a:solidFill>
                <a:latin typeface="Calibri"/>
              </a:rPr>
              <a:pPr/>
              <a:t>64</a:t>
            </a:fld>
            <a:endParaRPr lang="en-US">
              <a:solidFill>
                <a:prstClr val="black"/>
              </a:solidFill>
              <a:latin typeface="Calibri"/>
            </a:endParaRPr>
          </a:p>
        </p:txBody>
      </p:sp>
    </p:spTree>
    <p:extLst>
      <p:ext uri="{BB962C8B-B14F-4D97-AF65-F5344CB8AC3E}">
        <p14:creationId xmlns:p14="http://schemas.microsoft.com/office/powerpoint/2010/main" val="3394563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representing</a:t>
            </a:r>
            <a:r>
              <a:rPr lang="en-US" baseline="0" dirty="0" smtClean="0"/>
              <a:t> a graph as a adjacency matrix is bad if we frequently perform breadth first search on the graph.</a:t>
            </a:r>
            <a:endParaRPr lang="en-US" dirty="0"/>
          </a:p>
        </p:txBody>
      </p:sp>
      <p:sp>
        <p:nvSpPr>
          <p:cNvPr id="4" name="Slide Number Placeholder 3"/>
          <p:cNvSpPr>
            <a:spLocks noGrp="1"/>
          </p:cNvSpPr>
          <p:nvPr>
            <p:ph type="sldNum" sz="quarter" idx="10"/>
          </p:nvPr>
        </p:nvSpPr>
        <p:spPr/>
        <p:txBody>
          <a:bodyPr/>
          <a:lstStyle/>
          <a:p>
            <a:fld id="{2EEBBEDE-3190-448F-A2E4-AC9820839DAF}" type="slidenum">
              <a:rPr lang="en-US" smtClean="0">
                <a:solidFill>
                  <a:prstClr val="black"/>
                </a:solidFill>
                <a:latin typeface="Calibri"/>
              </a:rPr>
              <a:pPr/>
              <a:t>65</a:t>
            </a:fld>
            <a:endParaRPr lang="en-US">
              <a:solidFill>
                <a:prstClr val="black"/>
              </a:solidFill>
              <a:latin typeface="Calibri"/>
            </a:endParaRPr>
          </a:p>
        </p:txBody>
      </p:sp>
    </p:spTree>
    <p:extLst>
      <p:ext uri="{BB962C8B-B14F-4D97-AF65-F5344CB8AC3E}">
        <p14:creationId xmlns:p14="http://schemas.microsoft.com/office/powerpoint/2010/main" val="3904416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a:t>
            </a:r>
            <a:r>
              <a:rPr lang="en-US" baseline="0" dirty="0" smtClean="0"/>
              <a:t> w</a:t>
            </a:r>
            <a:r>
              <a:rPr lang="en-US" dirty="0" smtClean="0"/>
              <a:t>e find that ther</a:t>
            </a:r>
            <a:r>
              <a:rPr lang="en-US" baseline="0" dirty="0" smtClean="0"/>
              <a:t>e is a similar mismatch in the way the dirty bit information is organized in existing caches and the way it is queried.</a:t>
            </a:r>
            <a:endParaRPr lang="en-US" dirty="0"/>
          </a:p>
        </p:txBody>
      </p:sp>
      <p:sp>
        <p:nvSpPr>
          <p:cNvPr id="4" name="Slide Number Placeholder 3"/>
          <p:cNvSpPr>
            <a:spLocks noGrp="1"/>
          </p:cNvSpPr>
          <p:nvPr>
            <p:ph type="sldNum" sz="quarter" idx="10"/>
          </p:nvPr>
        </p:nvSpPr>
        <p:spPr/>
        <p:txBody>
          <a:bodyPr/>
          <a:lstStyle/>
          <a:p>
            <a:fld id="{2EEBBEDE-3190-448F-A2E4-AC9820839DAF}" type="slidenum">
              <a:rPr lang="en-US" smtClean="0">
                <a:solidFill>
                  <a:prstClr val="black"/>
                </a:solidFill>
                <a:latin typeface="Calibri"/>
              </a:rPr>
              <a:pPr/>
              <a:t>66</a:t>
            </a:fld>
            <a:endParaRPr lang="en-US">
              <a:solidFill>
                <a:prstClr val="black"/>
              </a:solidFill>
              <a:latin typeface="Calibri"/>
            </a:endParaRPr>
          </a:p>
        </p:txBody>
      </p:sp>
    </p:spTree>
    <p:extLst>
      <p:ext uri="{BB962C8B-B14F-4D97-AF65-F5344CB8AC3E}">
        <p14:creationId xmlns:p14="http://schemas.microsoft.com/office/powerpoint/2010/main" val="3904416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propose a new way of organizing the dirty bit information in a structure called the Dirty-block index.</a:t>
            </a:r>
            <a:endParaRPr lang="en-US" dirty="0"/>
          </a:p>
        </p:txBody>
      </p:sp>
      <p:sp>
        <p:nvSpPr>
          <p:cNvPr id="4" name="Slide Number Placeholder 3"/>
          <p:cNvSpPr>
            <a:spLocks noGrp="1"/>
          </p:cNvSpPr>
          <p:nvPr>
            <p:ph type="sldNum" sz="quarter" idx="10"/>
          </p:nvPr>
        </p:nvSpPr>
        <p:spPr/>
        <p:txBody>
          <a:bodyPr/>
          <a:lstStyle/>
          <a:p>
            <a:fld id="{2EEBBEDE-3190-448F-A2E4-AC9820839DAF}" type="slidenum">
              <a:rPr lang="en-US" smtClean="0">
                <a:solidFill>
                  <a:prstClr val="black"/>
                </a:solidFill>
                <a:latin typeface="Calibri"/>
              </a:rPr>
              <a:pPr/>
              <a:t>67</a:t>
            </a:fld>
            <a:endParaRPr lang="en-US">
              <a:solidFill>
                <a:prstClr val="black"/>
              </a:solidFill>
              <a:latin typeface="Calibri"/>
            </a:endParaRPr>
          </a:p>
        </p:txBody>
      </p:sp>
    </p:spTree>
    <p:extLst>
      <p:ext uri="{BB962C8B-B14F-4D97-AF65-F5344CB8AC3E}">
        <p14:creationId xmlns:p14="http://schemas.microsoft.com/office/powerpoint/2010/main" val="3904416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F5352-3050-4C84-9977-514D8A13AEDC}" type="slidenum">
              <a:rPr lang="en-US" smtClean="0">
                <a:solidFill>
                  <a:prstClr val="black"/>
                </a:solidFill>
                <a:latin typeface="Calibri"/>
              </a:rPr>
              <a:pPr/>
              <a:t>68</a:t>
            </a:fld>
            <a:endParaRPr lang="en-US">
              <a:solidFill>
                <a:prstClr val="black"/>
              </a:solidFill>
              <a:latin typeface="Calibri"/>
            </a:endParaRPr>
          </a:p>
        </p:txBody>
      </p:sp>
    </p:spTree>
    <p:extLst>
      <p:ext uri="{BB962C8B-B14F-4D97-AF65-F5344CB8AC3E}">
        <p14:creationId xmlns:p14="http://schemas.microsoft.com/office/powerpoint/2010/main" val="1241406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F5352-3050-4C84-9977-514D8A13AEDC}"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12414065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F5352-3050-4C84-9977-514D8A13AEDC}" type="slidenum">
              <a:rPr lang="en-US" smtClean="0">
                <a:solidFill>
                  <a:prstClr val="black"/>
                </a:solidFill>
                <a:latin typeface="Calibri"/>
              </a:rPr>
              <a:pPr/>
              <a:t>70</a:t>
            </a:fld>
            <a:endParaRPr lang="en-US">
              <a:solidFill>
                <a:prstClr val="black"/>
              </a:solidFill>
              <a:latin typeface="Calibri"/>
            </a:endParaRPr>
          </a:p>
        </p:txBody>
      </p:sp>
    </p:spTree>
    <p:extLst>
      <p:ext uri="{BB962C8B-B14F-4D97-AF65-F5344CB8AC3E}">
        <p14:creationId xmlns:p14="http://schemas.microsoft.com/office/powerpoint/2010/main" val="29488782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F5352-3050-4C84-9977-514D8A13AEDC}" type="slidenum">
              <a:rPr lang="en-US" smtClean="0">
                <a:solidFill>
                  <a:prstClr val="black"/>
                </a:solidFill>
                <a:latin typeface="Calibri"/>
              </a:rPr>
              <a:pPr/>
              <a:t>71</a:t>
            </a:fld>
            <a:endParaRPr lang="en-US">
              <a:solidFill>
                <a:prstClr val="black"/>
              </a:solidFill>
              <a:latin typeface="Calibri"/>
            </a:endParaRPr>
          </a:p>
        </p:txBody>
      </p:sp>
    </p:spTree>
    <p:extLst>
      <p:ext uri="{BB962C8B-B14F-4D97-AF65-F5344CB8AC3E}">
        <p14:creationId xmlns:p14="http://schemas.microsoft.com/office/powerpoint/2010/main" val="38930860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F5352-3050-4C84-9977-514D8A13AEDC}" type="slidenum">
              <a:rPr lang="en-US" smtClean="0">
                <a:solidFill>
                  <a:prstClr val="black"/>
                </a:solidFill>
                <a:latin typeface="Calibri"/>
              </a:rPr>
              <a:pPr/>
              <a:t>72</a:t>
            </a:fld>
            <a:endParaRPr lang="en-US">
              <a:solidFill>
                <a:prstClr val="black"/>
              </a:solidFill>
              <a:latin typeface="Calibri"/>
            </a:endParaRPr>
          </a:p>
        </p:txBody>
      </p:sp>
    </p:spTree>
    <p:extLst>
      <p:ext uri="{BB962C8B-B14F-4D97-AF65-F5344CB8AC3E}">
        <p14:creationId xmlns:p14="http://schemas.microsoft.com/office/powerpoint/2010/main" val="124140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demonstrate the</a:t>
            </a:r>
            <a:r>
              <a:rPr lang="en-US" baseline="0" dirty="0" smtClean="0"/>
              <a:t> errors on multiple x86 systems. </a:t>
            </a:r>
            <a:r>
              <a:rPr lang="en-US" dirty="0" smtClean="0"/>
              <a:t>Shown to the bottom-left is a</a:t>
            </a:r>
            <a:r>
              <a:rPr lang="en-US" baseline="0" dirty="0" smtClean="0"/>
              <a:t> “disturbance kernel”. When executed, it forces two rows to be opened and closed one after the other – over and over again. Consequently</a:t>
            </a:r>
            <a:r>
              <a:rPr lang="en-US" dirty="0" smtClean="0"/>
              <a:t>, it induces many errors in the module.</a:t>
            </a:r>
          </a:p>
        </p:txBody>
      </p:sp>
      <p:sp>
        <p:nvSpPr>
          <p:cNvPr id="4" name="Slide Number Placeholder 3"/>
          <p:cNvSpPr>
            <a:spLocks noGrp="1"/>
          </p:cNvSpPr>
          <p:nvPr>
            <p:ph type="sldNum" sz="quarter" idx="10"/>
          </p:nvPr>
        </p:nvSpPr>
        <p:spPr/>
        <p:txBody>
          <a:bodyPr/>
          <a:lstStyle/>
          <a:p>
            <a:fld id="{C8AAB90D-FD29-4A5F-A91F-CD65CF7CAC8F}"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6564242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eliminating</a:t>
            </a:r>
            <a:r>
              <a:rPr lang="en-US" baseline="0" dirty="0" smtClean="0"/>
              <a:t> the mismatch, o</a:t>
            </a:r>
            <a:r>
              <a:rPr lang="en-US" dirty="0" smtClean="0"/>
              <a:t>ur new organization enables simpler</a:t>
            </a:r>
            <a:r>
              <a:rPr lang="en-US" baseline="0" dirty="0" smtClean="0"/>
              <a:t> and more efficient implementations of several previously proposed optimizations.</a:t>
            </a:r>
            <a:endParaRPr lang="en-US" dirty="0"/>
          </a:p>
        </p:txBody>
      </p:sp>
      <p:sp>
        <p:nvSpPr>
          <p:cNvPr id="4" name="Slide Number Placeholder 3"/>
          <p:cNvSpPr>
            <a:spLocks noGrp="1"/>
          </p:cNvSpPr>
          <p:nvPr>
            <p:ph type="sldNum" sz="quarter" idx="10"/>
          </p:nvPr>
        </p:nvSpPr>
        <p:spPr/>
        <p:txBody>
          <a:bodyPr/>
          <a:lstStyle/>
          <a:p>
            <a:fld id="{2EEBBEDE-3190-448F-A2E4-AC9820839DAF}" type="slidenum">
              <a:rPr lang="en-US" smtClean="0">
                <a:solidFill>
                  <a:prstClr val="black"/>
                </a:solidFill>
                <a:latin typeface="Calibri"/>
              </a:rPr>
              <a:pPr/>
              <a:t>73</a:t>
            </a:fld>
            <a:endParaRPr lang="en-US">
              <a:solidFill>
                <a:prstClr val="black"/>
              </a:solidFill>
              <a:latin typeface="Calibri"/>
            </a:endParaRPr>
          </a:p>
        </p:txBody>
      </p:sp>
    </p:spTree>
    <p:extLst>
      <p:ext uri="{BB962C8B-B14F-4D97-AF65-F5344CB8AC3E}">
        <p14:creationId xmlns:p14="http://schemas.microsoft.com/office/powerpoint/2010/main" val="25073978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just three optimizations,</a:t>
            </a:r>
            <a:r>
              <a:rPr lang="en-US" baseline="0" dirty="0" smtClean="0"/>
              <a:t> our organization can improve performance by 31% compared to the baseline, 6% over the best previous mechanism while reducing overall cache area by 8% --- all with one structure. </a:t>
            </a:r>
            <a:endParaRPr lang="en-US" dirty="0"/>
          </a:p>
        </p:txBody>
      </p:sp>
      <p:sp>
        <p:nvSpPr>
          <p:cNvPr id="4" name="Slide Number Placeholder 3"/>
          <p:cNvSpPr>
            <a:spLocks noGrp="1"/>
          </p:cNvSpPr>
          <p:nvPr>
            <p:ph type="sldNum" sz="quarter" idx="10"/>
          </p:nvPr>
        </p:nvSpPr>
        <p:spPr/>
        <p:txBody>
          <a:bodyPr/>
          <a:lstStyle/>
          <a:p>
            <a:fld id="{2EEBBEDE-3190-448F-A2E4-AC9820839DAF}" type="slidenum">
              <a:rPr lang="en-US" smtClean="0">
                <a:solidFill>
                  <a:prstClr val="black"/>
                </a:solidFill>
                <a:latin typeface="Calibri"/>
              </a:rPr>
              <a:pPr/>
              <a:t>74</a:t>
            </a:fld>
            <a:endParaRPr lang="en-US">
              <a:solidFill>
                <a:prstClr val="black"/>
              </a:solidFill>
              <a:latin typeface="Calibri"/>
            </a:endParaRPr>
          </a:p>
        </p:txBody>
      </p:sp>
    </p:spTree>
    <p:extLst>
      <p:ext uri="{BB962C8B-B14F-4D97-AF65-F5344CB8AC3E}">
        <p14:creationId xmlns:p14="http://schemas.microsoft.com/office/powerpoint/2010/main" val="25073978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solidFill>
                  <a:prstClr val="black"/>
                </a:solidFill>
                <a:latin typeface="Calibri"/>
              </a:rPr>
              <a:pPr/>
              <a:t>77</a:t>
            </a:fld>
            <a:endParaRPr lang="en-US">
              <a:solidFill>
                <a:prstClr val="black"/>
              </a:solidFill>
              <a:latin typeface="Calibri"/>
            </a:endParaRPr>
          </a:p>
        </p:txBody>
      </p:sp>
    </p:spTree>
    <p:extLst>
      <p:ext uri="{BB962C8B-B14F-4D97-AF65-F5344CB8AC3E}">
        <p14:creationId xmlns:p14="http://schemas.microsoft.com/office/powerpoint/2010/main" val="34527960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solidFill>
                  <a:prstClr val="black"/>
                </a:solidFill>
                <a:latin typeface="Calibri"/>
              </a:rPr>
              <a:pPr/>
              <a:t>78</a:t>
            </a:fld>
            <a:endParaRPr lang="en-US">
              <a:solidFill>
                <a:prstClr val="black"/>
              </a:solidFill>
              <a:latin typeface="Calibri"/>
            </a:endParaRPr>
          </a:p>
        </p:txBody>
      </p:sp>
    </p:spTree>
    <p:extLst>
      <p:ext uri="{BB962C8B-B14F-4D97-AF65-F5344CB8AC3E}">
        <p14:creationId xmlns:p14="http://schemas.microsoft.com/office/powerpoint/2010/main" val="18504718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solidFill>
                  <a:prstClr val="black"/>
                </a:solidFill>
                <a:latin typeface="Calibri"/>
              </a:rPr>
              <a:pPr/>
              <a:t>79</a:t>
            </a:fld>
            <a:endParaRPr lang="en-US">
              <a:solidFill>
                <a:prstClr val="black"/>
              </a:solidFill>
              <a:latin typeface="Calibri"/>
            </a:endParaRPr>
          </a:p>
        </p:txBody>
      </p:sp>
    </p:spTree>
    <p:extLst>
      <p:ext uri="{BB962C8B-B14F-4D97-AF65-F5344CB8AC3E}">
        <p14:creationId xmlns:p14="http://schemas.microsoft.com/office/powerpoint/2010/main" val="17814907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solidFill>
                  <a:prstClr val="black"/>
                </a:solidFill>
                <a:latin typeface="Calibri"/>
              </a:rPr>
              <a:pPr/>
              <a:t>80</a:t>
            </a:fld>
            <a:endParaRPr lang="en-US">
              <a:solidFill>
                <a:prstClr val="black"/>
              </a:solidFill>
              <a:latin typeface="Calibri"/>
            </a:endParaRPr>
          </a:p>
        </p:txBody>
      </p:sp>
    </p:spTree>
    <p:extLst>
      <p:ext uri="{BB962C8B-B14F-4D97-AF65-F5344CB8AC3E}">
        <p14:creationId xmlns:p14="http://schemas.microsoft.com/office/powerpoint/2010/main" val="34790460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solidFill>
                  <a:prstClr val="black"/>
                </a:solidFill>
                <a:latin typeface="Calibri"/>
              </a:rPr>
              <a:pPr/>
              <a:t>81</a:t>
            </a:fld>
            <a:endParaRPr lang="en-US">
              <a:solidFill>
                <a:prstClr val="black"/>
              </a:solidFill>
              <a:latin typeface="Calibri"/>
            </a:endParaRPr>
          </a:p>
        </p:txBody>
      </p:sp>
    </p:spTree>
    <p:extLst>
      <p:ext uri="{BB962C8B-B14F-4D97-AF65-F5344CB8AC3E}">
        <p14:creationId xmlns:p14="http://schemas.microsoft.com/office/powerpoint/2010/main" val="27834210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solidFill>
                  <a:prstClr val="black"/>
                </a:solidFill>
                <a:latin typeface="Calibri"/>
              </a:rPr>
              <a:pPr/>
              <a:t>82</a:t>
            </a:fld>
            <a:endParaRPr lang="en-US">
              <a:solidFill>
                <a:prstClr val="black"/>
              </a:solidFill>
              <a:latin typeface="Calibri"/>
            </a:endParaRPr>
          </a:p>
        </p:txBody>
      </p:sp>
    </p:spTree>
    <p:extLst>
      <p:ext uri="{BB962C8B-B14F-4D97-AF65-F5344CB8AC3E}">
        <p14:creationId xmlns:p14="http://schemas.microsoft.com/office/powerpoint/2010/main" val="4360454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solidFill>
                  <a:prstClr val="black"/>
                </a:solidFill>
                <a:latin typeface="Calibri"/>
              </a:rPr>
              <a:pPr/>
              <a:t>83</a:t>
            </a:fld>
            <a:endParaRPr lang="en-US">
              <a:solidFill>
                <a:prstClr val="black"/>
              </a:solidFill>
              <a:latin typeface="Calibri"/>
            </a:endParaRPr>
          </a:p>
        </p:txBody>
      </p:sp>
    </p:spTree>
    <p:extLst>
      <p:ext uri="{BB962C8B-B14F-4D97-AF65-F5344CB8AC3E}">
        <p14:creationId xmlns:p14="http://schemas.microsoft.com/office/powerpoint/2010/main" val="42103259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59C2D-02FE-4C64-AD33-18B082577A5F}" type="slidenum">
              <a:rPr lang="en-US" smtClean="0">
                <a:solidFill>
                  <a:prstClr val="black"/>
                </a:solidFill>
                <a:latin typeface="Calibri"/>
              </a:rPr>
              <a:pPr/>
              <a:t>84</a:t>
            </a:fld>
            <a:endParaRPr lang="en-US">
              <a:solidFill>
                <a:prstClr val="black"/>
              </a:solidFill>
              <a:latin typeface="Calibri"/>
            </a:endParaRPr>
          </a:p>
        </p:txBody>
      </p:sp>
    </p:spTree>
    <p:extLst>
      <p:ext uri="{BB962C8B-B14F-4D97-AF65-F5344CB8AC3E}">
        <p14:creationId xmlns:p14="http://schemas.microsoft.com/office/powerpoint/2010/main" val="284805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demonstrate the</a:t>
            </a:r>
            <a:r>
              <a:rPr lang="en-US" baseline="0" dirty="0" smtClean="0"/>
              <a:t> errors on multiple x86 systems. </a:t>
            </a:r>
            <a:r>
              <a:rPr lang="en-US" dirty="0" smtClean="0"/>
              <a:t>Shown to the bottom-left is a</a:t>
            </a:r>
            <a:r>
              <a:rPr lang="en-US" baseline="0" dirty="0" smtClean="0"/>
              <a:t> “disturbance kernel”. When executed, it forces two rows to be opened and closed one after the other – over and over again. Consequently</a:t>
            </a:r>
            <a:r>
              <a:rPr lang="en-US" dirty="0" smtClean="0"/>
              <a:t>, it induces many errors in the module.</a:t>
            </a:r>
          </a:p>
        </p:txBody>
      </p:sp>
      <p:sp>
        <p:nvSpPr>
          <p:cNvPr id="4" name="Slide Number Placeholder 3"/>
          <p:cNvSpPr>
            <a:spLocks noGrp="1"/>
          </p:cNvSpPr>
          <p:nvPr>
            <p:ph type="sldNum" sz="quarter" idx="10"/>
          </p:nvPr>
        </p:nvSpPr>
        <p:spPr/>
        <p:txBody>
          <a:bodyPr/>
          <a:lstStyle/>
          <a:p>
            <a:fld id="{C8AAB90D-FD29-4A5F-A91F-CD65CF7CAC8F}"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3506001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5259C2D-02FE-4C64-AD33-18B082577A5F}" type="slidenum">
              <a:rPr lang="en-US" smtClean="0">
                <a:solidFill>
                  <a:prstClr val="black"/>
                </a:solidFill>
                <a:latin typeface="Calibri"/>
              </a:rPr>
              <a:pPr/>
              <a:t>85</a:t>
            </a:fld>
            <a:endParaRPr lang="en-US">
              <a:solidFill>
                <a:prstClr val="black"/>
              </a:solidFill>
              <a:latin typeface="Calibri"/>
            </a:endParaRPr>
          </a:p>
        </p:txBody>
      </p:sp>
    </p:spTree>
    <p:extLst>
      <p:ext uri="{BB962C8B-B14F-4D97-AF65-F5344CB8AC3E}">
        <p14:creationId xmlns:p14="http://schemas.microsoft.com/office/powerpoint/2010/main" val="308584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demonstrate the</a:t>
            </a:r>
            <a:r>
              <a:rPr lang="en-US" baseline="0" dirty="0" smtClean="0"/>
              <a:t> errors on multiple x86 systems. </a:t>
            </a:r>
            <a:r>
              <a:rPr lang="en-US" dirty="0" smtClean="0"/>
              <a:t>Shown to the bottom-left is a</a:t>
            </a:r>
            <a:r>
              <a:rPr lang="en-US" baseline="0" dirty="0" smtClean="0"/>
              <a:t> “disturbance kernel”. When executed, it forces two rows to be opened and closed one after the other – over and over again. Consequently</a:t>
            </a:r>
            <a:r>
              <a:rPr lang="en-US" dirty="0" smtClean="0"/>
              <a:t>, it induces many errors in the module.</a:t>
            </a:r>
          </a:p>
        </p:txBody>
      </p:sp>
      <p:sp>
        <p:nvSpPr>
          <p:cNvPr id="4" name="Slide Number Placeholder 3"/>
          <p:cNvSpPr>
            <a:spLocks noGrp="1"/>
          </p:cNvSpPr>
          <p:nvPr>
            <p:ph type="sldNum" sz="quarter" idx="10"/>
          </p:nvPr>
        </p:nvSpPr>
        <p:spPr/>
        <p:txBody>
          <a:bodyPr/>
          <a:lstStyle/>
          <a:p>
            <a:fld id="{C8AAB90D-FD29-4A5F-A91F-CD65CF7CAC8F}"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49825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demonstrate the</a:t>
            </a:r>
            <a:r>
              <a:rPr lang="en-US" baseline="0" dirty="0" smtClean="0"/>
              <a:t> errors on multiple x86 systems. </a:t>
            </a:r>
            <a:r>
              <a:rPr lang="en-US" dirty="0" smtClean="0"/>
              <a:t>Shown to the bottom-left is a</a:t>
            </a:r>
            <a:r>
              <a:rPr lang="en-US" baseline="0" dirty="0" smtClean="0"/>
              <a:t> “disturbance kernel”. When executed, it forces two rows to be opened and closed one after the other – over and over again. Consequently</a:t>
            </a:r>
            <a:r>
              <a:rPr lang="en-US" dirty="0" smtClean="0"/>
              <a:t>, it induces many errors in the module.</a:t>
            </a:r>
          </a:p>
        </p:txBody>
      </p:sp>
      <p:sp>
        <p:nvSpPr>
          <p:cNvPr id="4" name="Slide Number Placeholder 3"/>
          <p:cNvSpPr>
            <a:spLocks noGrp="1"/>
          </p:cNvSpPr>
          <p:nvPr>
            <p:ph type="sldNum" sz="quarter" idx="10"/>
          </p:nvPr>
        </p:nvSpPr>
        <p:spPr/>
        <p:txBody>
          <a:bodyPr/>
          <a:lstStyle/>
          <a:p>
            <a:fld id="{C8AAB90D-FD29-4A5F-A91F-CD65CF7CAC8F}"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927720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5.emf"/></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4484981"/>
      </p:ext>
    </p:extLst>
  </p:cSld>
  <p:clrMapOvr>
    <a:masterClrMapping/>
  </p:clrMapOvr>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8808090"/>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4862752"/>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935012"/>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043910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432550"/>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7448326"/>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1348521"/>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755936"/>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304457"/>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0556829"/>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90061"/>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7682752"/>
      </p:ext>
    </p:extLst>
  </p:cSld>
  <p:clrMapOvr>
    <a:masterClrMapping/>
  </p:clrMapOvr>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409920"/>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783200"/>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5750378"/>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2326443"/>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319595"/>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6990141"/>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445112"/>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1219678"/>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704885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000718"/>
      </p:ext>
    </p:extLst>
  </p:cSld>
  <p:clrMapOvr>
    <a:masterClrMapping/>
  </p:clrMapOvr>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167981"/>
      </p:ext>
    </p:extLst>
  </p:cSld>
  <p:clrMapOvr>
    <a:masterClrMapping/>
  </p:clrMapOvr>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145691"/>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1945520"/>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641360"/>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474432"/>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8270539"/>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3326227"/>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5320534"/>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30061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9271674"/>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741868"/>
      </p:ext>
    </p:extLst>
  </p:cSld>
  <p:clrMapOvr>
    <a:masterClrMapping/>
  </p:clrMapOvr>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365392"/>
      </p:ext>
    </p:extLst>
  </p:cSld>
  <p:clrMapOvr>
    <a:masterClrMapping/>
  </p:clrMapOvr>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3005956"/>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6521440"/>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9031632"/>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4469086"/>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1184216"/>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9215989"/>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406431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9834498"/>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6118053"/>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9288350"/>
      </p:ext>
    </p:extLst>
  </p:cSld>
  <p:clrMapOvr>
    <a:masterClrMapping/>
  </p:clrMapOvr>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28886"/>
      </p:ext>
    </p:extLst>
  </p:cSld>
  <p:clrMapOvr>
    <a:masterClrMapping/>
  </p:clrMapOvr>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62595"/>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3473341"/>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366800"/>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5138417"/>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384149"/>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2546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7964458"/>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3176073"/>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7990264"/>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667097"/>
      </p:ext>
    </p:extLst>
  </p:cSld>
  <p:clrMapOvr>
    <a:masterClrMapping/>
  </p:clrMapOvr>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197128"/>
      </p:ext>
    </p:extLst>
  </p:cSld>
  <p:clrMapOvr>
    <a:masterClrMapping/>
  </p:clrMapOvr>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404285"/>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882226"/>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977633"/>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770502"/>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500967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3783394"/>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6977292"/>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663532"/>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091402"/>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1460167"/>
      </p:ext>
    </p:extLst>
  </p:cSld>
  <p:clrMapOvr>
    <a:masterClrMapping/>
  </p:clrMapOvr>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7326525"/>
      </p:ext>
    </p:extLst>
  </p:cSld>
  <p:clrMapOvr>
    <a:masterClrMapping/>
  </p:clrMapOvr>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3570630"/>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8800305"/>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1721681"/>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922059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3913127"/>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1001247"/>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3425535"/>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676543"/>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1970742"/>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512098"/>
      </p:ext>
    </p:extLst>
  </p:cSld>
  <p:clrMapOvr>
    <a:masterClrMapping/>
  </p:clrMapOvr>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6811819"/>
      </p:ext>
    </p:extLst>
  </p:cSld>
  <p:clrMapOvr>
    <a:masterClrMapping/>
  </p:clrMapOvr>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2465408"/>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0096661"/>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354053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7491957"/>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4223989"/>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965795"/>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4428909"/>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9237865"/>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619053"/>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546172"/>
      </p:ext>
    </p:extLst>
  </p:cSld>
  <p:clrMapOvr>
    <a:masterClrMapping/>
  </p:clrMapOvr>
  <p:transition/>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10258"/>
      </p:ext>
    </p:extLst>
  </p:cSld>
  <p:clrMapOvr>
    <a:masterClrMapping/>
  </p:clrMapOvr>
  <p:transition/>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919528"/>
      </p:ext>
    </p:extLst>
  </p:cSld>
  <p:clrMapOvr>
    <a:masterClrMapping/>
  </p:clrMapOvr>
  <p:transition/>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59976"/>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0789655"/>
      </p:ext>
    </p:extLst>
  </p:cSld>
  <p:clrMapOvr>
    <a:masterClrMapping/>
  </p:clrMapOvr>
  <p:transition/>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437517"/>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839402"/>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8992"/>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253517"/>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85112"/>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939329"/>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5818855"/>
      </p:ext>
    </p:extLst>
  </p:cSld>
  <p:clrMapOvr>
    <a:masterClrMapping/>
  </p:clrMapOvr>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1779422"/>
      </p:ext>
    </p:extLst>
  </p:cSld>
  <p:clrMapOvr>
    <a:masterClrMapping/>
  </p:clrMapOvr>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924484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558190"/>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509637"/>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16544"/>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6619383"/>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7939724"/>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406912"/>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636880"/>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367913"/>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1259411"/>
      </p:ext>
    </p:extLst>
  </p:cSld>
  <p:clrMapOvr>
    <a:masterClrMapping/>
  </p:clrMapOvr>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8114710"/>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2167478"/>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5881831"/>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4202507"/>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1997070"/>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7206901"/>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7111551"/>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6716413"/>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1980742"/>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6513729"/>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987462"/>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34739"/>
      </p:ext>
    </p:extLst>
  </p:cSld>
  <p:clrMapOvr>
    <a:masterClrMapping/>
  </p:clrMapOvr>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974618"/>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48924"/>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244487"/>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776866"/>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915277"/>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009747"/>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8578"/>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6562"/>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238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2335061"/>
      </p:ext>
    </p:extLst>
  </p:cSld>
  <p:clrMapOvr>
    <a:masterClrMapping/>
  </p:clrMapOvr>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5251781"/>
      </p:ext>
    </p:extLst>
  </p:cSld>
  <p:clrMapOvr>
    <a:masterClrMapping/>
  </p:clrMapOvr>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565105"/>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2422477"/>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886661"/>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1763250"/>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4934542"/>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2714153"/>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043796"/>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787672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4220275"/>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8438133"/>
      </p:ext>
    </p:extLst>
  </p:cSld>
  <p:clrMapOvr>
    <a:masterClrMapping/>
  </p:clrMapOvr>
  <p:transition/>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286"/>
      </p:ext>
    </p:extLst>
  </p:cSld>
  <p:clrMapOvr>
    <a:masterClrMapping/>
  </p:clrMapOvr>
  <p:transition/>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333948"/>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457159"/>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5167184"/>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0581820"/>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7274959"/>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534324"/>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22031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6160843"/>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007779"/>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446870"/>
      </p:ext>
    </p:extLst>
  </p:cSld>
  <p:clrMapOvr>
    <a:masterClrMapping/>
  </p:clrMapOvr>
  <p:transition/>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3397414"/>
      </p:ext>
    </p:extLst>
  </p:cSld>
  <p:clrMapOvr>
    <a:masterClrMapping/>
  </p:clrMapOvr>
  <p:transition/>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3559109"/>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469854"/>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019786"/>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289132"/>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6728748"/>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939139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201394"/>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3078396"/>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540708"/>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6542866"/>
      </p:ext>
    </p:extLst>
  </p:cSld>
  <p:clrMapOvr>
    <a:masterClrMapping/>
  </p:clrMapOvr>
  <p:transition/>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6571080"/>
      </p:ext>
    </p:extLst>
  </p:cSld>
  <p:clrMapOvr>
    <a:masterClrMapping/>
  </p:clrMapOvr>
  <p:transition/>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25024"/>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76373"/>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4782568"/>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8472060"/>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092118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9858"/>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008227"/>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226856"/>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0514795"/>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9911431"/>
      </p:ext>
    </p:extLst>
  </p:cSld>
  <p:clrMapOvr>
    <a:masterClrMapping/>
  </p:clrMapOvr>
  <p:transition/>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947547"/>
      </p:ext>
    </p:extLst>
  </p:cSld>
  <p:clrMapOvr>
    <a:masterClrMapping/>
  </p:clrMapOvr>
  <p:transition/>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1128688"/>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5215083"/>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8587990"/>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420080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5943290"/>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0157497"/>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858260"/>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087346"/>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34543"/>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6234656"/>
      </p:ext>
    </p:extLst>
  </p:cSld>
  <p:clrMapOvr>
    <a:masterClrMapping/>
  </p:clrMapOvr>
  <p:transition/>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830853"/>
      </p:ext>
    </p:extLst>
  </p:cSld>
  <p:clrMapOvr>
    <a:masterClrMapping/>
  </p:clrMapOvr>
  <p:transition/>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8039854"/>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2007432"/>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25417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7530106"/>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4357761"/>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5354088"/>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9682434"/>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9006548"/>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1400364"/>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2478490"/>
      </p:ext>
    </p:extLst>
  </p:cSld>
  <p:clrMapOvr>
    <a:masterClrMapping/>
  </p:clrMapOvr>
  <p:transition/>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2773972"/>
      </p:ext>
    </p:extLst>
  </p:cSld>
  <p:clrMapOvr>
    <a:masterClrMapping/>
  </p:clrMapOvr>
  <p:transition/>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503669"/>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730277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2827722"/>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6346332"/>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266495"/>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4973260"/>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706717"/>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734264"/>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577286"/>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627791"/>
      </p:ext>
    </p:extLst>
  </p:cSld>
  <p:clrMapOvr>
    <a:masterClrMapping/>
  </p:clrMapOvr>
  <p:transition/>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908108"/>
      </p:ext>
    </p:extLst>
  </p:cSld>
  <p:clrMapOvr>
    <a:masterClrMapping/>
  </p:clrMapOvr>
  <p:transition/>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425228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81355"/>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2680472"/>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242114"/>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464020"/>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6771237"/>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381690"/>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5737539"/>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5964383"/>
      </p:ext>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2508928"/>
      </p:ext>
    </p:extLst>
  </p:cSld>
  <p:clrMapOvr>
    <a:masterClrMapping/>
  </p:clrMapOvr>
  <p:transition/>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7017678"/>
      </p:ext>
    </p:extLst>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8382936"/>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2631"/>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669643"/>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921898"/>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7652695"/>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0659132"/>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928573"/>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2660051"/>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5730656"/>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016678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974456"/>
      </p:ext>
    </p:extLst>
  </p:cSld>
  <p:clrMapOvr>
    <a:masterClrMapping/>
  </p:clrMapOvr>
  <p:transition/>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9393553"/>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276035"/>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3588073"/>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8557592"/>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2334329"/>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6861221"/>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553533"/>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840557"/>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550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8011169"/>
      </p:ext>
    </p:extLst>
  </p:cSld>
  <p:clrMapOvr>
    <a:masterClrMapping/>
  </p:clrMapOvr>
  <p:transition/>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1505361"/>
      </p:ext>
    </p:extLst>
  </p:cSld>
  <p:clrMapOvr>
    <a:masterClrMapping/>
  </p:clrMapOvr>
  <p:transition/>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250420"/>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3446693"/>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3893774"/>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505740"/>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167623"/>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9077100"/>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2330991"/>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708041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5493782"/>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3572495"/>
      </p:ext>
    </p:extLst>
  </p:cSld>
  <p:clrMapOvr>
    <a:masterClrMapping/>
  </p:clrMapOvr>
  <p:transition/>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2928196"/>
      </p:ext>
    </p:extLst>
  </p:cSld>
  <p:clrMapOvr>
    <a:masterClrMapping/>
  </p:clrMapOvr>
  <p:transition/>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58642"/>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5600375"/>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7107474"/>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1255856"/>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8437986"/>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2828417"/>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212863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765297"/>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450194"/>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7102026"/>
      </p:ext>
    </p:extLst>
  </p:cSld>
  <p:clrMapOvr>
    <a:masterClrMapping/>
  </p:clrMapOvr>
  <p:transition/>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157730"/>
      </p:ext>
    </p:extLst>
  </p:cSld>
  <p:clrMapOvr>
    <a:masterClrMapping/>
  </p:clrMapOvr>
  <p:transition/>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104299"/>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900483"/>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385155"/>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013795"/>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2506705"/>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18474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774164"/>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804165"/>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264924"/>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588555"/>
      </p:ext>
    </p:extLst>
  </p:cSld>
  <p:clrMapOvr>
    <a:masterClrMapping/>
  </p:clrMapOvr>
  <p:transition/>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595845"/>
      </p:ext>
    </p:extLst>
  </p:cSld>
  <p:clrMapOvr>
    <a:masterClrMapping/>
  </p:clrMapOvr>
  <p:transition/>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865600"/>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087117"/>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21515"/>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218779"/>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31674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9382393"/>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510711"/>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736569"/>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4059779"/>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74614"/>
      </p:ext>
    </p:extLst>
  </p:cSld>
  <p:clrMapOvr>
    <a:masterClrMapping/>
  </p:clrMapOvr>
  <p:transition/>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307966"/>
      </p:ext>
    </p:extLst>
  </p:cSld>
  <p:clrMapOvr>
    <a:masterClrMapping/>
  </p:clrMapOvr>
  <p:transition/>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766992"/>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69532"/>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072713"/>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4021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551887"/>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2893416"/>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623611"/>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1074657"/>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777081"/>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878914"/>
      </p:ext>
    </p:extLst>
  </p:cSld>
  <p:clrMapOvr>
    <a:masterClrMapping/>
  </p:clrMapOvr>
  <p:transition/>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0489629"/>
      </p:ext>
    </p:extLst>
  </p:cSld>
  <p:clrMapOvr>
    <a:masterClrMapping/>
  </p:clrMapOvr>
  <p:transition/>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560"/>
      </p:ext>
    </p:extLst>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459952"/>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12348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8066245"/>
      </p:ext>
    </p:extLst>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883743"/>
      </p:ext>
    </p:extLst>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224853"/>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2647908"/>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390558"/>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037458"/>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894950"/>
      </p:ext>
    </p:extLst>
  </p:cSld>
  <p:clrMapOvr>
    <a:masterClrMapping/>
  </p:clrMapOvr>
  <p:transition/>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16594"/>
      </p:ext>
    </p:extLst>
  </p:cSld>
  <p:clrMapOvr>
    <a:masterClrMapping/>
  </p:clrMapOvr>
  <p:transition/>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8410111"/>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283446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1708114"/>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249189"/>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0546668"/>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1033814"/>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4430809"/>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6493290"/>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0168260"/>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320797"/>
      </p:ext>
    </p:extLst>
  </p:cSld>
  <p:clrMapOvr>
    <a:masterClrMapping/>
  </p:clrMapOvr>
  <p:transition/>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9781954"/>
      </p:ext>
    </p:extLst>
  </p:cSld>
  <p:clrMapOvr>
    <a:masterClrMapping/>
  </p:clrMapOvr>
  <p:transition/>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62806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5865501"/>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7286822"/>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4500457"/>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7011960"/>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442572"/>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9830030"/>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4512379"/>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652218"/>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7494523"/>
      </p:ext>
    </p:extLst>
  </p:cSld>
  <p:clrMapOvr>
    <a:masterClrMapping/>
  </p:clrMapOvr>
  <p:transition/>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961929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9246084"/>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1330384"/>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6235330"/>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223103"/>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146734"/>
      </p:ext>
    </p:extLst>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2660989"/>
      </p:ext>
    </p:extLst>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7280169"/>
      </p:ext>
    </p:extLst>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9703604"/>
      </p:ext>
    </p:extLst>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8606148"/>
      </p:ext>
    </p:extLst>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432840"/>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150478"/>
      </p:ext>
    </p:extLst>
  </p:cSld>
  <p:clrMapOvr>
    <a:masterClrMapping/>
  </p:clrMapOvr>
  <p:transition/>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903574"/>
      </p:ext>
    </p:extLst>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1563886"/>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1889393"/>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9495704"/>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6190793"/>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6179047"/>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5094007"/>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711934"/>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834146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9795445"/>
      </p:ext>
    </p:extLst>
  </p:cSld>
  <p:clrMapOvr>
    <a:masterClrMapping/>
  </p:clrMapOvr>
  <p:transition/>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4867266"/>
      </p:ext>
    </p:extLst>
  </p:cSld>
  <p:clrMapOvr>
    <a:masterClrMapping/>
  </p:clrMapOvr>
  <p:transition/>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008780"/>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3742485"/>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2305932"/>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2504489"/>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1106535"/>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5889977"/>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3155394"/>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589423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6589795"/>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0869499"/>
      </p:ext>
    </p:extLst>
  </p:cSld>
  <p:clrMapOvr>
    <a:masterClrMapping/>
  </p:clrMapOvr>
  <p:transition/>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1411947"/>
      </p:ext>
    </p:extLst>
  </p:cSld>
  <p:clrMapOvr>
    <a:masterClrMapping/>
  </p:clrMapOvr>
  <p:transition/>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2419307"/>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020250"/>
      </p:ext>
    </p:extLst>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4382828"/>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1955737"/>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4137128"/>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012238"/>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8075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583916"/>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0963376"/>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375590"/>
      </p:ext>
    </p:extLst>
  </p:cSld>
  <p:clrMapOvr>
    <a:masterClrMapping/>
  </p:clrMapOvr>
  <p:transition/>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061499"/>
      </p:ext>
    </p:extLst>
  </p:cSld>
  <p:clrMapOvr>
    <a:masterClrMapping/>
  </p:clrMapOvr>
  <p:transition/>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3555921"/>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0854419"/>
      </p:ext>
    </p:extLst>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1280698"/>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2231720"/>
      </p:ext>
    </p:extLst>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775128"/>
      </p:ext>
    </p:extLst>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51848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4060742"/>
      </p:ext>
    </p:extLst>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0966064"/>
      </p:ext>
    </p:extLst>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571540"/>
      </p:ext>
    </p:extLst>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02CDD642-5717-9C43-BCF7-E4F88A58C1C2}" type="slidenum">
              <a:rPr lang="en-US"/>
              <a:pPr>
                <a:defRPr/>
              </a:pPr>
              <a:t>‹#›</a:t>
            </a:fld>
            <a:endParaRPr lang="en-US"/>
          </a:p>
        </p:txBody>
      </p:sp>
    </p:spTree>
    <p:extLst>
      <p:ext uri="{BB962C8B-B14F-4D97-AF65-F5344CB8AC3E}">
        <p14:creationId xmlns:p14="http://schemas.microsoft.com/office/powerpoint/2010/main" val="1254422593"/>
      </p:ext>
    </p:extLst>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FD84AC23-9DE4-C746-BC02-D3085298AE85}" type="slidenum">
              <a:rPr lang="en-US"/>
              <a:pPr>
                <a:defRPr/>
              </a:pPr>
              <a:t>‹#›</a:t>
            </a:fld>
            <a:endParaRPr lang="en-US"/>
          </a:p>
        </p:txBody>
      </p:sp>
    </p:spTree>
    <p:extLst>
      <p:ext uri="{BB962C8B-B14F-4D97-AF65-F5344CB8AC3E}">
        <p14:creationId xmlns:p14="http://schemas.microsoft.com/office/powerpoint/2010/main" val="3369825448"/>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9065027-C458-0F45-A175-76C38D629A02}" type="slidenum">
              <a:rPr lang="en-US"/>
              <a:pPr>
                <a:defRPr/>
              </a:pPr>
              <a:t>‹#›</a:t>
            </a:fld>
            <a:endParaRPr lang="en-US"/>
          </a:p>
        </p:txBody>
      </p:sp>
    </p:spTree>
    <p:extLst>
      <p:ext uri="{BB962C8B-B14F-4D97-AF65-F5344CB8AC3E}">
        <p14:creationId xmlns:p14="http://schemas.microsoft.com/office/powerpoint/2010/main" val="4240962719"/>
      </p:ext>
    </p:extLst>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0B3F2552-3716-B24B-9F3D-FF7B024E8C3A}" type="slidenum">
              <a:rPr lang="en-US"/>
              <a:pPr>
                <a:defRPr/>
              </a:pPr>
              <a:t>‹#›</a:t>
            </a:fld>
            <a:endParaRPr lang="en-US"/>
          </a:p>
        </p:txBody>
      </p:sp>
    </p:spTree>
    <p:extLst>
      <p:ext uri="{BB962C8B-B14F-4D97-AF65-F5344CB8AC3E}">
        <p14:creationId xmlns:p14="http://schemas.microsoft.com/office/powerpoint/2010/main" val="3349633555"/>
      </p:ext>
    </p:extLst>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C07D5230-971F-2E41-8CFA-14A60A5B226D}" type="slidenum">
              <a:rPr lang="en-US"/>
              <a:pPr>
                <a:defRPr/>
              </a:pPr>
              <a:t>‹#›</a:t>
            </a:fld>
            <a:endParaRPr lang="en-US"/>
          </a:p>
        </p:txBody>
      </p:sp>
    </p:spTree>
    <p:extLst>
      <p:ext uri="{BB962C8B-B14F-4D97-AF65-F5344CB8AC3E}">
        <p14:creationId xmlns:p14="http://schemas.microsoft.com/office/powerpoint/2010/main" val="686320648"/>
      </p:ext>
    </p:extLst>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380DEAA0-2A78-7C4C-AC1D-0745BDD65952}" type="slidenum">
              <a:rPr lang="en-US"/>
              <a:pPr>
                <a:defRPr/>
              </a:pPr>
              <a:t>‹#›</a:t>
            </a:fld>
            <a:endParaRPr lang="en-US"/>
          </a:p>
        </p:txBody>
      </p:sp>
    </p:spTree>
    <p:extLst>
      <p:ext uri="{BB962C8B-B14F-4D97-AF65-F5344CB8AC3E}">
        <p14:creationId xmlns:p14="http://schemas.microsoft.com/office/powerpoint/2010/main" val="1329154556"/>
      </p:ext>
    </p:extLst>
  </p:cSld>
  <p:clrMapOvr>
    <a:masterClrMapping/>
  </p:clrMapOvr>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A4DA15DC-7DB6-2E4F-8E40-D436CE9278D6}" type="slidenum">
              <a:rPr lang="en-US"/>
              <a:pPr>
                <a:defRPr/>
              </a:pPr>
              <a:t>‹#›</a:t>
            </a:fld>
            <a:endParaRPr lang="en-US"/>
          </a:p>
        </p:txBody>
      </p:sp>
    </p:spTree>
    <p:extLst>
      <p:ext uri="{BB962C8B-B14F-4D97-AF65-F5344CB8AC3E}">
        <p14:creationId xmlns:p14="http://schemas.microsoft.com/office/powerpoint/2010/main" val="132860992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69972F1-201A-1341-A138-68D5169749F5}" type="slidenum">
              <a:rPr lang="en-US"/>
              <a:pPr>
                <a:defRPr/>
              </a:pPr>
              <a:t>‹#›</a:t>
            </a:fld>
            <a:endParaRPr lang="en-US"/>
          </a:p>
        </p:txBody>
      </p:sp>
    </p:spTree>
    <p:extLst>
      <p:ext uri="{BB962C8B-B14F-4D97-AF65-F5344CB8AC3E}">
        <p14:creationId xmlns:p14="http://schemas.microsoft.com/office/powerpoint/2010/main" val="3583802723"/>
      </p:ext>
    </p:extLst>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4E7A4686-03CC-5744-B2F1-C7CFBAB9DD97}" type="slidenum">
              <a:rPr lang="en-US"/>
              <a:pPr>
                <a:defRPr/>
              </a:pPr>
              <a:t>‹#›</a:t>
            </a:fld>
            <a:endParaRPr lang="en-US"/>
          </a:p>
        </p:txBody>
      </p:sp>
    </p:spTree>
    <p:extLst>
      <p:ext uri="{BB962C8B-B14F-4D97-AF65-F5344CB8AC3E}">
        <p14:creationId xmlns:p14="http://schemas.microsoft.com/office/powerpoint/2010/main" val="511547140"/>
      </p:ext>
    </p:extLst>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D4A60323-C27F-274D-98DD-E8A584096F1A}" type="slidenum">
              <a:rPr lang="en-US"/>
              <a:pPr>
                <a:defRPr/>
              </a:pPr>
              <a:t>‹#›</a:t>
            </a:fld>
            <a:endParaRPr lang="en-US"/>
          </a:p>
        </p:txBody>
      </p:sp>
    </p:spTree>
    <p:extLst>
      <p:ext uri="{BB962C8B-B14F-4D97-AF65-F5344CB8AC3E}">
        <p14:creationId xmlns:p14="http://schemas.microsoft.com/office/powerpoint/2010/main" val="2842246284"/>
      </p:ext>
    </p:extLst>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98D1A2-8B05-D448-BEED-1DCCC56698B6}" type="slidenum">
              <a:rPr lang="en-US"/>
              <a:pPr>
                <a:defRPr/>
              </a:pPr>
              <a:t>‹#›</a:t>
            </a:fld>
            <a:endParaRPr lang="en-US"/>
          </a:p>
        </p:txBody>
      </p:sp>
    </p:spTree>
    <p:extLst>
      <p:ext uri="{BB962C8B-B14F-4D97-AF65-F5344CB8AC3E}">
        <p14:creationId xmlns:p14="http://schemas.microsoft.com/office/powerpoint/2010/main" val="276210459"/>
      </p:ext>
    </p:extLst>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70B2FA06-CF86-2545-AF2A-570D639DE5A2}" type="slidenum">
              <a:rPr lang="en-US"/>
              <a:pPr>
                <a:defRPr/>
              </a:pPr>
              <a:t>‹#›</a:t>
            </a:fld>
            <a:endParaRPr lang="en-US"/>
          </a:p>
        </p:txBody>
      </p:sp>
    </p:spTree>
    <p:extLst>
      <p:ext uri="{BB962C8B-B14F-4D97-AF65-F5344CB8AC3E}">
        <p14:creationId xmlns:p14="http://schemas.microsoft.com/office/powerpoint/2010/main" val="2828830028"/>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372719"/>
      </p:ext>
    </p:extLst>
  </p:cSld>
  <p:clrMapOvr>
    <a:masterClrMapping/>
  </p:clrMapOvr>
  <p:transition/>
  <p:timing>
    <p:tnLst>
      <p:par>
        <p:cTn id="1" dur="indefinite" restart="never" nodeType="tmRoot"/>
      </p:par>
    </p:tnLst>
  </p:timing>
</p:sldLayout>
</file>

<file path=ppt/slideLayouts/slideLayout6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1706417"/>
      </p:ext>
    </p:extLst>
  </p:cSld>
  <p:clrMapOvr>
    <a:masterClrMapping/>
  </p:clrMapOvr>
  <p:transition/>
  <p:timing>
    <p:tnLst>
      <p:par>
        <p:cTn id="1" dur="indefinite" restart="never" nodeType="tmRoot"/>
      </p:par>
    </p:tnLst>
  </p:timing>
</p:sldLayout>
</file>

<file path=ppt/slideLayouts/slideLayout6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6739647"/>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793399"/>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956910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368135"/>
      </p:ext>
    </p:extLst>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3400483"/>
      </p:ext>
    </p:extLst>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2509731"/>
      </p:ext>
    </p:extLst>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4326601"/>
      </p:ext>
    </p:extLst>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960742"/>
      </p:ext>
    </p:extLst>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171599"/>
      </p:ext>
    </p:extLst>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6711402"/>
      </p:ext>
    </p:extLst>
  </p:cSld>
  <p:clrMapOvr>
    <a:masterClrMapping/>
  </p:clrMapOvr>
  <p:transition/>
  <p:timing>
    <p:tnLst>
      <p:par>
        <p:cTn id="1" dur="indefinite" restart="never" nodeType="tmRoot"/>
      </p:par>
    </p:tnLst>
  </p:timing>
</p:sldLayout>
</file>

<file path=ppt/slideLayouts/slideLayout6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6959261"/>
      </p:ext>
    </p:extLst>
  </p:cSld>
  <p:clrMapOvr>
    <a:masterClrMapping/>
  </p:clrMapOvr>
  <p:transition/>
  <p:timing>
    <p:tnLst>
      <p:par>
        <p:cTn id="1" dur="indefinite" restart="never" nodeType="tmRoot"/>
      </p:par>
    </p:tnLst>
  </p:timing>
</p:sldLayout>
</file>

<file path=ppt/slideLayouts/slideLayout6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7126281"/>
      </p:ext>
    </p:extLst>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128669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9045536"/>
      </p:ext>
    </p:extLst>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8580320"/>
      </p:ext>
    </p:extLst>
  </p:cSld>
  <p:clrMapOvr>
    <a:masterClrMapping/>
  </p:clrMapOv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2584257"/>
      </p:ext>
    </p:extLst>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1355483"/>
      </p:ext>
    </p:extLst>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3519570"/>
      </p:ext>
    </p:extLst>
  </p:cSld>
  <p:clrMapOvr>
    <a:masterClrMapping/>
  </p:clrMapOvr>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131969"/>
      </p:ext>
    </p:extLst>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5394853"/>
      </p:ext>
    </p:extLst>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2563598"/>
      </p:ext>
    </p:extLst>
  </p:cSld>
  <p:clrMapOvr>
    <a:masterClrMapping/>
  </p:clrMapOvr>
  <p:transition/>
  <p:timing>
    <p:tnLst>
      <p:par>
        <p:cTn id="1" dur="indefinite" restart="never" nodeType="tmRoot"/>
      </p:par>
    </p:tnLst>
  </p:timing>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10385"/>
      </p:ext>
    </p:extLst>
  </p:cSld>
  <p:clrMapOvr>
    <a:masterClrMapping/>
  </p:clrMapOvr>
  <p:transition/>
  <p:timing>
    <p:tnLst>
      <p:par>
        <p:cTn id="1" dur="indefinite" restart="never" nodeType="tmRoot"/>
      </p:par>
    </p:tnLst>
  </p:timing>
</p:sldLayout>
</file>

<file path=ppt/slideLayouts/slideLayout6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758318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4220371"/>
      </p:ext>
    </p:extLst>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7851043"/>
      </p:ext>
    </p:extLst>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2586353"/>
      </p:ext>
    </p:extLst>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0954078"/>
      </p:ext>
    </p:extLst>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2114750"/>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899938"/>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561896"/>
      </p:ext>
    </p:extLst>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1557047"/>
      </p:ext>
    </p:extLst>
  </p:cSld>
  <p:clrMapOvr>
    <a:masterClrMapping/>
  </p:clrMapOv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1468164"/>
      </p:ext>
    </p:extLst>
  </p:cSld>
  <p:clrMapOvr>
    <a:masterClrMapping/>
  </p:clrMapOvr>
  <p:transition/>
  <p:timing>
    <p:tnLst>
      <p:par>
        <p:cTn id="1" dur="indefinite" restart="never" nodeType="tmRoot"/>
      </p:par>
    </p:tnLst>
  </p:timing>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158133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timing>
    <p:tnLst>
      <p:par>
        <p:cTn id="1" dur="indefinite" restart="never" nodeType="tmRoot"/>
      </p:par>
    </p:tnLst>
  </p:timing>
</p:sldLayout>
</file>

<file path=ppt/slideLayouts/slideLayout7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6845594"/>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8993231"/>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354325"/>
      </p:ext>
    </p:extLst>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9235577"/>
      </p:ext>
    </p:extLst>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6386840"/>
      </p:ext>
    </p:extLst>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38118"/>
      </p:ext>
    </p:extLst>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5348891"/>
      </p:ext>
    </p:extLst>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310568"/>
      </p:ext>
    </p:extLst>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702855"/>
      </p:ext>
    </p:extLst>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6378601"/>
      </p:ext>
    </p:extLst>
  </p:cSld>
  <p:clrMapOvr>
    <a:masterClrMapping/>
  </p:clrMapOv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296645"/>
      </p:ext>
    </p:extLst>
  </p:cSld>
  <p:clrMapOvr>
    <a:masterClrMapping/>
  </p:clrMapOvr>
  <p:transition/>
  <p:timing>
    <p:tnLst>
      <p:par>
        <p:cTn id="1" dur="indefinite" restart="never" nodeType="tmRoot"/>
      </p:par>
    </p:tnLst>
  </p:timing>
</p:sldLayout>
</file>

<file path=ppt/slideLayouts/slideLayout7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9496063"/>
      </p:ext>
    </p:extLst>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7500428"/>
      </p:ext>
    </p:extLst>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137589"/>
      </p:ext>
    </p:extLst>
  </p:cSld>
  <p:clrMapOvr>
    <a:masterClrMapping/>
  </p:clrMapOv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0258991"/>
      </p:ext>
    </p:extLst>
  </p:cSld>
  <p:clrMapOvr>
    <a:masterClrMapping/>
  </p:clrMapOv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9372406"/>
      </p:ext>
    </p:extLst>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2818539"/>
      </p:ext>
    </p:extLst>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6460322"/>
      </p:ext>
    </p:extLst>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365351"/>
      </p:ext>
    </p:extLst>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797935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timing>
    <p:tnLst>
      <p:par>
        <p:cTn id="1" dur="indefinite" restart="never" nodeType="tmRoot"/>
      </p:par>
    </p:tnLst>
  </p:timing>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8853697"/>
      </p:ext>
    </p:extLst>
  </p:cSld>
  <p:clrMapOvr>
    <a:masterClrMapping/>
  </p:clrMapOvr>
  <p:transition/>
  <p:timing>
    <p:tnLst>
      <p:par>
        <p:cTn id="1" dur="indefinite" restart="never" nodeType="tmRoot"/>
      </p:par>
    </p:tnLst>
  </p:timing>
</p:sldLayout>
</file>

<file path=ppt/slideLayouts/slideLayout7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4091761"/>
      </p:ext>
    </p:extLst>
  </p:cSld>
  <p:clrMapOvr>
    <a:masterClrMapping/>
  </p:clrMapOvr>
  <p:transition/>
  <p:timing>
    <p:tnLst>
      <p:par>
        <p:cTn id="1" dur="indefinite" restart="never" nodeType="tmRoot"/>
      </p:par>
    </p:tnLst>
  </p:timing>
</p:sldLayout>
</file>

<file path=ppt/slideLayouts/slideLayout7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3819003"/>
      </p:ext>
    </p:extLst>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255443"/>
      </p:ext>
    </p:extLst>
  </p:cSld>
  <p:clrMapOvr>
    <a:masterClrMapping/>
  </p:clrMapOvr>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9700689"/>
      </p:ext>
    </p:extLst>
  </p:cSld>
  <p:clrMapOvr>
    <a:masterClrMapping/>
  </p:clrMapOv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8875648"/>
      </p:ext>
    </p:extLst>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9495301"/>
      </p:ext>
    </p:extLst>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5810992"/>
      </p:ext>
    </p:extLst>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6131253"/>
      </p:ext>
    </p:extLst>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91783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62986"/>
      </p:ext>
    </p:extLst>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123626"/>
      </p:ext>
    </p:extLst>
  </p:cSld>
  <p:clrMapOvr>
    <a:masterClrMapping/>
  </p:clrMapOvr>
  <p:transition/>
  <p:timing>
    <p:tnLst>
      <p:par>
        <p:cTn id="1" dur="indefinite" restart="never" nodeType="tmRoot"/>
      </p:par>
    </p:tnLst>
  </p:timing>
</p:sldLayout>
</file>

<file path=ppt/slideLayouts/slideLayout7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796476"/>
      </p:ext>
    </p:extLst>
  </p:cSld>
  <p:clrMapOvr>
    <a:masterClrMapping/>
  </p:clrMapOvr>
  <p:transition/>
  <p:timing>
    <p:tnLst>
      <p:par>
        <p:cTn id="1" dur="indefinite" restart="never" nodeType="tmRoot"/>
      </p:par>
    </p:tnLst>
  </p:timing>
</p:sldLayout>
</file>

<file path=ppt/slideLayouts/slideLayout7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4790903"/>
      </p:ext>
    </p:extLst>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440422"/>
      </p:ext>
    </p:extLst>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2299824"/>
      </p:ext>
    </p:extLst>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987192"/>
      </p:ext>
    </p:extLst>
  </p:cSld>
  <p:clrMapOvr>
    <a:masterClrMapping/>
  </p:clrMapOvr>
  <p:transition/>
</p:sldLayout>
</file>

<file path=ppt/slideLayouts/slideLayout7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4449060"/>
      </p:ext>
    </p:extLst>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1583386"/>
      </p:ext>
    </p:extLst>
  </p:cSld>
  <p:clrMapOvr>
    <a:masterClrMapping/>
  </p:clrMapOvr>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256932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timing>
    <p:tnLst>
      <p:par>
        <p:cTn id="1" dur="indefinite" restart="never" nodeType="tmRoot"/>
      </p:par>
    </p:tnLst>
  </p:timing>
</p:sldLayout>
</file>

<file path=ppt/slideLayouts/slideLayout7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6775850"/>
      </p:ext>
    </p:extLst>
  </p:cSld>
  <p:clrMapOvr>
    <a:masterClrMapping/>
  </p:clrMapOvr>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987587"/>
      </p:ext>
    </p:extLst>
  </p:cSld>
  <p:clrMapOvr>
    <a:masterClrMapping/>
  </p:clrMapOvr>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8446331"/>
      </p:ext>
    </p:extLst>
  </p:cSld>
  <p:clrMapOvr>
    <a:masterClrMapping/>
  </p:clrMapOvr>
  <p:transition/>
  <p:timing>
    <p:tnLst>
      <p:par>
        <p:cTn id="1" dur="indefinite" restart="never" nodeType="tmRoot"/>
      </p:par>
    </p:tnLst>
  </p:timing>
</p:sldLayout>
</file>

<file path=ppt/slideLayouts/slideLayout7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767038"/>
      </p:ext>
    </p:extLst>
  </p:cSld>
  <p:clrMapOvr>
    <a:masterClrMapping/>
  </p:clrMapOvr>
  <p:transition/>
  <p:timing>
    <p:tnLst>
      <p:par>
        <p:cTn id="1" dur="indefinite" restart="never" nodeType="tmRoot"/>
      </p:par>
    </p:tnLst>
  </p:timing>
</p:sldLayout>
</file>

<file path=ppt/slideLayouts/slideLayout7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62606"/>
      </p:ext>
    </p:extLst>
  </p:cSld>
  <p:clrMapOvr>
    <a:masterClrMapping/>
  </p:clrMapOvr>
  <p:transition/>
</p:sldLayout>
</file>

<file path=ppt/slideLayouts/slideLayout7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3545905"/>
      </p:ext>
    </p:extLst>
  </p:cSld>
  <p:clrMapOvr>
    <a:masterClrMapping/>
  </p:clrMapOvr>
  <p:transition/>
</p:sldLayout>
</file>

<file path=ppt/slideLayouts/slideLayout7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2123519"/>
      </p:ext>
    </p:extLst>
  </p:cSld>
  <p:clrMapOvr>
    <a:masterClrMapping/>
  </p:clrMapOvr>
  <p:transition/>
</p:sldLayout>
</file>

<file path=ppt/slideLayouts/slideLayout7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191019"/>
      </p:ext>
    </p:extLst>
  </p:cSld>
  <p:clrMapOvr>
    <a:masterClrMapping/>
  </p:clrMapOvr>
  <p:transition/>
</p:sldLayout>
</file>

<file path=ppt/slideLayouts/slideLayout7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3473035"/>
      </p:ext>
    </p:extLst>
  </p:cSld>
  <p:clrMapOvr>
    <a:masterClrMapping/>
  </p:clrMapOvr>
  <p:transition/>
</p:sldLayout>
</file>

<file path=ppt/slideLayouts/slideLayout7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02312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timing>
    <p:tnLst>
      <p:par>
        <p:cTn id="1" dur="indefinite" restart="never" nodeType="tmRoot"/>
      </p:par>
    </p:tnLst>
  </p:timing>
</p:sldLayout>
</file>

<file path=ppt/slideLayouts/slideLayout7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723374"/>
      </p:ext>
    </p:extLst>
  </p:cSld>
  <p:clrMapOvr>
    <a:masterClrMapping/>
  </p:clrMapOvr>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0331561"/>
      </p:ext>
    </p:extLst>
  </p:cSld>
  <p:clrMapOvr>
    <a:masterClrMapping/>
  </p:clrMapOvr>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8674362"/>
      </p:ext>
    </p:extLst>
  </p:cSld>
  <p:clrMapOvr>
    <a:masterClrMapping/>
  </p:clrMapOvr>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4"/>
          <p:cNvSpPr>
            <a:spLocks noGrp="1"/>
          </p:cNvSpPr>
          <p:nvPr>
            <p:ph type="dt" sz="half" idx="10"/>
          </p:nvPr>
        </p:nvSpPr>
        <p:spPr/>
        <p:txBody>
          <a:bodyPr/>
          <a:lstStyle/>
          <a:p>
            <a:fld id="{77CCAFE4-8936-4BF8-92F9-D0337802D32F}"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305AB2A7-1549-4BCC-B29C-398B7C8A79CA}"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9735652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7CCAFE4-8936-4BF8-92F9-D0337802D32F}"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6" name="Slide Number Placeholder 5"/>
          <p:cNvSpPr>
            <a:spLocks noGrp="1"/>
          </p:cNvSpPr>
          <p:nvPr>
            <p:ph type="sldNum" sz="quarter" idx="12"/>
          </p:nvPr>
        </p:nvSpPr>
        <p:spPr/>
        <p:txBody>
          <a:bodyPr/>
          <a:lstStyle/>
          <a:p>
            <a:fld id="{305AB2A7-1549-4BCC-B29C-398B7C8A79CA}"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4836633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Date Placeholder 1"/>
          <p:cNvSpPr>
            <a:spLocks noGrp="1"/>
          </p:cNvSpPr>
          <p:nvPr>
            <p:ph type="dt" sz="half" idx="12"/>
          </p:nvPr>
        </p:nvSpPr>
        <p:spPr/>
        <p:txBody>
          <a:bodyPr/>
          <a:lstStyle/>
          <a:p>
            <a:fld id="{77CCAFE4-8936-4BF8-92F9-D0337802D32F}"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3" name="Footer Placeholder 2"/>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4" name="Slide Number Placeholder 3"/>
          <p:cNvSpPr>
            <a:spLocks noGrp="1"/>
          </p:cNvSpPr>
          <p:nvPr>
            <p:ph type="sldNum" sz="quarter" idx="14"/>
          </p:nvPr>
        </p:nvSpPr>
        <p:spPr/>
        <p:txBody>
          <a:bodyPr/>
          <a:lstStyle/>
          <a:p>
            <a:fld id="{305AB2A7-1549-4BCC-B29C-398B7C8A79CA}"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236156372"/>
      </p:ext>
    </p:extLst>
  </p:cSld>
  <p:clrMapOvr>
    <a:masterClrMapping/>
  </p:clrMapOvr>
  <p:timing>
    <p:tnLst>
      <p:par>
        <p:cTn id="1" dur="indefinite" restart="never" nodeType="tmRoot"/>
      </p:par>
    </p:tnLst>
  </p:timing>
</p:sldLayout>
</file>

<file path=ppt/slideLayouts/slideLayout7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solidFill>
                  <a:prstClr val="black"/>
                </a:solidFill>
                <a:latin typeface="Calibri"/>
              </a:rPr>
              <a:pPr/>
              <a:t>‹#›</a:t>
            </a:fld>
            <a:endParaRPr lang="en-US">
              <a:solidFill>
                <a:prstClr val="black"/>
              </a:solidFill>
              <a:latin typeface="Calibri"/>
            </a:endParaRPr>
          </a:p>
        </p:txBody>
      </p:sp>
      <p:sp>
        <p:nvSpPr>
          <p:cNvPr id="7" name="Date Placeholder 3"/>
          <p:cNvSpPr>
            <a:spLocks noGrp="1"/>
          </p:cNvSpPr>
          <p:nvPr>
            <p:ph type="dt" sz="half" idx="10"/>
          </p:nvPr>
        </p:nvSpPr>
        <p:spPr>
          <a:xfrm>
            <a:off x="188798" y="6405592"/>
            <a:ext cx="3086100" cy="228600"/>
          </a:xfrm>
        </p:spPr>
        <p:txBody>
          <a:bodyPr/>
          <a:lstStyle/>
          <a:p>
            <a:fld id="{F3A01600-A31C-4795-9E28-551892363508}"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8" name="Footer Placeholder 4"/>
          <p:cNvSpPr>
            <a:spLocks noGrp="1"/>
          </p:cNvSpPr>
          <p:nvPr>
            <p:ph type="ftr" sz="quarter" idx="11"/>
          </p:nvPr>
        </p:nvSpPr>
        <p:spPr>
          <a:xfrm>
            <a:off x="3274898" y="6405592"/>
            <a:ext cx="3266295" cy="228600"/>
          </a:xfrm>
        </p:spPr>
        <p:txBody>
          <a:bodyPr/>
          <a:lstStyle/>
          <a:p>
            <a:endParaRPr lang="en-US">
              <a:solidFill>
                <a:prstClr val="black">
                  <a:alpha val="75000"/>
                </a:prstClr>
              </a:solidFill>
              <a:latin typeface="Calibri"/>
            </a:endParaRPr>
          </a:p>
        </p:txBody>
      </p:sp>
    </p:spTree>
    <p:extLst>
      <p:ext uri="{BB962C8B-B14F-4D97-AF65-F5344CB8AC3E}">
        <p14:creationId xmlns:p14="http://schemas.microsoft.com/office/powerpoint/2010/main" val="458007063"/>
      </p:ext>
    </p:extLst>
  </p:cSld>
  <p:clrMapOvr>
    <a:masterClrMapping/>
  </p:clrMapOvr>
  <p:timing>
    <p:tnLst>
      <p:par>
        <p:cTn id="1" dur="indefinite" restart="never" nodeType="tmRoot"/>
      </p:par>
    </p:tnLst>
  </p:timing>
</p:sldLayout>
</file>

<file path=ppt/slideLayouts/slideLayout7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solidFill>
                  <a:prstClr val="black"/>
                </a:solidFill>
                <a:latin typeface="Calibri"/>
              </a:rPr>
              <a:pPr/>
              <a:t>‹#›</a:t>
            </a:fld>
            <a:endParaRPr lang="en-US">
              <a:solidFill>
                <a:prstClr val="black"/>
              </a:solidFill>
              <a:latin typeface="Calibri"/>
            </a:endParaRPr>
          </a:p>
        </p:txBody>
      </p:sp>
      <p:sp>
        <p:nvSpPr>
          <p:cNvPr id="8" name="Date Placeholder 3"/>
          <p:cNvSpPr>
            <a:spLocks noGrp="1"/>
          </p:cNvSpPr>
          <p:nvPr>
            <p:ph type="dt" sz="half" idx="10"/>
          </p:nvPr>
        </p:nvSpPr>
        <p:spPr>
          <a:xfrm>
            <a:off x="188798" y="6405592"/>
            <a:ext cx="3086100" cy="228600"/>
          </a:xfrm>
        </p:spPr>
        <p:txBody>
          <a:bodyPr/>
          <a:lstStyle/>
          <a:p>
            <a:fld id="{207FB7DD-FECA-415B-8197-A44BD5841CA8}"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9" name="Footer Placeholder 4"/>
          <p:cNvSpPr>
            <a:spLocks noGrp="1"/>
          </p:cNvSpPr>
          <p:nvPr>
            <p:ph type="ftr" sz="quarter" idx="11"/>
          </p:nvPr>
        </p:nvSpPr>
        <p:spPr>
          <a:xfrm>
            <a:off x="3274898" y="6405592"/>
            <a:ext cx="3266295" cy="228600"/>
          </a:xfrm>
        </p:spPr>
        <p:txBody>
          <a:bodyPr/>
          <a:lstStyle/>
          <a:p>
            <a:endParaRPr lang="en-US">
              <a:solidFill>
                <a:prstClr val="black">
                  <a:alpha val="75000"/>
                </a:prstClr>
              </a:solidFill>
              <a:latin typeface="Calibri"/>
            </a:endParaRPr>
          </a:p>
        </p:txBody>
      </p:sp>
    </p:spTree>
    <p:extLst>
      <p:ext uri="{BB962C8B-B14F-4D97-AF65-F5344CB8AC3E}">
        <p14:creationId xmlns:p14="http://schemas.microsoft.com/office/powerpoint/2010/main" val="3729985945"/>
      </p:ext>
    </p:extLst>
  </p:cSld>
  <p:clrMapOvr>
    <a:masterClrMapping/>
  </p:clrMapOvr>
  <p:timing>
    <p:tnLst>
      <p:par>
        <p:cTn id="1" dur="indefinite" restart="never" nodeType="tmRoot"/>
      </p:par>
    </p:tnLst>
  </p:timing>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solidFill>
                  <a:prstClr val="black"/>
                </a:solidFill>
                <a:latin typeface="Calibri"/>
              </a:rPr>
              <a:pPr/>
              <a:t>‹#›</a:t>
            </a:fld>
            <a:endParaRPr lang="en-US">
              <a:solidFill>
                <a:prstClr val="black"/>
              </a:solidFill>
              <a:latin typeface="Calibri"/>
            </a:endParaRPr>
          </a:p>
        </p:txBody>
      </p:sp>
      <p:sp>
        <p:nvSpPr>
          <p:cNvPr id="11" name="Date Placeholder 3"/>
          <p:cNvSpPr>
            <a:spLocks noGrp="1"/>
          </p:cNvSpPr>
          <p:nvPr>
            <p:ph type="dt" sz="half" idx="10"/>
          </p:nvPr>
        </p:nvSpPr>
        <p:spPr>
          <a:xfrm>
            <a:off x="188798" y="6405592"/>
            <a:ext cx="3086100" cy="228600"/>
          </a:xfrm>
        </p:spPr>
        <p:txBody>
          <a:bodyPr/>
          <a:lstStyle/>
          <a:p>
            <a:fld id="{8DA37D10-6971-48D4-9B37-0E75F5BCE07F}"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12" name="Footer Placeholder 4"/>
          <p:cNvSpPr>
            <a:spLocks noGrp="1"/>
          </p:cNvSpPr>
          <p:nvPr>
            <p:ph type="ftr" sz="quarter" idx="11"/>
          </p:nvPr>
        </p:nvSpPr>
        <p:spPr>
          <a:xfrm>
            <a:off x="3274898" y="6405592"/>
            <a:ext cx="3266295" cy="228600"/>
          </a:xfrm>
        </p:spPr>
        <p:txBody>
          <a:bodyPr/>
          <a:lstStyle/>
          <a:p>
            <a:endParaRPr lang="en-US">
              <a:solidFill>
                <a:prstClr val="black">
                  <a:alpha val="75000"/>
                </a:prstClr>
              </a:solidFill>
              <a:latin typeface="Calibri"/>
            </a:endParaRPr>
          </a:p>
        </p:txBody>
      </p:sp>
    </p:spTree>
    <p:extLst>
      <p:ext uri="{BB962C8B-B14F-4D97-AF65-F5344CB8AC3E}">
        <p14:creationId xmlns:p14="http://schemas.microsoft.com/office/powerpoint/2010/main" val="1360272638"/>
      </p:ext>
    </p:extLst>
  </p:cSld>
  <p:clrMapOvr>
    <a:masterClrMapping/>
  </p:clrMapOvr>
  <p:timing>
    <p:tnLst>
      <p:par>
        <p:cTn id="1" dur="indefinite" restart="never" nodeType="tmRoot"/>
      </p:par>
    </p:tnLst>
  </p:timing>
</p:sldLayout>
</file>

<file path=ppt/slideLayouts/slideLayout7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77CCAFE4-8936-4BF8-92F9-D0337802D32F}"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305AB2A7-1549-4BCC-B29C-398B7C8A79CA}"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0822786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timing>
    <p:tnLst>
      <p:par>
        <p:cTn id="1" dur="indefinite" restart="never" nodeType="tmRoot"/>
      </p:par>
    </p:tnLst>
  </p:timing>
</p:sldLayout>
</file>

<file path=ppt/slideLayouts/slideLayout7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08170-D84A-4D4E-ACCF-10802E06AFA1}"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latin typeface="Calibri"/>
            </a:endParaRPr>
          </a:p>
        </p:txBody>
      </p:sp>
      <p:sp>
        <p:nvSpPr>
          <p:cNvPr id="4" name="Slide Number Placeholder 3"/>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21354390"/>
      </p:ext>
    </p:extLst>
  </p:cSld>
  <p:clrMapOvr>
    <a:masterClrMapping/>
  </p:clrMapOvr>
  <p:timing>
    <p:tnLst>
      <p:par>
        <p:cTn id="1" dur="indefinite" restart="never" nodeType="tmRoot"/>
      </p:par>
    </p:tnLst>
  </p:timing>
</p:sldLayout>
</file>

<file path=ppt/slideLayouts/slideLayout7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28CE7EAF-C1A4-42EF-BF2F-3BB07A5B8B4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latin typeface="Calibri"/>
            </a:endParaRPr>
          </a:p>
        </p:txBody>
      </p:sp>
      <p:sp>
        <p:nvSpPr>
          <p:cNvPr id="7" name="Slide Number Placeholder 6"/>
          <p:cNvSpPr>
            <a:spLocks noGrp="1"/>
          </p:cNvSpPr>
          <p:nvPr>
            <p:ph type="sldNum" sz="quarter" idx="12"/>
          </p:nvPr>
        </p:nvSpPr>
        <p:spPr>
          <a:xfrm>
            <a:off x="6541192" y="5829749"/>
            <a:ext cx="2602807" cy="1028251"/>
          </a:xfrm>
          <a:prstGeom prst="rect">
            <a:avLst/>
          </a:prstGeom>
        </p:spPr>
        <p:txBody>
          <a:bodyPr/>
          <a:lstStyle>
            <a:lvl1pPr>
              <a:defRPr>
                <a:solidFill>
                  <a:srgbClr val="FFFFFF">
                    <a:alpha val="20000"/>
                  </a:srgbClr>
                </a:solidFill>
              </a:defRPr>
            </a:lvl1pPr>
          </a:lstStyle>
          <a:p>
            <a:fld id="{4DB4CB9A-C63F-4E87-AA38-9916D0B520C4}"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673916455"/>
      </p:ext>
    </p:extLst>
  </p:cSld>
  <p:clrMapOvr>
    <a:masterClrMapping/>
  </p:clrMapOvr>
  <p:timing>
    <p:tnLst>
      <p:par>
        <p:cTn id="1" dur="indefinite" restart="never" nodeType="tmRoot"/>
      </p:par>
    </p:tnLst>
  </p:timing>
</p:sldLayout>
</file>

<file path=ppt/slideLayouts/slideLayout76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969FB82B-A134-499A-80C0-56AEA5802EA6}" type="datetime1">
              <a:rPr lang="en-US" smtClean="0">
                <a:latin typeface="Calibri"/>
              </a:rPr>
              <a:pPr/>
              <a:t>9/4/2014</a:t>
            </a:fld>
            <a:endParaRPr lang="en-US">
              <a:latin typeface="Calibri"/>
            </a:endParaRPr>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latin typeface="Calibri"/>
            </a:endParaRPr>
          </a:p>
        </p:txBody>
      </p:sp>
      <p:sp>
        <p:nvSpPr>
          <p:cNvPr id="7" name="Slide Number Placeholder 6"/>
          <p:cNvSpPr>
            <a:spLocks noGrp="1"/>
          </p:cNvSpPr>
          <p:nvPr>
            <p:ph type="sldNum" sz="quarter" idx="12"/>
          </p:nvPr>
        </p:nvSpPr>
        <p:spPr>
          <a:xfrm>
            <a:off x="6541192" y="5829749"/>
            <a:ext cx="2602807" cy="1028251"/>
          </a:xfrm>
          <a:prstGeom prst="rect">
            <a:avLst/>
          </a:prstGeom>
        </p:spPr>
        <p:txBody>
          <a:bodyPr/>
          <a:lstStyle>
            <a:lvl1pPr>
              <a:defRPr>
                <a:solidFill>
                  <a:srgbClr val="FFFFFF">
                    <a:alpha val="20000"/>
                  </a:srgbClr>
                </a:solidFill>
              </a:defRPr>
            </a:lvl1pPr>
          </a:lstStyle>
          <a:p>
            <a:fld id="{4DB4CB9A-C63F-4E87-AA38-9916D0B520C4}"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8879416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846E14-DD2E-4C3A-B074-CB5D4DF5B30D}"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latin typeface="Calibri"/>
            </a:endParaRPr>
          </a:p>
        </p:txBody>
      </p:sp>
      <p:sp>
        <p:nvSpPr>
          <p:cNvPr id="6" name="Slide Number Placeholder 5"/>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35417487"/>
      </p:ext>
    </p:extLst>
  </p:cSld>
  <p:clrMapOvr>
    <a:masterClrMapping/>
  </p:clrMapOvr>
  <p:timing>
    <p:tnLst>
      <p:par>
        <p:cTn id="1" dur="indefinite" restart="never" nodeType="tmRoot"/>
      </p:par>
    </p:tnLst>
  </p:timing>
</p:sldLayout>
</file>

<file path=ppt/slideLayouts/slideLayout7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F75F34-8776-45F7-B0FE-B09C56C0D66C}"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latin typeface="Calibri"/>
            </a:endParaRPr>
          </a:p>
        </p:txBody>
      </p:sp>
      <p:sp>
        <p:nvSpPr>
          <p:cNvPr id="6" name="Slide Number Placeholder 5"/>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97712935"/>
      </p:ext>
    </p:extLst>
  </p:cSld>
  <p:clrMapOvr>
    <a:masterClrMapping/>
  </p:clrMapOvr>
  <p:timing>
    <p:tnLst>
      <p:par>
        <p:cTn id="1" dur="indefinite" restart="never" nodeType="tmRoot"/>
      </p:par>
    </p:tnLst>
  </p:timing>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2059182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9676985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32194553"/>
      </p:ext>
    </p:extLst>
  </p:cSld>
  <p:clrMapOvr>
    <a:masterClrMapping/>
  </p:clrMapOvr>
  <p:timing>
    <p:tnLst>
      <p:par>
        <p:cTn id="1" dur="indefinite" restart="never" nodeType="tmRoot"/>
      </p:par>
    </p:tnLst>
  </p:timing>
</p:sldLayout>
</file>

<file path=ppt/slideLayouts/slideLayout7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338170618"/>
      </p:ext>
    </p:extLst>
  </p:cSld>
  <p:clrMapOvr>
    <a:masterClrMapping/>
  </p:clrMapOvr>
  <p:timing>
    <p:tnLst>
      <p:par>
        <p:cTn id="1" dur="indefinite" restart="never" nodeType="tmRoot"/>
      </p:par>
    </p:tnLst>
  </p:timing>
</p:sldLayout>
</file>

<file path=ppt/slideLayouts/slideLayout7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9741260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timing>
    <p:tnLst>
      <p:par>
        <p:cTn id="1" dur="indefinite" restart="never" nodeType="tmRoot"/>
      </p:par>
    </p:tnLst>
  </p:timing>
</p:sldLayout>
</file>

<file path=ppt/slideLayouts/slideLayout77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682531621"/>
      </p:ext>
    </p:extLst>
  </p:cSld>
  <p:clrMapOvr>
    <a:masterClrMapping/>
  </p:clrMapOvr>
  <p:timing>
    <p:tnLst>
      <p:par>
        <p:cTn id="1" dur="indefinite" restart="never" nodeType="tmRoot"/>
      </p:par>
    </p:tnLst>
  </p:timing>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28353294"/>
      </p:ext>
    </p:extLst>
  </p:cSld>
  <p:clrMapOvr>
    <a:masterClrMapping/>
  </p:clrMapOvr>
  <p:timing>
    <p:tnLst>
      <p:par>
        <p:cTn id="1" dur="indefinite" restart="never" nodeType="tmRoot"/>
      </p:par>
    </p:tnLst>
  </p:timing>
</p:sldLayout>
</file>

<file path=ppt/slideLayouts/slideLayout7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195663482"/>
      </p:ext>
    </p:extLst>
  </p:cSld>
  <p:clrMapOvr>
    <a:masterClrMapping/>
  </p:clrMapOvr>
  <p:timing>
    <p:tnLst>
      <p:par>
        <p:cTn id="1" dur="indefinite" restart="never" nodeType="tmRoot"/>
      </p:par>
    </p:tnLst>
  </p:timing>
</p:sldLayout>
</file>

<file path=ppt/slideLayouts/slideLayout7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485037597"/>
      </p:ext>
    </p:extLst>
  </p:cSld>
  <p:clrMapOvr>
    <a:masterClrMapping/>
  </p:clrMapOvr>
  <p:timing>
    <p:tnLst>
      <p:par>
        <p:cTn id="1" dur="indefinite" restart="never" nodeType="tmRoot"/>
      </p:par>
    </p:tnLst>
  </p:timing>
</p:sldLayout>
</file>

<file path=ppt/slideLayouts/slideLayout77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9/4/2014</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1025628127"/>
      </p:ext>
    </p:extLst>
  </p:cSld>
  <p:clrMapOvr>
    <a:overrideClrMapping bg1="dk1" tx1="lt1" bg2="dk2" tx2="lt2" accent1="accent1" accent2="accent2" accent3="accent3" accent4="accent4" accent5="accent5" accent6="accent6" hlink="hlink" folHlink="folHlink"/>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846582945"/>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774875215"/>
      </p:ext>
    </p:extLst>
  </p:cSld>
  <p:clrMapOvr>
    <a:masterClrMapping/>
  </p:clrMapOvr>
  <p:timing>
    <p:tnLst>
      <p:par>
        <p:cTn id="1" dur="indefinite" restart="never" nodeType="tmRoot"/>
      </p:par>
    </p:tnLst>
  </p:timing>
</p:sldLayout>
</file>

<file path=ppt/slideLayouts/slideLayout777.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4"/>
          <p:cNvSpPr>
            <a:spLocks noGrp="1"/>
          </p:cNvSpPr>
          <p:nvPr>
            <p:ph type="dt" sz="half" idx="10"/>
          </p:nvPr>
        </p:nvSpPr>
        <p:spPr/>
        <p:txBody>
          <a:bodyPr/>
          <a:lstStyle/>
          <a:p>
            <a:fld id="{7E91C678-4BCA-47DB-A467-32B445B5DAD1}"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89C61C6F-02EC-42D1-8B5C-25CEF9A2D1E1}"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502151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E91C678-4BCA-47DB-A467-32B445B5DAD1}"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latin typeface="Calibri"/>
            </a:endParaRPr>
          </a:p>
        </p:txBody>
      </p:sp>
      <p:sp>
        <p:nvSpPr>
          <p:cNvPr id="6" name="Slide Number Placeholder 5"/>
          <p:cNvSpPr>
            <a:spLocks noGrp="1"/>
          </p:cNvSpPr>
          <p:nvPr>
            <p:ph type="sldNum" sz="quarter" idx="12"/>
          </p:nvPr>
        </p:nvSpPr>
        <p:spPr/>
        <p:txBody>
          <a:bodyPr/>
          <a:lstStyle/>
          <a:p>
            <a:fld id="{89C61C6F-02EC-42D1-8B5C-25CEF9A2D1E1}"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29549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7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2"/>
          </p:nvPr>
        </p:nvSpPr>
        <p:spPr/>
        <p:txBody>
          <a:bodyPr/>
          <a:lstStyle/>
          <a:p>
            <a:fld id="{7E91C678-4BCA-47DB-A467-32B445B5DAD1}"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3" name="Footer Placeholder 2"/>
          <p:cNvSpPr>
            <a:spLocks noGrp="1"/>
          </p:cNvSpPr>
          <p:nvPr>
            <p:ph type="ftr" sz="quarter" idx="13"/>
          </p:nvPr>
        </p:nvSpPr>
        <p:spPr/>
        <p:txBody>
          <a:bodyPr/>
          <a:lstStyle/>
          <a:p>
            <a:endParaRPr lang="en-US">
              <a:solidFill>
                <a:prstClr val="black">
                  <a:alpha val="75000"/>
                </a:prstClr>
              </a:solidFill>
              <a:latin typeface="Calibri"/>
            </a:endParaRPr>
          </a:p>
        </p:txBody>
      </p:sp>
      <p:sp>
        <p:nvSpPr>
          <p:cNvPr id="4" name="Slide Number Placeholder 3"/>
          <p:cNvSpPr>
            <a:spLocks noGrp="1"/>
          </p:cNvSpPr>
          <p:nvPr>
            <p:ph type="sldNum" sz="quarter" idx="14"/>
          </p:nvPr>
        </p:nvSpPr>
        <p:spPr/>
        <p:txBody>
          <a:bodyPr/>
          <a:lstStyle/>
          <a:p>
            <a:fld id="{89C61C6F-02EC-42D1-8B5C-25CEF9A2D1E1}"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15821903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1C678-4BCA-47DB-A467-32B445B5DAD1}"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89C61C6F-02EC-42D1-8B5C-25CEF9A2D1E1}"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641741501"/>
      </p:ext>
    </p:extLst>
  </p:cSld>
  <p:clrMapOvr>
    <a:masterClrMapping/>
  </p:clrMapOvr>
  <p:timing>
    <p:tnLst>
      <p:par>
        <p:cTn id="1" dur="indefinite" restart="never" nodeType="tmRoot"/>
      </p:par>
    </p:tnLst>
  </p:timing>
</p:sldLayout>
</file>

<file path=ppt/slideLayouts/slideLayout7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solidFill>
                  <a:prstClr val="black"/>
                </a:solidFill>
                <a:latin typeface="Calibri"/>
              </a:rPr>
              <a:pPr/>
              <a:t>‹#›</a:t>
            </a:fld>
            <a:endParaRPr lang="en-US">
              <a:solidFill>
                <a:prstClr val="black"/>
              </a:solidFill>
              <a:latin typeface="Calibri"/>
            </a:endParaRPr>
          </a:p>
        </p:txBody>
      </p:sp>
      <p:sp>
        <p:nvSpPr>
          <p:cNvPr id="8" name="Date Placeholder 3"/>
          <p:cNvSpPr>
            <a:spLocks noGrp="1"/>
          </p:cNvSpPr>
          <p:nvPr>
            <p:ph type="dt" sz="half" idx="10"/>
          </p:nvPr>
        </p:nvSpPr>
        <p:spPr>
          <a:xfrm>
            <a:off x="188798" y="6405592"/>
            <a:ext cx="3086100" cy="228600"/>
          </a:xfrm>
        </p:spPr>
        <p:txBody>
          <a:bodyPr/>
          <a:lstStyle/>
          <a:p>
            <a:fld id="{631AED5B-0B8E-4D50-8AE6-A937FB3569CB}"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9" name="Footer Placeholder 4"/>
          <p:cNvSpPr>
            <a:spLocks noGrp="1"/>
          </p:cNvSpPr>
          <p:nvPr>
            <p:ph type="ftr" sz="quarter" idx="11"/>
          </p:nvPr>
        </p:nvSpPr>
        <p:spPr>
          <a:xfrm>
            <a:off x="3274898" y="6405592"/>
            <a:ext cx="3266295" cy="228600"/>
          </a:xfrm>
        </p:spPr>
        <p:txBody>
          <a:bodyPr/>
          <a:lstStyle/>
          <a:p>
            <a:endParaRPr lang="en-US">
              <a:solidFill>
                <a:prstClr val="black">
                  <a:alpha val="75000"/>
                </a:prstClr>
              </a:solidFill>
              <a:latin typeface="Calibri"/>
            </a:endParaRPr>
          </a:p>
        </p:txBody>
      </p:sp>
    </p:spTree>
    <p:extLst>
      <p:ext uri="{BB962C8B-B14F-4D97-AF65-F5344CB8AC3E}">
        <p14:creationId xmlns:p14="http://schemas.microsoft.com/office/powerpoint/2010/main" val="3222545156"/>
      </p:ext>
    </p:extLst>
  </p:cSld>
  <p:clrMapOvr>
    <a:masterClrMapping/>
  </p:clrMapOvr>
  <p:timing>
    <p:tnLst>
      <p:par>
        <p:cTn id="1" dur="indefinite" restart="never" nodeType="tmRoot"/>
      </p:par>
    </p:tnLst>
  </p:timing>
</p:sldLayout>
</file>

<file path=ppt/slideLayouts/slideLayout78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solidFill>
                  <a:prstClr val="black"/>
                </a:solidFill>
                <a:latin typeface="Calibri"/>
              </a:rPr>
              <a:pPr/>
              <a:t>‹#›</a:t>
            </a:fld>
            <a:endParaRPr lang="en-US">
              <a:solidFill>
                <a:prstClr val="black"/>
              </a:solidFill>
              <a:latin typeface="Calibri"/>
            </a:endParaRPr>
          </a:p>
        </p:txBody>
      </p:sp>
      <p:sp>
        <p:nvSpPr>
          <p:cNvPr id="11" name="Date Placeholder 3"/>
          <p:cNvSpPr>
            <a:spLocks noGrp="1"/>
          </p:cNvSpPr>
          <p:nvPr>
            <p:ph type="dt" sz="half" idx="10"/>
          </p:nvPr>
        </p:nvSpPr>
        <p:spPr>
          <a:xfrm>
            <a:off x="188798" y="6405592"/>
            <a:ext cx="3086100" cy="228600"/>
          </a:xfrm>
        </p:spPr>
        <p:txBody>
          <a:bodyPr/>
          <a:lstStyle/>
          <a:p>
            <a:fld id="{93D63F6A-0689-4256-96F7-DFA80A71208E}"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12" name="Footer Placeholder 4"/>
          <p:cNvSpPr>
            <a:spLocks noGrp="1"/>
          </p:cNvSpPr>
          <p:nvPr>
            <p:ph type="ftr" sz="quarter" idx="11"/>
          </p:nvPr>
        </p:nvSpPr>
        <p:spPr>
          <a:xfrm>
            <a:off x="3274898" y="6405592"/>
            <a:ext cx="3266295" cy="228600"/>
          </a:xfrm>
        </p:spPr>
        <p:txBody>
          <a:bodyPr/>
          <a:lstStyle/>
          <a:p>
            <a:endParaRPr lang="en-US">
              <a:solidFill>
                <a:prstClr val="black">
                  <a:alpha val="75000"/>
                </a:prstClr>
              </a:solidFill>
              <a:latin typeface="Calibri"/>
            </a:endParaRPr>
          </a:p>
        </p:txBody>
      </p:sp>
    </p:spTree>
    <p:extLst>
      <p:ext uri="{BB962C8B-B14F-4D97-AF65-F5344CB8AC3E}">
        <p14:creationId xmlns:p14="http://schemas.microsoft.com/office/powerpoint/2010/main" val="105260234"/>
      </p:ext>
    </p:extLst>
  </p:cSld>
  <p:clrMapOvr>
    <a:masterClrMapping/>
  </p:clrMapOvr>
  <p:timing>
    <p:tnLst>
      <p:par>
        <p:cTn id="1" dur="indefinite" restart="never" nodeType="tmRoot"/>
      </p:par>
    </p:tnLst>
  </p:timing>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7E91C678-4BCA-47DB-A467-32B445B5DAD1}"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89C61C6F-02EC-42D1-8B5C-25CEF9A2D1E1}"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62054754"/>
      </p:ext>
    </p:extLst>
  </p:cSld>
  <p:clrMapOvr>
    <a:masterClrMapping/>
  </p:clrMapOvr>
  <p:timing>
    <p:tnLst>
      <p:par>
        <p:cTn id="1" dur="indefinite" restart="never" nodeType="tmRoot"/>
      </p:par>
    </p:tnLst>
  </p:timing>
</p:sldLayout>
</file>

<file path=ppt/slideLayouts/slideLayout7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A5FA3-3CD8-48C0-9A93-BD988252B551}"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latin typeface="Calibri"/>
            </a:endParaRPr>
          </a:p>
        </p:txBody>
      </p:sp>
      <p:sp>
        <p:nvSpPr>
          <p:cNvPr id="4" name="Slide Number Placeholder 3"/>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88995048"/>
      </p:ext>
    </p:extLst>
  </p:cSld>
  <p:clrMapOvr>
    <a:masterClrMapping/>
  </p:clrMapOvr>
  <p:timing>
    <p:tnLst>
      <p:par>
        <p:cTn id="1" dur="indefinite" restart="never" nodeType="tmRoot"/>
      </p:par>
    </p:tnLst>
  </p:timing>
</p:sldLayout>
</file>

<file path=ppt/slideLayouts/slideLayout7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4D082FB2-D5CA-4468-BD9F-CE329C05C7E1}"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latin typeface="Calibri"/>
            </a:endParaRPr>
          </a:p>
        </p:txBody>
      </p:sp>
      <p:sp>
        <p:nvSpPr>
          <p:cNvPr id="7" name="Slide Number Placeholder 6"/>
          <p:cNvSpPr>
            <a:spLocks noGrp="1"/>
          </p:cNvSpPr>
          <p:nvPr>
            <p:ph type="sldNum" sz="quarter" idx="12"/>
          </p:nvPr>
        </p:nvSpPr>
        <p:spPr>
          <a:xfrm>
            <a:off x="6541192" y="5829749"/>
            <a:ext cx="2602807" cy="1028251"/>
          </a:xfrm>
          <a:prstGeom prst="rect">
            <a:avLst/>
          </a:prstGeom>
        </p:spPr>
        <p:txBody>
          <a:bodyPr/>
          <a:lstStyle>
            <a:lvl1pPr>
              <a:defRPr>
                <a:solidFill>
                  <a:srgbClr val="FFFFFF">
                    <a:alpha val="20000"/>
                  </a:srgbClr>
                </a:solidFill>
              </a:defRPr>
            </a:lvl1pPr>
          </a:lstStyle>
          <a:p>
            <a:fld id="{4DB4CB9A-C63F-4E87-AA38-9916D0B520C4}"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575408625"/>
      </p:ext>
    </p:extLst>
  </p:cSld>
  <p:clrMapOvr>
    <a:masterClrMapping/>
  </p:clrMapOvr>
  <p:timing>
    <p:tnLst>
      <p:par>
        <p:cTn id="1" dur="indefinite" restart="never" nodeType="tmRoot"/>
      </p:par>
    </p:tnLst>
  </p:timing>
</p:sldLayout>
</file>

<file path=ppt/slideLayouts/slideLayout78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12730508-2AE3-46B9-8E42-779036CDE91D}" type="datetime1">
              <a:rPr lang="en-US" smtClean="0">
                <a:latin typeface="Calibri"/>
              </a:rPr>
              <a:pPr/>
              <a:t>9/4/2014</a:t>
            </a:fld>
            <a:endParaRPr lang="en-US">
              <a:latin typeface="Calibri"/>
            </a:endParaRPr>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latin typeface="Calibri"/>
            </a:endParaRPr>
          </a:p>
        </p:txBody>
      </p:sp>
      <p:sp>
        <p:nvSpPr>
          <p:cNvPr id="7" name="Slide Number Placeholder 6"/>
          <p:cNvSpPr>
            <a:spLocks noGrp="1"/>
          </p:cNvSpPr>
          <p:nvPr>
            <p:ph type="sldNum" sz="quarter" idx="12"/>
          </p:nvPr>
        </p:nvSpPr>
        <p:spPr>
          <a:xfrm>
            <a:off x="6541192" y="5829749"/>
            <a:ext cx="2602807" cy="1028251"/>
          </a:xfrm>
          <a:prstGeom prst="rect">
            <a:avLst/>
          </a:prstGeom>
        </p:spPr>
        <p:txBody>
          <a:bodyPr/>
          <a:lstStyle>
            <a:lvl1pPr>
              <a:defRPr>
                <a:solidFill>
                  <a:srgbClr val="FFFFFF">
                    <a:alpha val="20000"/>
                  </a:srgbClr>
                </a:solidFill>
              </a:defRPr>
            </a:lvl1pPr>
          </a:lstStyle>
          <a:p>
            <a:fld id="{4DB4CB9A-C63F-4E87-AA38-9916D0B520C4}"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022220341"/>
      </p:ext>
    </p:extLst>
  </p:cSld>
  <p:clrMapOvr>
    <a:overrideClrMapping bg1="dk1" tx1="lt1" bg2="dk2" tx2="lt2" accent1="accent1" accent2="accent2" accent3="accent3" accent4="accent4" accent5="accent5" accent6="accent6" hlink="hlink" folHlink="folHlink"/>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0BBE7-97D0-4058-A938-1DB84AE8E331}"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latin typeface="Calibri"/>
            </a:endParaRPr>
          </a:p>
        </p:txBody>
      </p:sp>
      <p:sp>
        <p:nvSpPr>
          <p:cNvPr id="6" name="Slide Number Placeholder 5"/>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655126095"/>
      </p:ext>
    </p:extLst>
  </p:cSld>
  <p:clrMapOvr>
    <a:masterClrMapping/>
  </p:clrMapOvr>
  <p:timing>
    <p:tnLst>
      <p:par>
        <p:cTn id="1" dur="indefinite" restart="never" nodeType="tmRoot"/>
      </p:par>
    </p:tnLst>
  </p:timing>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F7BD51-B50B-4149-8355-6A430C647D0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latin typeface="Calibri"/>
            </a:endParaRPr>
          </a:p>
        </p:txBody>
      </p:sp>
      <p:sp>
        <p:nvSpPr>
          <p:cNvPr id="6" name="Slide Number Placeholder 5"/>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224647495"/>
      </p:ext>
    </p:extLst>
  </p:cSld>
  <p:clrMapOvr>
    <a:masterClrMapping/>
  </p:clrMapOvr>
  <p:timing>
    <p:tnLst>
      <p:par>
        <p:cTn id="1" dur="indefinite" restart="never" nodeType="tmRoot"/>
      </p:par>
    </p:tnLst>
  </p:timing>
</p:sldLayout>
</file>

<file path=ppt/slideLayouts/slideLayout7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0232952"/>
      </p:ext>
    </p:extLst>
  </p:cSld>
  <p:clrMapOvr>
    <a:masterClrMapping/>
  </p:clrMapOv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8691325"/>
      </p:ext>
    </p:extLst>
  </p:cSld>
  <p:clrMapOvr>
    <a:masterClrMapping/>
  </p:clrMapOvr>
  <p:transition/>
  <p:timing>
    <p:tnLst>
      <p:par>
        <p:cTn id="1" dur="indefinite" restart="never" nodeType="tmRoot"/>
      </p:par>
    </p:tnLst>
  </p:timing>
</p:sldLayout>
</file>

<file path=ppt/slideLayouts/slideLayout7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1461354"/>
      </p:ext>
    </p:extLst>
  </p:cSld>
  <p:clrMapOvr>
    <a:masterClrMapping/>
  </p:clrMapOv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621297"/>
      </p:ext>
    </p:extLst>
  </p:cSld>
  <p:clrMapOvr>
    <a:masterClrMapping/>
  </p:clrMapOv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9058462"/>
      </p:ext>
    </p:extLst>
  </p:cSld>
  <p:clrMapOvr>
    <a:masterClrMapping/>
  </p:clrMapOvr>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4126006"/>
      </p:ext>
    </p:extLst>
  </p:cSld>
  <p:clrMapOvr>
    <a:masterClrMapping/>
  </p:clrMapOvr>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22"/>
      </p:ext>
    </p:extLst>
  </p:cSld>
  <p:clrMapOvr>
    <a:masterClrMapping/>
  </p:clrMapOvr>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2890452"/>
      </p:ext>
    </p:extLst>
  </p:cSld>
  <p:clrMapOvr>
    <a:masterClrMapping/>
  </p:clrMapOvr>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6316683"/>
      </p:ext>
    </p:extLst>
  </p:cSld>
  <p:clrMapOvr>
    <a:masterClrMapping/>
  </p:clrMapOvr>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5439210"/>
      </p:ext>
    </p:extLst>
  </p:cSld>
  <p:clrMapOvr>
    <a:masterClrMapping/>
  </p:clrMapOvr>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03651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6518404"/>
      </p:ext>
    </p:extLst>
  </p:cSld>
  <p:clrMapOvr>
    <a:masterClrMapping/>
  </p:clrMapOvr>
  <p:transition/>
  <p:timing>
    <p:tnLst>
      <p:par>
        <p:cTn id="1" dur="indefinite" restart="never" nodeType="tmRoot"/>
      </p:par>
    </p:tnLst>
  </p:timing>
</p:sldLayout>
</file>

<file path=ppt/slideLayouts/slideLayout8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8270070"/>
      </p:ext>
    </p:extLst>
  </p:cSld>
  <p:clrMapOvr>
    <a:masterClrMapping/>
  </p:clrMapOvr>
  <p:transition/>
  <p:timing>
    <p:tnLst>
      <p:par>
        <p:cTn id="1" dur="indefinite" restart="never" nodeType="tmRoot"/>
      </p:par>
    </p:tnLst>
  </p:timing>
</p:sldLayout>
</file>

<file path=ppt/slideLayouts/slideLayout8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114746"/>
      </p:ext>
    </p:extLst>
  </p:cSld>
  <p:clrMapOvr>
    <a:masterClrMapping/>
  </p:clrMapOvr>
  <p:transition/>
</p:sldLayout>
</file>

<file path=ppt/slideLayouts/slideLayout8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4964624"/>
      </p:ext>
    </p:extLst>
  </p:cSld>
  <p:clrMapOvr>
    <a:masterClrMapping/>
  </p:clrMapOvr>
  <p:transition/>
</p:sldLayout>
</file>

<file path=ppt/slideLayouts/slideLayout8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047646"/>
      </p:ext>
    </p:extLst>
  </p:cSld>
  <p:clrMapOvr>
    <a:masterClrMapping/>
  </p:clrMapOvr>
  <p:transition/>
</p:sldLayout>
</file>

<file path=ppt/slideLayouts/slideLayout8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353684"/>
      </p:ext>
    </p:extLst>
  </p:cSld>
  <p:clrMapOvr>
    <a:masterClrMapping/>
  </p:clrMapOvr>
  <p:transition/>
</p:sldLayout>
</file>

<file path=ppt/slideLayouts/slideLayout8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4078026"/>
      </p:ext>
    </p:extLst>
  </p:cSld>
  <p:clrMapOvr>
    <a:masterClrMapping/>
  </p:clrMapOvr>
  <p:transition/>
</p:sldLayout>
</file>

<file path=ppt/slideLayouts/slideLayout8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2886670"/>
      </p:ext>
    </p:extLst>
  </p:cSld>
  <p:clrMapOvr>
    <a:masterClrMapping/>
  </p:clrMapOvr>
  <p:transition/>
</p:sldLayout>
</file>

<file path=ppt/slideLayouts/slideLayout8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3478134"/>
      </p:ext>
    </p:extLst>
  </p:cSld>
  <p:clrMapOvr>
    <a:masterClrMapping/>
  </p:clrMapOvr>
  <p:transition/>
</p:sldLayout>
</file>

<file path=ppt/slideLayouts/slideLayout8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391338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6264042"/>
      </p:ext>
    </p:extLst>
  </p:cSld>
  <p:clrMapOvr>
    <a:masterClrMapping/>
  </p:clrMapOvr>
  <p:transition/>
</p:sldLayout>
</file>

<file path=ppt/slideLayouts/slideLayout8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lIns="914400" rIns="914400"/>
          <a:lstStyle>
            <a:lvl1pPr algn="ctr">
              <a:defRPr b="1"/>
            </a:lvl1pPr>
          </a:lstStyle>
          <a:p>
            <a:r>
              <a:rPr lang="en-US" smtClean="0"/>
              <a:t>Click to edit Master title style</a:t>
            </a:r>
            <a:endParaRPr lang="en-US" dirty="0"/>
          </a:p>
        </p:txBody>
      </p:sp>
      <p:sp>
        <p:nvSpPr>
          <p:cNvPr id="3" name="Subtitle 2"/>
          <p:cNvSpPr>
            <a:spLocks noGrp="1"/>
          </p:cNvSpPr>
          <p:nvPr>
            <p:ph type="subTitle" idx="1"/>
          </p:nvPr>
        </p:nvSpPr>
        <p:spPr>
          <a:xfrm>
            <a:off x="0" y="3886200"/>
            <a:ext cx="9144000" cy="1752600"/>
          </a:xfrm>
        </p:spPr>
        <p:txBody>
          <a:bodyPr lIns="914400" rIns="91440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09570494"/>
      </p:ext>
    </p:extLst>
  </p:cSld>
  <p:clrMapOvr>
    <a:masterClrMapping/>
  </p:clrMapOvr>
  <p:timing>
    <p:tnLst>
      <p:par>
        <p:cTn id="1" dur="indefinite" restart="never" nodeType="tmRoot"/>
      </p:par>
    </p:tnLst>
  </p:timing>
</p:sldLayout>
</file>

<file path=ppt/slideLayouts/slideLayout8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8748121"/>
      </p:ext>
    </p:extLst>
  </p:cSld>
  <p:clrMapOvr>
    <a:masterClrMapping/>
  </p:clrMapOvr>
  <p:timing>
    <p:tnLst>
      <p:par>
        <p:cTn id="1" dur="indefinite" restart="never" nodeType="tmRoot"/>
      </p:par>
    </p:tnLst>
  </p:timing>
</p:sldLayout>
</file>

<file path=ppt/slideLayouts/slideLayout8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EDBAC8-8686-4711-848E-6F0ADCE10B1F}" type="datetimeFigureOut">
              <a:rPr lang="en-US" smtClean="0">
                <a:solidFill>
                  <a:prstClr val="black"/>
                </a:solidFill>
                <a:latin typeface="Myriad Pro Cond"/>
              </a:rPr>
              <a:pPr/>
              <a:t>9/4/2014</a:t>
            </a:fld>
            <a:endParaRPr lang="en-US">
              <a:solidFill>
                <a:prstClr val="black"/>
              </a:solidFill>
              <a:latin typeface="Myriad Pro Cond"/>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Myriad Pro Cond"/>
            </a:endParaRPr>
          </a:p>
        </p:txBody>
      </p:sp>
      <p:sp>
        <p:nvSpPr>
          <p:cNvPr id="6" name="Slide Number Placeholder 5"/>
          <p:cNvSpPr>
            <a:spLocks noGrp="1"/>
          </p:cNvSpPr>
          <p:nvPr>
            <p:ph type="sldNum" sz="quarter" idx="12"/>
          </p:nvPr>
        </p:nvSpPr>
        <p:spPr/>
        <p:txBody>
          <a:bodyPr/>
          <a:lstStyle/>
          <a:p>
            <a:fld id="{C1669432-4F8F-4330-9EF0-C1F4FC8652B0}" type="slidenum">
              <a:rPr lang="en-US" smtClean="0">
                <a:solidFill>
                  <a:prstClr val="black">
                    <a:lumMod val="65000"/>
                    <a:lumOff val="35000"/>
                  </a:prstClr>
                </a:solidFill>
                <a:latin typeface="Myriad Pro Cond"/>
              </a:rPr>
              <a:pPr/>
              <a:t>‹#›</a:t>
            </a:fld>
            <a:endParaRPr lang="en-US">
              <a:solidFill>
                <a:prstClr val="black">
                  <a:lumMod val="65000"/>
                  <a:lumOff val="35000"/>
                </a:prstClr>
              </a:solidFill>
              <a:latin typeface="Myriad Pro Cond"/>
            </a:endParaRPr>
          </a:p>
        </p:txBody>
      </p:sp>
    </p:spTree>
    <p:extLst>
      <p:ext uri="{BB962C8B-B14F-4D97-AF65-F5344CB8AC3E}">
        <p14:creationId xmlns:p14="http://schemas.microsoft.com/office/powerpoint/2010/main" val="3690269188"/>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BEDBAC8-8686-4711-848E-6F0ADCE10B1F}" type="datetimeFigureOut">
              <a:rPr lang="en-US" smtClean="0">
                <a:solidFill>
                  <a:prstClr val="black"/>
                </a:solidFill>
                <a:latin typeface="Myriad Pro Cond"/>
              </a:rPr>
              <a:pPr/>
              <a:t>9/4/2014</a:t>
            </a:fld>
            <a:endParaRPr lang="en-US">
              <a:solidFill>
                <a:prstClr val="black"/>
              </a:solidFill>
              <a:latin typeface="Myriad Pro Cond"/>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Myriad Pro Cond"/>
            </a:endParaRPr>
          </a:p>
        </p:txBody>
      </p:sp>
      <p:sp>
        <p:nvSpPr>
          <p:cNvPr id="7" name="Slide Number Placeholder 6"/>
          <p:cNvSpPr>
            <a:spLocks noGrp="1"/>
          </p:cNvSpPr>
          <p:nvPr>
            <p:ph type="sldNum" sz="quarter" idx="12"/>
          </p:nvPr>
        </p:nvSpPr>
        <p:spPr/>
        <p:txBody>
          <a:bodyPr/>
          <a:lstStyle/>
          <a:p>
            <a:fld id="{C1669432-4F8F-4330-9EF0-C1F4FC8652B0}" type="slidenum">
              <a:rPr lang="en-US" smtClean="0">
                <a:solidFill>
                  <a:prstClr val="black">
                    <a:lumMod val="65000"/>
                    <a:lumOff val="35000"/>
                  </a:prstClr>
                </a:solidFill>
                <a:latin typeface="Myriad Pro Cond"/>
              </a:rPr>
              <a:pPr/>
              <a:t>‹#›</a:t>
            </a:fld>
            <a:endParaRPr lang="en-US">
              <a:solidFill>
                <a:prstClr val="black">
                  <a:lumMod val="65000"/>
                  <a:lumOff val="35000"/>
                </a:prstClr>
              </a:solidFill>
              <a:latin typeface="Myriad Pro Cond"/>
            </a:endParaRPr>
          </a:p>
        </p:txBody>
      </p:sp>
    </p:spTree>
    <p:extLst>
      <p:ext uri="{BB962C8B-B14F-4D97-AF65-F5344CB8AC3E}">
        <p14:creationId xmlns:p14="http://schemas.microsoft.com/office/powerpoint/2010/main" val="97585669"/>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BEDBAC8-8686-4711-848E-6F0ADCE10B1F}" type="datetimeFigureOut">
              <a:rPr lang="en-US" smtClean="0">
                <a:solidFill>
                  <a:prstClr val="black"/>
                </a:solidFill>
                <a:latin typeface="Myriad Pro Cond"/>
              </a:rPr>
              <a:pPr/>
              <a:t>9/4/2014</a:t>
            </a:fld>
            <a:endParaRPr lang="en-US">
              <a:solidFill>
                <a:prstClr val="black"/>
              </a:solidFill>
              <a:latin typeface="Myriad Pro Cond"/>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Myriad Pro Cond"/>
            </a:endParaRPr>
          </a:p>
        </p:txBody>
      </p:sp>
      <p:sp>
        <p:nvSpPr>
          <p:cNvPr id="9" name="Slide Number Placeholder 8"/>
          <p:cNvSpPr>
            <a:spLocks noGrp="1"/>
          </p:cNvSpPr>
          <p:nvPr>
            <p:ph type="sldNum" sz="quarter" idx="12"/>
          </p:nvPr>
        </p:nvSpPr>
        <p:spPr/>
        <p:txBody>
          <a:bodyPr/>
          <a:lstStyle/>
          <a:p>
            <a:fld id="{C1669432-4F8F-4330-9EF0-C1F4FC8652B0}" type="slidenum">
              <a:rPr lang="en-US" smtClean="0">
                <a:solidFill>
                  <a:prstClr val="black">
                    <a:lumMod val="65000"/>
                    <a:lumOff val="35000"/>
                  </a:prstClr>
                </a:solidFill>
                <a:latin typeface="Myriad Pro Cond"/>
              </a:rPr>
              <a:pPr/>
              <a:t>‹#›</a:t>
            </a:fld>
            <a:endParaRPr lang="en-US">
              <a:solidFill>
                <a:prstClr val="black">
                  <a:lumMod val="65000"/>
                  <a:lumOff val="35000"/>
                </a:prstClr>
              </a:solidFill>
              <a:latin typeface="Myriad Pro Cond"/>
            </a:endParaRPr>
          </a:p>
        </p:txBody>
      </p:sp>
    </p:spTree>
    <p:extLst>
      <p:ext uri="{BB962C8B-B14F-4D97-AF65-F5344CB8AC3E}">
        <p14:creationId xmlns:p14="http://schemas.microsoft.com/office/powerpoint/2010/main" val="45149798"/>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BEDBAC8-8686-4711-848E-6F0ADCE10B1F}" type="datetimeFigureOut">
              <a:rPr lang="en-US" smtClean="0">
                <a:solidFill>
                  <a:prstClr val="black"/>
                </a:solidFill>
                <a:latin typeface="Myriad Pro Cond"/>
              </a:rPr>
              <a:pPr/>
              <a:t>9/4/2014</a:t>
            </a:fld>
            <a:endParaRPr lang="en-US">
              <a:solidFill>
                <a:prstClr val="black"/>
              </a:solidFill>
              <a:latin typeface="Myriad Pro Cond"/>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Myriad Pro Cond"/>
            </a:endParaRPr>
          </a:p>
        </p:txBody>
      </p:sp>
      <p:sp>
        <p:nvSpPr>
          <p:cNvPr id="5" name="Slide Number Placeholder 4"/>
          <p:cNvSpPr>
            <a:spLocks noGrp="1"/>
          </p:cNvSpPr>
          <p:nvPr>
            <p:ph type="sldNum" sz="quarter" idx="12"/>
          </p:nvPr>
        </p:nvSpPr>
        <p:spPr/>
        <p:txBody>
          <a:bodyPr/>
          <a:lstStyle/>
          <a:p>
            <a:fld id="{C1669432-4F8F-4330-9EF0-C1F4FC8652B0}" type="slidenum">
              <a:rPr lang="en-US" smtClean="0">
                <a:solidFill>
                  <a:prstClr val="black">
                    <a:lumMod val="65000"/>
                    <a:lumOff val="35000"/>
                  </a:prstClr>
                </a:solidFill>
                <a:latin typeface="Myriad Pro Cond"/>
              </a:rPr>
              <a:pPr/>
              <a:t>‹#›</a:t>
            </a:fld>
            <a:endParaRPr lang="en-US">
              <a:solidFill>
                <a:prstClr val="black">
                  <a:lumMod val="65000"/>
                  <a:lumOff val="35000"/>
                </a:prstClr>
              </a:solidFill>
              <a:latin typeface="Myriad Pro Cond"/>
            </a:endParaRPr>
          </a:p>
        </p:txBody>
      </p:sp>
    </p:spTree>
    <p:extLst>
      <p:ext uri="{BB962C8B-B14F-4D97-AF65-F5344CB8AC3E}">
        <p14:creationId xmlns:p14="http://schemas.microsoft.com/office/powerpoint/2010/main" val="2503492310"/>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BEDBAC8-8686-4711-848E-6F0ADCE10B1F}" type="datetimeFigureOut">
              <a:rPr lang="en-US" smtClean="0">
                <a:solidFill>
                  <a:prstClr val="black"/>
                </a:solidFill>
                <a:latin typeface="Myriad Pro Cond"/>
              </a:rPr>
              <a:pPr/>
              <a:t>9/4/2014</a:t>
            </a:fld>
            <a:endParaRPr lang="en-US">
              <a:solidFill>
                <a:prstClr val="black"/>
              </a:solidFill>
              <a:latin typeface="Myriad Pro Cond"/>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Myriad Pro Cond"/>
            </a:endParaRPr>
          </a:p>
        </p:txBody>
      </p:sp>
      <p:sp>
        <p:nvSpPr>
          <p:cNvPr id="4" name="Slide Number Placeholder 3"/>
          <p:cNvSpPr>
            <a:spLocks noGrp="1"/>
          </p:cNvSpPr>
          <p:nvPr>
            <p:ph type="sldNum" sz="quarter" idx="12"/>
          </p:nvPr>
        </p:nvSpPr>
        <p:spPr/>
        <p:txBody>
          <a:bodyPr/>
          <a:lstStyle/>
          <a:p>
            <a:fld id="{C1669432-4F8F-4330-9EF0-C1F4FC8652B0}" type="slidenum">
              <a:rPr lang="en-US" smtClean="0">
                <a:solidFill>
                  <a:prstClr val="black">
                    <a:lumMod val="65000"/>
                    <a:lumOff val="35000"/>
                  </a:prstClr>
                </a:solidFill>
                <a:latin typeface="Myriad Pro Cond"/>
              </a:rPr>
              <a:pPr/>
              <a:t>‹#›</a:t>
            </a:fld>
            <a:endParaRPr lang="en-US">
              <a:solidFill>
                <a:prstClr val="black">
                  <a:lumMod val="65000"/>
                  <a:lumOff val="35000"/>
                </a:prstClr>
              </a:solidFill>
              <a:latin typeface="Myriad Pro Cond"/>
            </a:endParaRPr>
          </a:p>
        </p:txBody>
      </p:sp>
    </p:spTree>
    <p:extLst>
      <p:ext uri="{BB962C8B-B14F-4D97-AF65-F5344CB8AC3E}">
        <p14:creationId xmlns:p14="http://schemas.microsoft.com/office/powerpoint/2010/main" val="2652844533"/>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BEDBAC8-8686-4711-848E-6F0ADCE10B1F}" type="datetimeFigureOut">
              <a:rPr lang="en-US" smtClean="0">
                <a:solidFill>
                  <a:prstClr val="black"/>
                </a:solidFill>
                <a:latin typeface="Myriad Pro Cond"/>
              </a:rPr>
              <a:pPr/>
              <a:t>9/4/2014</a:t>
            </a:fld>
            <a:endParaRPr lang="en-US">
              <a:solidFill>
                <a:prstClr val="black"/>
              </a:solidFill>
              <a:latin typeface="Myriad Pro Cond"/>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Myriad Pro Cond"/>
            </a:endParaRPr>
          </a:p>
        </p:txBody>
      </p:sp>
      <p:sp>
        <p:nvSpPr>
          <p:cNvPr id="7" name="Slide Number Placeholder 6"/>
          <p:cNvSpPr>
            <a:spLocks noGrp="1"/>
          </p:cNvSpPr>
          <p:nvPr>
            <p:ph type="sldNum" sz="quarter" idx="12"/>
          </p:nvPr>
        </p:nvSpPr>
        <p:spPr/>
        <p:txBody>
          <a:bodyPr/>
          <a:lstStyle/>
          <a:p>
            <a:fld id="{C1669432-4F8F-4330-9EF0-C1F4FC8652B0}" type="slidenum">
              <a:rPr lang="en-US" smtClean="0">
                <a:solidFill>
                  <a:prstClr val="black">
                    <a:lumMod val="65000"/>
                    <a:lumOff val="35000"/>
                  </a:prstClr>
                </a:solidFill>
                <a:latin typeface="Myriad Pro Cond"/>
              </a:rPr>
              <a:pPr/>
              <a:t>‹#›</a:t>
            </a:fld>
            <a:endParaRPr lang="en-US">
              <a:solidFill>
                <a:prstClr val="black">
                  <a:lumMod val="65000"/>
                  <a:lumOff val="35000"/>
                </a:prstClr>
              </a:solidFill>
              <a:latin typeface="Myriad Pro Cond"/>
            </a:endParaRPr>
          </a:p>
        </p:txBody>
      </p:sp>
    </p:spTree>
    <p:extLst>
      <p:ext uri="{BB962C8B-B14F-4D97-AF65-F5344CB8AC3E}">
        <p14:creationId xmlns:p14="http://schemas.microsoft.com/office/powerpoint/2010/main" val="2178123717"/>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BEDBAC8-8686-4711-848E-6F0ADCE10B1F}" type="datetimeFigureOut">
              <a:rPr lang="en-US" smtClean="0">
                <a:solidFill>
                  <a:prstClr val="black"/>
                </a:solidFill>
                <a:latin typeface="Myriad Pro Cond"/>
              </a:rPr>
              <a:pPr/>
              <a:t>9/4/2014</a:t>
            </a:fld>
            <a:endParaRPr lang="en-US">
              <a:solidFill>
                <a:prstClr val="black"/>
              </a:solidFill>
              <a:latin typeface="Myriad Pro Cond"/>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Myriad Pro Cond"/>
            </a:endParaRPr>
          </a:p>
        </p:txBody>
      </p:sp>
      <p:sp>
        <p:nvSpPr>
          <p:cNvPr id="7" name="Slide Number Placeholder 6"/>
          <p:cNvSpPr>
            <a:spLocks noGrp="1"/>
          </p:cNvSpPr>
          <p:nvPr>
            <p:ph type="sldNum" sz="quarter" idx="12"/>
          </p:nvPr>
        </p:nvSpPr>
        <p:spPr/>
        <p:txBody>
          <a:bodyPr/>
          <a:lstStyle/>
          <a:p>
            <a:fld id="{C1669432-4F8F-4330-9EF0-C1F4FC8652B0}" type="slidenum">
              <a:rPr lang="en-US" smtClean="0">
                <a:solidFill>
                  <a:prstClr val="black">
                    <a:lumMod val="65000"/>
                    <a:lumOff val="35000"/>
                  </a:prstClr>
                </a:solidFill>
                <a:latin typeface="Myriad Pro Cond"/>
              </a:rPr>
              <a:pPr/>
              <a:t>‹#›</a:t>
            </a:fld>
            <a:endParaRPr lang="en-US">
              <a:solidFill>
                <a:prstClr val="black">
                  <a:lumMod val="65000"/>
                  <a:lumOff val="35000"/>
                </a:prstClr>
              </a:solidFill>
              <a:latin typeface="Myriad Pro Cond"/>
            </a:endParaRPr>
          </a:p>
        </p:txBody>
      </p:sp>
    </p:spTree>
    <p:extLst>
      <p:ext uri="{BB962C8B-B14F-4D97-AF65-F5344CB8AC3E}">
        <p14:creationId xmlns:p14="http://schemas.microsoft.com/office/powerpoint/2010/main" val="11816336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EDBAC8-8686-4711-848E-6F0ADCE10B1F}" type="datetimeFigureOut">
              <a:rPr lang="en-US" smtClean="0">
                <a:solidFill>
                  <a:prstClr val="black"/>
                </a:solidFill>
                <a:latin typeface="Myriad Pro Cond"/>
              </a:rPr>
              <a:pPr/>
              <a:t>9/4/2014</a:t>
            </a:fld>
            <a:endParaRPr lang="en-US">
              <a:solidFill>
                <a:prstClr val="black"/>
              </a:solidFill>
              <a:latin typeface="Myriad Pro Cond"/>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Myriad Pro Cond"/>
            </a:endParaRPr>
          </a:p>
        </p:txBody>
      </p:sp>
      <p:sp>
        <p:nvSpPr>
          <p:cNvPr id="6" name="Slide Number Placeholder 5"/>
          <p:cNvSpPr>
            <a:spLocks noGrp="1"/>
          </p:cNvSpPr>
          <p:nvPr>
            <p:ph type="sldNum" sz="quarter" idx="12"/>
          </p:nvPr>
        </p:nvSpPr>
        <p:spPr/>
        <p:txBody>
          <a:bodyPr/>
          <a:lstStyle/>
          <a:p>
            <a:fld id="{C1669432-4F8F-4330-9EF0-C1F4FC8652B0}" type="slidenum">
              <a:rPr lang="en-US" smtClean="0">
                <a:solidFill>
                  <a:prstClr val="black">
                    <a:lumMod val="65000"/>
                    <a:lumOff val="35000"/>
                  </a:prstClr>
                </a:solidFill>
                <a:latin typeface="Myriad Pro Cond"/>
              </a:rPr>
              <a:pPr/>
              <a:t>‹#›</a:t>
            </a:fld>
            <a:endParaRPr lang="en-US">
              <a:solidFill>
                <a:prstClr val="black">
                  <a:lumMod val="65000"/>
                  <a:lumOff val="35000"/>
                </a:prstClr>
              </a:solidFill>
              <a:latin typeface="Myriad Pro Cond"/>
            </a:endParaRPr>
          </a:p>
        </p:txBody>
      </p:sp>
    </p:spTree>
    <p:extLst>
      <p:ext uri="{BB962C8B-B14F-4D97-AF65-F5344CB8AC3E}">
        <p14:creationId xmlns:p14="http://schemas.microsoft.com/office/powerpoint/2010/main" val="1085081495"/>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EDBAC8-8686-4711-848E-6F0ADCE10B1F}" type="datetimeFigureOut">
              <a:rPr lang="en-US" smtClean="0">
                <a:solidFill>
                  <a:prstClr val="black"/>
                </a:solidFill>
                <a:latin typeface="Myriad Pro Cond"/>
              </a:rPr>
              <a:pPr/>
              <a:t>9/4/2014</a:t>
            </a:fld>
            <a:endParaRPr lang="en-US">
              <a:solidFill>
                <a:prstClr val="black"/>
              </a:solidFill>
              <a:latin typeface="Myriad Pro Cond"/>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Myriad Pro Cond"/>
            </a:endParaRPr>
          </a:p>
        </p:txBody>
      </p:sp>
      <p:sp>
        <p:nvSpPr>
          <p:cNvPr id="6" name="Slide Number Placeholder 5"/>
          <p:cNvSpPr>
            <a:spLocks noGrp="1"/>
          </p:cNvSpPr>
          <p:nvPr>
            <p:ph type="sldNum" sz="quarter" idx="12"/>
          </p:nvPr>
        </p:nvSpPr>
        <p:spPr/>
        <p:txBody>
          <a:bodyPr/>
          <a:lstStyle/>
          <a:p>
            <a:fld id="{C1669432-4F8F-4330-9EF0-C1F4FC8652B0}" type="slidenum">
              <a:rPr lang="en-US" smtClean="0">
                <a:solidFill>
                  <a:prstClr val="black">
                    <a:lumMod val="65000"/>
                    <a:lumOff val="35000"/>
                  </a:prstClr>
                </a:solidFill>
                <a:latin typeface="Myriad Pro Cond"/>
              </a:rPr>
              <a:pPr/>
              <a:t>‹#›</a:t>
            </a:fld>
            <a:endParaRPr lang="en-US">
              <a:solidFill>
                <a:prstClr val="black">
                  <a:lumMod val="65000"/>
                  <a:lumOff val="35000"/>
                </a:prstClr>
              </a:solidFill>
              <a:latin typeface="Myriad Pro Cond"/>
            </a:endParaRPr>
          </a:p>
        </p:txBody>
      </p:sp>
    </p:spTree>
    <p:extLst>
      <p:ext uri="{BB962C8B-B14F-4D97-AF65-F5344CB8AC3E}">
        <p14:creationId xmlns:p14="http://schemas.microsoft.com/office/powerpoint/2010/main" val="1600020591"/>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EC4E2-6E65-4B38-A9F0-2491CD022231}" type="datetime1">
              <a:rPr lang="en-US" smtClean="0">
                <a:solidFill>
                  <a:prstClr val="black">
                    <a:tint val="75000"/>
                  </a:prstClr>
                </a:solidFill>
                <a:latin typeface="Calibri"/>
              </a:rPr>
              <a:pPr/>
              <a:t>9/4/2014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3F32364-6BA0-48AA-B029-3ED2192016FC}"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25081761"/>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normAutofit/>
          </a:bodyPr>
          <a:lstStyle>
            <a:lvl1pPr algn="l">
              <a:defRPr sz="42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219200"/>
            <a:ext cx="8534400" cy="5334000"/>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3F32364-6BA0-48AA-B029-3ED2192016FC}" type="slidenum">
              <a:rPr lang="en-US" smtClean="0">
                <a:solidFill>
                  <a:prstClr val="black"/>
                </a:solidFill>
                <a:latin typeface="Calibri"/>
              </a:rPr>
              <a:pPr/>
              <a:t>‹#›</a:t>
            </a:fld>
            <a:endParaRPr lang="en-US" dirty="0">
              <a:solidFill>
                <a:prstClr val="black"/>
              </a:solidFill>
              <a:latin typeface="Calibri"/>
            </a:endParaRPr>
          </a:p>
        </p:txBody>
      </p:sp>
      <p:cxnSp>
        <p:nvCxnSpPr>
          <p:cNvPr id="5" name="Straight Connector 4"/>
          <p:cNvCxnSpPr/>
          <p:nvPr userDrawn="1"/>
        </p:nvCxnSpPr>
        <p:spPr>
          <a:xfrm>
            <a:off x="304800" y="1143000"/>
            <a:ext cx="85344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770275"/>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2EE5E-49E3-41BC-B690-56250386BB7E}" type="datetime1">
              <a:rPr lang="en-US" smtClean="0">
                <a:solidFill>
                  <a:prstClr val="black">
                    <a:tint val="75000"/>
                  </a:prstClr>
                </a:solidFill>
                <a:latin typeface="Calibri"/>
              </a:rPr>
              <a:pPr/>
              <a:t>9/4/2014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3F32364-6BA0-48AA-B029-3ED2192016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4984056"/>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3F18D-3D7C-411A-A3D5-BE9D715C217A}" type="datetime1">
              <a:rPr lang="en-US" smtClean="0">
                <a:solidFill>
                  <a:prstClr val="black">
                    <a:tint val="75000"/>
                  </a:prstClr>
                </a:solidFill>
                <a:latin typeface="Calibri"/>
              </a:rPr>
              <a:pPr/>
              <a:t>9/4/2014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3F32364-6BA0-48AA-B029-3ED2192016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6364743"/>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9761C9-07B9-4029-8A9C-6B9D4FE4DECF}" type="datetime1">
              <a:rPr lang="en-US" smtClean="0">
                <a:solidFill>
                  <a:prstClr val="black">
                    <a:tint val="75000"/>
                  </a:prstClr>
                </a:solidFill>
                <a:latin typeface="Calibri"/>
              </a:rPr>
              <a:pPr/>
              <a:t>9/4/2014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3F32364-6BA0-48AA-B029-3ED2192016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5986297"/>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E2F76E-CE6C-410C-8FDC-D0091C24DEF1}" type="datetime1">
              <a:rPr lang="en-US" smtClean="0">
                <a:solidFill>
                  <a:prstClr val="black">
                    <a:tint val="75000"/>
                  </a:prstClr>
                </a:solidFill>
                <a:latin typeface="Calibri"/>
              </a:rPr>
              <a:pPr/>
              <a:t>9/4/2014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3F32364-6BA0-48AA-B029-3ED2192016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24192064"/>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5B8DD-F4B6-4735-BE3E-A30AC9916A28}" type="datetime1">
              <a:rPr lang="en-US" smtClean="0">
                <a:solidFill>
                  <a:prstClr val="black">
                    <a:tint val="75000"/>
                  </a:prstClr>
                </a:solidFill>
                <a:latin typeface="Calibri"/>
              </a:rPr>
              <a:pPr/>
              <a:t>9/4/2014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3F32364-6BA0-48AA-B029-3ED2192016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1524521"/>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FB2D7-3DDB-4FFD-8B82-F323B81C51BF}" type="datetime1">
              <a:rPr lang="en-US" smtClean="0">
                <a:solidFill>
                  <a:prstClr val="black">
                    <a:tint val="75000"/>
                  </a:prstClr>
                </a:solidFill>
                <a:latin typeface="Calibri"/>
              </a:rPr>
              <a:pPr/>
              <a:t>9/4/2014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3F32364-6BA0-48AA-B029-3ED2192016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60351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11807-3D87-4FB5-A3F7-954D5D4F8EE2}" type="datetime1">
              <a:rPr lang="en-US" smtClean="0">
                <a:solidFill>
                  <a:prstClr val="black">
                    <a:tint val="75000"/>
                  </a:prstClr>
                </a:solidFill>
                <a:latin typeface="Calibri"/>
              </a:rPr>
              <a:pPr/>
              <a:t>9/4/2014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3F32364-6BA0-48AA-B029-3ED2192016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6156545"/>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4A0BD-C698-4141-B404-5A877B3AA909}" type="datetime1">
              <a:rPr lang="en-US" smtClean="0">
                <a:solidFill>
                  <a:prstClr val="black">
                    <a:tint val="75000"/>
                  </a:prstClr>
                </a:solidFill>
                <a:latin typeface="Calibri"/>
              </a:rPr>
              <a:pPr/>
              <a:t>9/4/2014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3F32364-6BA0-48AA-B029-3ED2192016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33604038"/>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FC6B9-10FF-4561-B52B-0EFAB655D039}" type="datetime1">
              <a:rPr lang="en-US" smtClean="0">
                <a:solidFill>
                  <a:prstClr val="black">
                    <a:tint val="75000"/>
                  </a:prstClr>
                </a:solidFill>
                <a:latin typeface="Calibri"/>
              </a:rPr>
              <a:pPr/>
              <a:t>9/4/2014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3F32364-6BA0-48AA-B029-3ED2192016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6283800"/>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EC4E2-6E65-4B38-A9F0-2491CD022231}" type="datetime1">
              <a:rPr lang="en-US" smtClean="0">
                <a:solidFill>
                  <a:prstClr val="black">
                    <a:tint val="75000"/>
                  </a:prstClr>
                </a:solidFill>
                <a:latin typeface="Myriad Pro"/>
              </a:rPr>
              <a:pPr/>
              <a:t>9/4/2014</a:t>
            </a:fld>
            <a:endParaRPr lang="en-US">
              <a:solidFill>
                <a:prstClr val="black">
                  <a:tint val="75000"/>
                </a:prstClr>
              </a:solidFill>
              <a:latin typeface="Myriad Pro"/>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Myriad Pro"/>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3F32364-6BA0-48AA-B029-3ED2192016FC}" type="slidenum">
              <a:rPr lang="en-US" smtClean="0">
                <a:solidFill>
                  <a:prstClr val="black"/>
                </a:solidFill>
                <a:latin typeface="Myriad Pro"/>
              </a:rPr>
              <a:pPr/>
              <a:t>‹#›</a:t>
            </a:fld>
            <a:endParaRPr lang="en-US" dirty="0">
              <a:solidFill>
                <a:prstClr val="black"/>
              </a:solidFill>
              <a:latin typeface="Myriad Pro"/>
            </a:endParaRPr>
          </a:p>
        </p:txBody>
      </p:sp>
    </p:spTree>
    <p:extLst>
      <p:ext uri="{BB962C8B-B14F-4D97-AF65-F5344CB8AC3E}">
        <p14:creationId xmlns:p14="http://schemas.microsoft.com/office/powerpoint/2010/main" val="3419163023"/>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normAutofit/>
          </a:bodyPr>
          <a:lstStyle>
            <a:lvl1pPr algn="l">
              <a:defRPr sz="42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219200"/>
            <a:ext cx="8534400" cy="5334000"/>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3F32364-6BA0-48AA-B029-3ED2192016FC}" type="slidenum">
              <a:rPr lang="en-US" smtClean="0">
                <a:solidFill>
                  <a:prstClr val="black"/>
                </a:solidFill>
                <a:latin typeface="Myriad Pro"/>
              </a:rPr>
              <a:pPr/>
              <a:t>‹#›</a:t>
            </a:fld>
            <a:endParaRPr lang="en-US" dirty="0">
              <a:solidFill>
                <a:prstClr val="black"/>
              </a:solidFill>
              <a:latin typeface="Myriad Pro"/>
            </a:endParaRPr>
          </a:p>
        </p:txBody>
      </p:sp>
      <p:cxnSp>
        <p:nvCxnSpPr>
          <p:cNvPr id="5" name="Straight Connector 4"/>
          <p:cNvCxnSpPr/>
          <p:nvPr userDrawn="1"/>
        </p:nvCxnSpPr>
        <p:spPr>
          <a:xfrm>
            <a:off x="304800" y="1143000"/>
            <a:ext cx="85344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496475"/>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2EE5E-49E3-41BC-B690-56250386BB7E}" type="datetime1">
              <a:rPr lang="en-US" smtClean="0">
                <a:solidFill>
                  <a:prstClr val="black">
                    <a:tint val="75000"/>
                  </a:prstClr>
                </a:solidFill>
                <a:latin typeface="Myriad Pro"/>
              </a:rPr>
              <a:pPr/>
              <a:t>9/4/2014</a:t>
            </a:fld>
            <a:endParaRPr lang="en-US">
              <a:solidFill>
                <a:prstClr val="black">
                  <a:tint val="75000"/>
                </a:prstClr>
              </a:solidFill>
              <a:latin typeface="Myriad Pro"/>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Myriad Pro"/>
            </a:endParaRPr>
          </a:p>
        </p:txBody>
      </p:sp>
      <p:sp>
        <p:nvSpPr>
          <p:cNvPr id="6" name="Slide Number Placeholder 5"/>
          <p:cNvSpPr>
            <a:spLocks noGrp="1"/>
          </p:cNvSpPr>
          <p:nvPr>
            <p:ph type="sldNum" sz="quarter" idx="12"/>
          </p:nvPr>
        </p:nvSpPr>
        <p:spPr/>
        <p:txBody>
          <a:bodyPr/>
          <a:lstStyle/>
          <a:p>
            <a:fld id="{13F32364-6BA0-48AA-B029-3ED2192016FC}" type="slidenum">
              <a:rPr lang="en-US" smtClean="0">
                <a:solidFill>
                  <a:prstClr val="black">
                    <a:tint val="75000"/>
                  </a:prstClr>
                </a:solidFill>
                <a:latin typeface="Myriad Pro"/>
              </a:rPr>
              <a:pPr/>
              <a:t>‹#›</a:t>
            </a:fld>
            <a:endParaRPr lang="en-US">
              <a:solidFill>
                <a:prstClr val="black">
                  <a:tint val="75000"/>
                </a:prstClr>
              </a:solidFill>
              <a:latin typeface="Myriad Pro"/>
            </a:endParaRPr>
          </a:p>
        </p:txBody>
      </p:sp>
    </p:spTree>
    <p:extLst>
      <p:ext uri="{BB962C8B-B14F-4D97-AF65-F5344CB8AC3E}">
        <p14:creationId xmlns:p14="http://schemas.microsoft.com/office/powerpoint/2010/main" val="1190593612"/>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3F18D-3D7C-411A-A3D5-BE9D715C217A}" type="datetime1">
              <a:rPr lang="en-US" smtClean="0">
                <a:solidFill>
                  <a:prstClr val="black">
                    <a:tint val="75000"/>
                  </a:prstClr>
                </a:solidFill>
                <a:latin typeface="Myriad Pro"/>
              </a:rPr>
              <a:pPr/>
              <a:t>9/4/2014</a:t>
            </a:fld>
            <a:endParaRPr lang="en-US">
              <a:solidFill>
                <a:prstClr val="black">
                  <a:tint val="75000"/>
                </a:prstClr>
              </a:solidFill>
              <a:latin typeface="Myriad Pro"/>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Myriad Pro"/>
            </a:endParaRPr>
          </a:p>
        </p:txBody>
      </p:sp>
      <p:sp>
        <p:nvSpPr>
          <p:cNvPr id="7" name="Slide Number Placeholder 6"/>
          <p:cNvSpPr>
            <a:spLocks noGrp="1"/>
          </p:cNvSpPr>
          <p:nvPr>
            <p:ph type="sldNum" sz="quarter" idx="12"/>
          </p:nvPr>
        </p:nvSpPr>
        <p:spPr/>
        <p:txBody>
          <a:bodyPr/>
          <a:lstStyle/>
          <a:p>
            <a:fld id="{13F32364-6BA0-48AA-B029-3ED2192016FC}" type="slidenum">
              <a:rPr lang="en-US" smtClean="0">
                <a:solidFill>
                  <a:prstClr val="black">
                    <a:tint val="75000"/>
                  </a:prstClr>
                </a:solidFill>
                <a:latin typeface="Myriad Pro"/>
              </a:rPr>
              <a:pPr/>
              <a:t>‹#›</a:t>
            </a:fld>
            <a:endParaRPr lang="en-US">
              <a:solidFill>
                <a:prstClr val="black">
                  <a:tint val="75000"/>
                </a:prstClr>
              </a:solidFill>
              <a:latin typeface="Myriad Pro"/>
            </a:endParaRPr>
          </a:p>
        </p:txBody>
      </p:sp>
    </p:spTree>
    <p:extLst>
      <p:ext uri="{BB962C8B-B14F-4D97-AF65-F5344CB8AC3E}">
        <p14:creationId xmlns:p14="http://schemas.microsoft.com/office/powerpoint/2010/main" val="2410738760"/>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9761C9-07B9-4029-8A9C-6B9D4FE4DECF}" type="datetime1">
              <a:rPr lang="en-US" smtClean="0">
                <a:solidFill>
                  <a:prstClr val="black">
                    <a:tint val="75000"/>
                  </a:prstClr>
                </a:solidFill>
                <a:latin typeface="Myriad Pro"/>
              </a:rPr>
              <a:pPr/>
              <a:t>9/4/2014</a:t>
            </a:fld>
            <a:endParaRPr lang="en-US">
              <a:solidFill>
                <a:prstClr val="black">
                  <a:tint val="75000"/>
                </a:prstClr>
              </a:solidFill>
              <a:latin typeface="Myriad Pro"/>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Myriad Pro"/>
            </a:endParaRPr>
          </a:p>
        </p:txBody>
      </p:sp>
      <p:sp>
        <p:nvSpPr>
          <p:cNvPr id="9" name="Slide Number Placeholder 8"/>
          <p:cNvSpPr>
            <a:spLocks noGrp="1"/>
          </p:cNvSpPr>
          <p:nvPr>
            <p:ph type="sldNum" sz="quarter" idx="12"/>
          </p:nvPr>
        </p:nvSpPr>
        <p:spPr/>
        <p:txBody>
          <a:bodyPr/>
          <a:lstStyle/>
          <a:p>
            <a:fld id="{13F32364-6BA0-48AA-B029-3ED2192016FC}" type="slidenum">
              <a:rPr lang="en-US" smtClean="0">
                <a:solidFill>
                  <a:prstClr val="black">
                    <a:tint val="75000"/>
                  </a:prstClr>
                </a:solidFill>
                <a:latin typeface="Myriad Pro"/>
              </a:rPr>
              <a:pPr/>
              <a:t>‹#›</a:t>
            </a:fld>
            <a:endParaRPr lang="en-US">
              <a:solidFill>
                <a:prstClr val="black">
                  <a:tint val="75000"/>
                </a:prstClr>
              </a:solidFill>
              <a:latin typeface="Myriad Pro"/>
            </a:endParaRPr>
          </a:p>
        </p:txBody>
      </p:sp>
    </p:spTree>
    <p:extLst>
      <p:ext uri="{BB962C8B-B14F-4D97-AF65-F5344CB8AC3E}">
        <p14:creationId xmlns:p14="http://schemas.microsoft.com/office/powerpoint/2010/main" val="4153017463"/>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E2F76E-CE6C-410C-8FDC-D0091C24DEF1}" type="datetime1">
              <a:rPr lang="en-US" smtClean="0">
                <a:solidFill>
                  <a:prstClr val="black">
                    <a:tint val="75000"/>
                  </a:prstClr>
                </a:solidFill>
                <a:latin typeface="Myriad Pro"/>
              </a:rPr>
              <a:pPr/>
              <a:t>9/4/2014</a:t>
            </a:fld>
            <a:endParaRPr lang="en-US">
              <a:solidFill>
                <a:prstClr val="black">
                  <a:tint val="75000"/>
                </a:prstClr>
              </a:solidFill>
              <a:latin typeface="Myriad Pro"/>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Myriad Pro"/>
            </a:endParaRPr>
          </a:p>
        </p:txBody>
      </p:sp>
      <p:sp>
        <p:nvSpPr>
          <p:cNvPr id="5" name="Slide Number Placeholder 4"/>
          <p:cNvSpPr>
            <a:spLocks noGrp="1"/>
          </p:cNvSpPr>
          <p:nvPr>
            <p:ph type="sldNum" sz="quarter" idx="12"/>
          </p:nvPr>
        </p:nvSpPr>
        <p:spPr/>
        <p:txBody>
          <a:bodyPr/>
          <a:lstStyle/>
          <a:p>
            <a:fld id="{13F32364-6BA0-48AA-B029-3ED2192016FC}" type="slidenum">
              <a:rPr lang="en-US" smtClean="0">
                <a:solidFill>
                  <a:prstClr val="black">
                    <a:tint val="75000"/>
                  </a:prstClr>
                </a:solidFill>
                <a:latin typeface="Myriad Pro"/>
              </a:rPr>
              <a:pPr/>
              <a:t>‹#›</a:t>
            </a:fld>
            <a:endParaRPr lang="en-US">
              <a:solidFill>
                <a:prstClr val="black">
                  <a:tint val="75000"/>
                </a:prstClr>
              </a:solidFill>
              <a:latin typeface="Myriad Pro"/>
            </a:endParaRPr>
          </a:p>
        </p:txBody>
      </p:sp>
    </p:spTree>
    <p:extLst>
      <p:ext uri="{BB962C8B-B14F-4D97-AF65-F5344CB8AC3E}">
        <p14:creationId xmlns:p14="http://schemas.microsoft.com/office/powerpoint/2010/main" val="891496668"/>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5B8DD-F4B6-4735-BE3E-A30AC9916A28}" type="datetime1">
              <a:rPr lang="en-US" smtClean="0">
                <a:solidFill>
                  <a:prstClr val="black">
                    <a:tint val="75000"/>
                  </a:prstClr>
                </a:solidFill>
                <a:latin typeface="Myriad Pro"/>
              </a:rPr>
              <a:pPr/>
              <a:t>9/4/2014</a:t>
            </a:fld>
            <a:endParaRPr lang="en-US">
              <a:solidFill>
                <a:prstClr val="black">
                  <a:tint val="75000"/>
                </a:prstClr>
              </a:solidFill>
              <a:latin typeface="Myriad Pro"/>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Myriad Pro"/>
            </a:endParaRPr>
          </a:p>
        </p:txBody>
      </p:sp>
      <p:sp>
        <p:nvSpPr>
          <p:cNvPr id="4" name="Slide Number Placeholder 3"/>
          <p:cNvSpPr>
            <a:spLocks noGrp="1"/>
          </p:cNvSpPr>
          <p:nvPr>
            <p:ph type="sldNum" sz="quarter" idx="12"/>
          </p:nvPr>
        </p:nvSpPr>
        <p:spPr/>
        <p:txBody>
          <a:bodyPr/>
          <a:lstStyle/>
          <a:p>
            <a:fld id="{13F32364-6BA0-48AA-B029-3ED2192016FC}" type="slidenum">
              <a:rPr lang="en-US" smtClean="0">
                <a:solidFill>
                  <a:prstClr val="black">
                    <a:tint val="75000"/>
                  </a:prstClr>
                </a:solidFill>
                <a:latin typeface="Myriad Pro"/>
              </a:rPr>
              <a:pPr/>
              <a:t>‹#›</a:t>
            </a:fld>
            <a:endParaRPr lang="en-US">
              <a:solidFill>
                <a:prstClr val="black">
                  <a:tint val="75000"/>
                </a:prstClr>
              </a:solidFill>
              <a:latin typeface="Myriad Pro"/>
            </a:endParaRPr>
          </a:p>
        </p:txBody>
      </p:sp>
    </p:spTree>
    <p:extLst>
      <p:ext uri="{BB962C8B-B14F-4D97-AF65-F5344CB8AC3E}">
        <p14:creationId xmlns:p14="http://schemas.microsoft.com/office/powerpoint/2010/main" val="10358499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FB2D7-3DDB-4FFD-8B82-F323B81C51BF}" type="datetime1">
              <a:rPr lang="en-US" smtClean="0">
                <a:solidFill>
                  <a:prstClr val="black">
                    <a:tint val="75000"/>
                  </a:prstClr>
                </a:solidFill>
                <a:latin typeface="Myriad Pro"/>
              </a:rPr>
              <a:pPr/>
              <a:t>9/4/2014</a:t>
            </a:fld>
            <a:endParaRPr lang="en-US">
              <a:solidFill>
                <a:prstClr val="black">
                  <a:tint val="75000"/>
                </a:prstClr>
              </a:solidFill>
              <a:latin typeface="Myriad Pro"/>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Myriad Pro"/>
            </a:endParaRPr>
          </a:p>
        </p:txBody>
      </p:sp>
      <p:sp>
        <p:nvSpPr>
          <p:cNvPr id="7" name="Slide Number Placeholder 6"/>
          <p:cNvSpPr>
            <a:spLocks noGrp="1"/>
          </p:cNvSpPr>
          <p:nvPr>
            <p:ph type="sldNum" sz="quarter" idx="12"/>
          </p:nvPr>
        </p:nvSpPr>
        <p:spPr/>
        <p:txBody>
          <a:bodyPr/>
          <a:lstStyle/>
          <a:p>
            <a:fld id="{13F32364-6BA0-48AA-B029-3ED2192016FC}" type="slidenum">
              <a:rPr lang="en-US" smtClean="0">
                <a:solidFill>
                  <a:prstClr val="black">
                    <a:tint val="75000"/>
                  </a:prstClr>
                </a:solidFill>
                <a:latin typeface="Myriad Pro"/>
              </a:rPr>
              <a:pPr/>
              <a:t>‹#›</a:t>
            </a:fld>
            <a:endParaRPr lang="en-US">
              <a:solidFill>
                <a:prstClr val="black">
                  <a:tint val="75000"/>
                </a:prstClr>
              </a:solidFill>
              <a:latin typeface="Myriad Pro"/>
            </a:endParaRPr>
          </a:p>
        </p:txBody>
      </p:sp>
    </p:spTree>
    <p:extLst>
      <p:ext uri="{BB962C8B-B14F-4D97-AF65-F5344CB8AC3E}">
        <p14:creationId xmlns:p14="http://schemas.microsoft.com/office/powerpoint/2010/main" val="2720458953"/>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11807-3D87-4FB5-A3F7-954D5D4F8EE2}" type="datetime1">
              <a:rPr lang="en-US" smtClean="0">
                <a:solidFill>
                  <a:prstClr val="black">
                    <a:tint val="75000"/>
                  </a:prstClr>
                </a:solidFill>
                <a:latin typeface="Myriad Pro"/>
              </a:rPr>
              <a:pPr/>
              <a:t>9/4/2014</a:t>
            </a:fld>
            <a:endParaRPr lang="en-US">
              <a:solidFill>
                <a:prstClr val="black">
                  <a:tint val="75000"/>
                </a:prstClr>
              </a:solidFill>
              <a:latin typeface="Myriad Pro"/>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Myriad Pro"/>
            </a:endParaRPr>
          </a:p>
        </p:txBody>
      </p:sp>
      <p:sp>
        <p:nvSpPr>
          <p:cNvPr id="7" name="Slide Number Placeholder 6"/>
          <p:cNvSpPr>
            <a:spLocks noGrp="1"/>
          </p:cNvSpPr>
          <p:nvPr>
            <p:ph type="sldNum" sz="quarter" idx="12"/>
          </p:nvPr>
        </p:nvSpPr>
        <p:spPr/>
        <p:txBody>
          <a:bodyPr/>
          <a:lstStyle/>
          <a:p>
            <a:fld id="{13F32364-6BA0-48AA-B029-3ED2192016FC}" type="slidenum">
              <a:rPr lang="en-US" smtClean="0">
                <a:solidFill>
                  <a:prstClr val="black">
                    <a:tint val="75000"/>
                  </a:prstClr>
                </a:solidFill>
                <a:latin typeface="Myriad Pro"/>
              </a:rPr>
              <a:pPr/>
              <a:t>‹#›</a:t>
            </a:fld>
            <a:endParaRPr lang="en-US">
              <a:solidFill>
                <a:prstClr val="black">
                  <a:tint val="75000"/>
                </a:prstClr>
              </a:solidFill>
              <a:latin typeface="Myriad Pro"/>
            </a:endParaRPr>
          </a:p>
        </p:txBody>
      </p:sp>
    </p:spTree>
    <p:extLst>
      <p:ext uri="{BB962C8B-B14F-4D97-AF65-F5344CB8AC3E}">
        <p14:creationId xmlns:p14="http://schemas.microsoft.com/office/powerpoint/2010/main" val="803590054"/>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4A0BD-C698-4141-B404-5A877B3AA909}" type="datetime1">
              <a:rPr lang="en-US" smtClean="0">
                <a:solidFill>
                  <a:prstClr val="black">
                    <a:tint val="75000"/>
                  </a:prstClr>
                </a:solidFill>
                <a:latin typeface="Myriad Pro"/>
              </a:rPr>
              <a:pPr/>
              <a:t>9/4/2014</a:t>
            </a:fld>
            <a:endParaRPr lang="en-US">
              <a:solidFill>
                <a:prstClr val="black">
                  <a:tint val="75000"/>
                </a:prstClr>
              </a:solidFill>
              <a:latin typeface="Myriad Pro"/>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Myriad Pro"/>
            </a:endParaRPr>
          </a:p>
        </p:txBody>
      </p:sp>
      <p:sp>
        <p:nvSpPr>
          <p:cNvPr id="6" name="Slide Number Placeholder 5"/>
          <p:cNvSpPr>
            <a:spLocks noGrp="1"/>
          </p:cNvSpPr>
          <p:nvPr>
            <p:ph type="sldNum" sz="quarter" idx="12"/>
          </p:nvPr>
        </p:nvSpPr>
        <p:spPr/>
        <p:txBody>
          <a:bodyPr/>
          <a:lstStyle/>
          <a:p>
            <a:fld id="{13F32364-6BA0-48AA-B029-3ED2192016FC}" type="slidenum">
              <a:rPr lang="en-US" smtClean="0">
                <a:solidFill>
                  <a:prstClr val="black">
                    <a:tint val="75000"/>
                  </a:prstClr>
                </a:solidFill>
                <a:latin typeface="Myriad Pro"/>
              </a:rPr>
              <a:pPr/>
              <a:t>‹#›</a:t>
            </a:fld>
            <a:endParaRPr lang="en-US">
              <a:solidFill>
                <a:prstClr val="black">
                  <a:tint val="75000"/>
                </a:prstClr>
              </a:solidFill>
              <a:latin typeface="Myriad Pro"/>
            </a:endParaRPr>
          </a:p>
        </p:txBody>
      </p:sp>
    </p:spTree>
    <p:extLst>
      <p:ext uri="{BB962C8B-B14F-4D97-AF65-F5344CB8AC3E}">
        <p14:creationId xmlns:p14="http://schemas.microsoft.com/office/powerpoint/2010/main" val="3364430897"/>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FC6B9-10FF-4561-B52B-0EFAB655D039}" type="datetime1">
              <a:rPr lang="en-US" smtClean="0">
                <a:solidFill>
                  <a:prstClr val="black">
                    <a:tint val="75000"/>
                  </a:prstClr>
                </a:solidFill>
                <a:latin typeface="Myriad Pro"/>
              </a:rPr>
              <a:pPr/>
              <a:t>9/4/2014</a:t>
            </a:fld>
            <a:endParaRPr lang="en-US">
              <a:solidFill>
                <a:prstClr val="black">
                  <a:tint val="75000"/>
                </a:prstClr>
              </a:solidFill>
              <a:latin typeface="Myriad Pro"/>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Myriad Pro"/>
            </a:endParaRPr>
          </a:p>
        </p:txBody>
      </p:sp>
      <p:sp>
        <p:nvSpPr>
          <p:cNvPr id="6" name="Slide Number Placeholder 5"/>
          <p:cNvSpPr>
            <a:spLocks noGrp="1"/>
          </p:cNvSpPr>
          <p:nvPr>
            <p:ph type="sldNum" sz="quarter" idx="12"/>
          </p:nvPr>
        </p:nvSpPr>
        <p:spPr/>
        <p:txBody>
          <a:bodyPr/>
          <a:lstStyle/>
          <a:p>
            <a:fld id="{13F32364-6BA0-48AA-B029-3ED2192016FC}" type="slidenum">
              <a:rPr lang="en-US" smtClean="0">
                <a:solidFill>
                  <a:prstClr val="black">
                    <a:tint val="75000"/>
                  </a:prstClr>
                </a:solidFill>
                <a:latin typeface="Myriad Pro"/>
              </a:rPr>
              <a:pPr/>
              <a:t>‹#›</a:t>
            </a:fld>
            <a:endParaRPr lang="en-US">
              <a:solidFill>
                <a:prstClr val="black">
                  <a:tint val="75000"/>
                </a:prstClr>
              </a:solidFill>
              <a:latin typeface="Myriad Pro"/>
            </a:endParaRPr>
          </a:p>
        </p:txBody>
      </p:sp>
    </p:spTree>
    <p:extLst>
      <p:ext uri="{BB962C8B-B14F-4D97-AF65-F5344CB8AC3E}">
        <p14:creationId xmlns:p14="http://schemas.microsoft.com/office/powerpoint/2010/main" val="98150921"/>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3460242"/>
      </p:ext>
    </p:extLst>
  </p:cSld>
  <p:clrMapOvr>
    <a:masterClrMapping/>
  </p:clrMapOvr>
  <p:transition/>
  <p:timing>
    <p:tnLst>
      <p:par>
        <p:cTn id="1" dur="indefinite" restart="never" nodeType="tmRoot"/>
      </p:par>
    </p:tnLst>
  </p:timing>
</p:sldLayout>
</file>

<file path=ppt/slideLayouts/slideLayout8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4161922"/>
      </p:ext>
    </p:extLst>
  </p:cSld>
  <p:clrMapOvr>
    <a:masterClrMapping/>
  </p:clrMapOvr>
  <p:transition/>
  <p:timing>
    <p:tnLst>
      <p:par>
        <p:cTn id="1" dur="indefinite" restart="never" nodeType="tmRoot"/>
      </p:par>
    </p:tnLst>
  </p:timing>
</p:sldLayout>
</file>

<file path=ppt/slideLayouts/slideLayout8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491532"/>
      </p:ext>
    </p:extLst>
  </p:cSld>
  <p:clrMapOvr>
    <a:masterClrMapping/>
  </p:clrMapOvr>
  <p:transition/>
</p:sldLayout>
</file>

<file path=ppt/slideLayouts/slideLayout8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6939016"/>
      </p:ext>
    </p:extLst>
  </p:cSld>
  <p:clrMapOvr>
    <a:masterClrMapping/>
  </p:clrMapOvr>
  <p:transition/>
</p:sldLayout>
</file>

<file path=ppt/slideLayouts/slideLayout8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3903787"/>
      </p:ext>
    </p:extLst>
  </p:cSld>
  <p:clrMapOvr>
    <a:masterClrMapping/>
  </p:clrMapOvr>
  <p:transition/>
</p:sldLayout>
</file>

<file path=ppt/slideLayouts/slideLayout8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394976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3872085"/>
      </p:ext>
    </p:extLst>
  </p:cSld>
  <p:clrMapOvr>
    <a:masterClrMapping/>
  </p:clrMapOvr>
  <p:transition/>
</p:sldLayout>
</file>

<file path=ppt/slideLayouts/slideLayout8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8265402"/>
      </p:ext>
    </p:extLst>
  </p:cSld>
  <p:clrMapOvr>
    <a:masterClrMapping/>
  </p:clrMapOvr>
  <p:transition/>
</p:sldLayout>
</file>

<file path=ppt/slideLayouts/slideLayout8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0963429"/>
      </p:ext>
    </p:extLst>
  </p:cSld>
  <p:clrMapOvr>
    <a:masterClrMapping/>
  </p:clrMapOvr>
  <p:transition/>
</p:sldLayout>
</file>

<file path=ppt/slideLayouts/slideLayout8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043210"/>
      </p:ext>
    </p:extLst>
  </p:cSld>
  <p:clrMapOvr>
    <a:masterClrMapping/>
  </p:clrMapOvr>
  <p:transition/>
</p:sldLayout>
</file>

<file path=ppt/slideLayouts/slideLayout8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7334129"/>
      </p:ext>
    </p:extLst>
  </p:cSld>
  <p:clrMapOvr>
    <a:masterClrMapping/>
  </p:clrMapOvr>
  <p:transition/>
</p:sldLayout>
</file>

<file path=ppt/slideLayouts/slideLayout8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5293215"/>
      </p:ext>
    </p:extLst>
  </p:cSld>
  <p:clrMapOvr>
    <a:masterClrMapping/>
  </p:clrMapOvr>
  <p:transition/>
  <p:timing>
    <p:tnLst>
      <p:par>
        <p:cTn id="1" dur="indefinite" restart="never" nodeType="tmRoot"/>
      </p:par>
    </p:tnLst>
  </p:timing>
</p:sldLayout>
</file>

<file path=ppt/slideLayouts/slideLayout8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8617312"/>
      </p:ext>
    </p:extLst>
  </p:cSld>
  <p:clrMapOvr>
    <a:masterClrMapping/>
  </p:clrMapOvr>
  <p:transition/>
  <p:timing>
    <p:tnLst>
      <p:par>
        <p:cTn id="1" dur="indefinite" restart="never" nodeType="tmRoot"/>
      </p:par>
    </p:tnLst>
  </p:timing>
</p:sldLayout>
</file>

<file path=ppt/slideLayouts/slideLayout8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192965"/>
      </p:ext>
    </p:extLst>
  </p:cSld>
  <p:clrMapOvr>
    <a:masterClrMapping/>
  </p:clrMapOvr>
  <p:transition/>
</p:sldLayout>
</file>

<file path=ppt/slideLayouts/slideLayout8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8648434"/>
      </p:ext>
    </p:extLst>
  </p:cSld>
  <p:clrMapOvr>
    <a:masterClrMapping/>
  </p:clrMapOvr>
  <p:transition/>
</p:sldLayout>
</file>

<file path=ppt/slideLayouts/slideLayout8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660615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7813551"/>
      </p:ext>
    </p:extLst>
  </p:cSld>
  <p:clrMapOvr>
    <a:masterClrMapping/>
  </p:clrMapOvr>
  <p:transition/>
</p:sldLayout>
</file>

<file path=ppt/slideLayouts/slideLayout8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956858"/>
      </p:ext>
    </p:extLst>
  </p:cSld>
  <p:clrMapOvr>
    <a:masterClrMapping/>
  </p:clrMapOvr>
  <p:transition/>
</p:sldLayout>
</file>

<file path=ppt/slideLayouts/slideLayout8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7242115"/>
      </p:ext>
    </p:extLst>
  </p:cSld>
  <p:clrMapOvr>
    <a:masterClrMapping/>
  </p:clrMapOvr>
  <p:transition/>
</p:sldLayout>
</file>

<file path=ppt/slideLayouts/slideLayout8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2353296"/>
      </p:ext>
    </p:extLst>
  </p:cSld>
  <p:clrMapOvr>
    <a:masterClrMapping/>
  </p:clrMapOvr>
  <p:transition/>
</p:sldLayout>
</file>

<file path=ppt/slideLayouts/slideLayout8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7033494"/>
      </p:ext>
    </p:extLst>
  </p:cSld>
  <p:clrMapOvr>
    <a:masterClrMapping/>
  </p:clrMapOvr>
  <p:transition/>
</p:sldLayout>
</file>

<file path=ppt/slideLayouts/slideLayout8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4260109"/>
      </p:ext>
    </p:extLst>
  </p:cSld>
  <p:clrMapOvr>
    <a:masterClrMapping/>
  </p:clrMapOvr>
  <p:transition/>
</p:sldLayout>
</file>

<file path=ppt/slideLayouts/slideLayout8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Tree>
    <p:extLst>
      <p:ext uri="{BB962C8B-B14F-4D97-AF65-F5344CB8AC3E}">
        <p14:creationId xmlns:p14="http://schemas.microsoft.com/office/powerpoint/2010/main" val="2379165679"/>
      </p:ext>
    </p:extLst>
  </p:cSld>
  <p:clrMapOvr>
    <a:masterClrMapping/>
  </p:clrMapOvr>
  <p:timing>
    <p:tnLst>
      <p:par>
        <p:cTn id="1" dur="indefinite" restart="never" nodeType="tmRoot"/>
      </p:par>
    </p:tnLst>
  </p:timing>
</p:sldLayout>
</file>

<file path=ppt/slideLayouts/slideLayout8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8077200" y="6340475"/>
            <a:ext cx="685800" cy="365125"/>
          </a:xfrm>
        </p:spPr>
        <p:txBody>
          <a:bodyPr/>
          <a:lstStyle>
            <a:lvl1pPr>
              <a:defRPr sz="2000">
                <a:latin typeface="Cambria Math" panose="02040503050406030204" pitchFamily="18" charset="0"/>
                <a:ea typeface="Cambria Math" panose="02040503050406030204" pitchFamily="18" charset="0"/>
              </a:defRPr>
            </a:lvl1pPr>
          </a:lstStyle>
          <a:p>
            <a:fld id="{D4D2B188-1D62-4FCA-8363-938AD4629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700626"/>
      </p:ext>
    </p:extLst>
  </p:cSld>
  <p:clrMapOvr>
    <a:masterClrMapping/>
  </p:clrMapOvr>
  <p:timing>
    <p:tnLst>
      <p:par>
        <p:cTn id="1" dur="indefinite" restart="never" nodeType="tmRoot"/>
      </p:par>
    </p:tnLst>
  </p:timing>
</p:sldLayout>
</file>

<file path=ppt/slideLayouts/slideLayout8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1534202"/>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0564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5475536"/>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7523426"/>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5944446"/>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7514846"/>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2810719"/>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3119309"/>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5262194"/>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Light"/>
              </a:rPr>
              <a:pPr/>
              <a:t>‹#›</a:t>
            </a:fld>
            <a:r>
              <a:rPr lang="en-US" smtClean="0">
                <a:solidFill>
                  <a:prstClr val="black">
                    <a:tint val="75000"/>
                  </a:prstClr>
                </a:solidFill>
                <a:latin typeface="Calibri Light"/>
              </a:rPr>
              <a:t>/4</a:t>
            </a:r>
            <a:endParaRPr lang="en-US">
              <a:solidFill>
                <a:prstClr val="black">
                  <a:tint val="75000"/>
                </a:prstClr>
              </a:solidFill>
              <a:latin typeface="Calibri Light"/>
            </a:endParaRPr>
          </a:p>
        </p:txBody>
      </p:sp>
    </p:spTree>
    <p:extLst>
      <p:ext uri="{BB962C8B-B14F-4D97-AF65-F5344CB8AC3E}">
        <p14:creationId xmlns:p14="http://schemas.microsoft.com/office/powerpoint/2010/main" val="718872858"/>
      </p:ext>
    </p:extLst>
  </p:cSld>
  <p:clrMapOvr>
    <a:masterClrMapping/>
  </p:clrMapOvr>
  <p:timing>
    <p:tnLst>
      <p:par>
        <p:cTn id="1" dur="indefinite" restart="never" nodeType="tmRoot"/>
      </p:par>
    </p:tnLst>
  </p:timing>
</p:sldLayout>
</file>

<file path=ppt/slideLayouts/slideLayout8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6858000" y="6188075"/>
            <a:ext cx="2057400" cy="365125"/>
          </a:xfrm>
          <a:prstGeom prst="rect">
            <a:avLst/>
          </a:prstGeom>
        </p:spPr>
        <p:txBody>
          <a:bodyPr vert="horz" lIns="91440" tIns="45720" rIns="91440" bIns="45720" rtlCol="0" anchor="ctr"/>
          <a:lstStyle>
            <a:lvl1pPr algn="r">
              <a:defRPr sz="2400">
                <a:solidFill>
                  <a:schemeClr val="tx1">
                    <a:tint val="75000"/>
                  </a:schemeClr>
                </a:solidFill>
                <a:latin typeface="+mj-lt"/>
              </a:defRPr>
            </a:lvl1pPr>
          </a:lstStyle>
          <a:p>
            <a:fld id="{D4D2B188-1D62-4FCA-8363-938AD4629BBB}" type="slidenum">
              <a:rPr lang="en-US" smtClean="0">
                <a:solidFill>
                  <a:prstClr val="black">
                    <a:tint val="75000"/>
                  </a:prstClr>
                </a:solidFill>
                <a:latin typeface="Calibri Light"/>
              </a:rPr>
              <a:pPr/>
              <a:t>‹#›</a:t>
            </a:fld>
            <a:r>
              <a:rPr lang="en-US" smtClean="0">
                <a:solidFill>
                  <a:prstClr val="black">
                    <a:tint val="75000"/>
                  </a:prstClr>
                </a:solidFill>
                <a:latin typeface="Calibri Light"/>
              </a:rPr>
              <a:t>/4</a:t>
            </a:r>
            <a:endParaRPr lang="en-US">
              <a:solidFill>
                <a:prstClr val="black">
                  <a:tint val="75000"/>
                </a:prstClr>
              </a:solidFill>
              <a:latin typeface="Calibri Light"/>
            </a:endParaRPr>
          </a:p>
        </p:txBody>
      </p:sp>
    </p:spTree>
    <p:extLst>
      <p:ext uri="{BB962C8B-B14F-4D97-AF65-F5344CB8AC3E}">
        <p14:creationId xmlns:p14="http://schemas.microsoft.com/office/powerpoint/2010/main" val="2074356508"/>
      </p:ext>
    </p:extLst>
  </p:cSld>
  <p:clrMapOvr>
    <a:masterClrMapping/>
  </p:clrMapOvr>
  <p:timing>
    <p:tnLst>
      <p:par>
        <p:cTn id="1" dur="indefinite" restart="never" nodeType="tmRoot"/>
      </p:par>
    </p:tnLst>
  </p:timing>
</p:sldLayout>
</file>

<file path=ppt/slideLayouts/slideLayout8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latin typeface="Calibri"/>
            </a:endParaRPr>
          </a:p>
        </p:txBody>
      </p:sp>
    </p:spTree>
    <p:extLst>
      <p:ext uri="{BB962C8B-B14F-4D97-AF65-F5344CB8AC3E}">
        <p14:creationId xmlns:p14="http://schemas.microsoft.com/office/powerpoint/2010/main" val="22023555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Light"/>
              </a:rPr>
              <a:pPr/>
              <a:t>‹#›</a:t>
            </a:fld>
            <a:endParaRPr lang="en-US">
              <a:solidFill>
                <a:prstClr val="black">
                  <a:tint val="75000"/>
                </a:prstClr>
              </a:solidFill>
              <a:latin typeface="Calibri Light"/>
            </a:endParaRPr>
          </a:p>
        </p:txBody>
      </p:sp>
    </p:spTree>
    <p:extLst>
      <p:ext uri="{BB962C8B-B14F-4D97-AF65-F5344CB8AC3E}">
        <p14:creationId xmlns:p14="http://schemas.microsoft.com/office/powerpoint/2010/main" val="830271630"/>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solidFill>
                <a:prstClr val="black"/>
              </a:solidFill>
              <a:latin typeface="Calibri"/>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Light"/>
              </a:rPr>
              <a:pPr/>
              <a:t>‹#›</a:t>
            </a:fld>
            <a:endParaRPr lang="en-US">
              <a:solidFill>
                <a:prstClr val="black">
                  <a:tint val="75000"/>
                </a:prstClr>
              </a:solidFill>
              <a:latin typeface="Calibri Light"/>
            </a:endParaRPr>
          </a:p>
        </p:txBody>
      </p:sp>
    </p:spTree>
    <p:extLst>
      <p:ext uri="{BB962C8B-B14F-4D97-AF65-F5344CB8AC3E}">
        <p14:creationId xmlns:p14="http://schemas.microsoft.com/office/powerpoint/2010/main" val="962152230"/>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solidFill>
                <a:prstClr val="black"/>
              </a:solidFill>
              <a:latin typeface="Calibri"/>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Light"/>
              </a:rPr>
              <a:pPr/>
              <a:t>‹#›</a:t>
            </a:fld>
            <a:endParaRPr lang="en-US">
              <a:solidFill>
                <a:prstClr val="black">
                  <a:tint val="75000"/>
                </a:prstClr>
              </a:solidFill>
              <a:latin typeface="Calibri Light"/>
            </a:endParaRPr>
          </a:p>
        </p:txBody>
      </p:sp>
    </p:spTree>
    <p:extLst>
      <p:ext uri="{BB962C8B-B14F-4D97-AF65-F5344CB8AC3E}">
        <p14:creationId xmlns:p14="http://schemas.microsoft.com/office/powerpoint/2010/main" val="4082271460"/>
      </p:ext>
    </p:extLst>
  </p:cSld>
  <p:clrMapOvr>
    <a:masterClrMapping/>
  </p:clrMapOvr>
  <p:timing>
    <p:tnLst>
      <p:par>
        <p:cTn id="1" dur="indefinite" restart="never" nodeType="tmRoot"/>
      </p:par>
    </p:tnLst>
  </p:timing>
</p:sldLayout>
</file>

<file path=ppt/slideLayouts/slideLayout8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solidFill>
                <a:prstClr val="black"/>
              </a:solidFill>
              <a:latin typeface="Calibri"/>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Light"/>
              </a:rPr>
              <a:pPr/>
              <a:t>‹#›</a:t>
            </a:fld>
            <a:endParaRPr lang="en-US">
              <a:solidFill>
                <a:prstClr val="black">
                  <a:tint val="75000"/>
                </a:prstClr>
              </a:solidFill>
              <a:latin typeface="Calibri Light"/>
            </a:endParaRPr>
          </a:p>
        </p:txBody>
      </p:sp>
    </p:spTree>
    <p:extLst>
      <p:ext uri="{BB962C8B-B14F-4D97-AF65-F5344CB8AC3E}">
        <p14:creationId xmlns:p14="http://schemas.microsoft.com/office/powerpoint/2010/main" val="3576497523"/>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Light"/>
              </a:rPr>
              <a:pPr/>
              <a:t>‹#›</a:t>
            </a:fld>
            <a:endParaRPr lang="en-US">
              <a:solidFill>
                <a:prstClr val="black">
                  <a:tint val="75000"/>
                </a:prstClr>
              </a:solidFill>
              <a:latin typeface="Calibri Light"/>
            </a:endParaRPr>
          </a:p>
        </p:txBody>
      </p:sp>
    </p:spTree>
    <p:extLst>
      <p:ext uri="{BB962C8B-B14F-4D97-AF65-F5344CB8AC3E}">
        <p14:creationId xmlns:p14="http://schemas.microsoft.com/office/powerpoint/2010/main" val="4118529060"/>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Light"/>
              </a:rPr>
              <a:pPr/>
              <a:t>‹#›</a:t>
            </a:fld>
            <a:endParaRPr lang="en-US">
              <a:solidFill>
                <a:prstClr val="black">
                  <a:tint val="75000"/>
                </a:prstClr>
              </a:solidFill>
              <a:latin typeface="Calibri Light"/>
            </a:endParaRPr>
          </a:p>
        </p:txBody>
      </p:sp>
    </p:spTree>
    <p:extLst>
      <p:ext uri="{BB962C8B-B14F-4D97-AF65-F5344CB8AC3E}">
        <p14:creationId xmlns:p14="http://schemas.microsoft.com/office/powerpoint/2010/main" val="2528048555"/>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Light"/>
              </a:rPr>
              <a:pPr/>
              <a:t>‹#›</a:t>
            </a:fld>
            <a:endParaRPr lang="en-US">
              <a:solidFill>
                <a:prstClr val="black">
                  <a:tint val="75000"/>
                </a:prstClr>
              </a:solidFill>
              <a:latin typeface="Calibri Light"/>
            </a:endParaRPr>
          </a:p>
        </p:txBody>
      </p:sp>
    </p:spTree>
    <p:extLst>
      <p:ext uri="{BB962C8B-B14F-4D97-AF65-F5344CB8AC3E}">
        <p14:creationId xmlns:p14="http://schemas.microsoft.com/office/powerpoint/2010/main" val="2513380701"/>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Light"/>
              </a:rPr>
              <a:pPr/>
              <a:t>‹#›</a:t>
            </a:fld>
            <a:endParaRPr lang="en-US">
              <a:solidFill>
                <a:prstClr val="black">
                  <a:tint val="75000"/>
                </a:prstClr>
              </a:solidFill>
              <a:latin typeface="Calibri Light"/>
            </a:endParaRPr>
          </a:p>
        </p:txBody>
      </p:sp>
    </p:spTree>
    <p:extLst>
      <p:ext uri="{BB962C8B-B14F-4D97-AF65-F5344CB8AC3E}">
        <p14:creationId xmlns:p14="http://schemas.microsoft.com/office/powerpoint/2010/main" val="3742194366"/>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Tree>
    <p:extLst>
      <p:ext uri="{BB962C8B-B14F-4D97-AF65-F5344CB8AC3E}">
        <p14:creationId xmlns:p14="http://schemas.microsoft.com/office/powerpoint/2010/main" val="110400607"/>
      </p:ext>
    </p:extLst>
  </p:cSld>
  <p:clrMapOvr>
    <a:masterClrMapping/>
  </p:clrMapOvr>
  <p:timing>
    <p:tnLst>
      <p:par>
        <p:cTn id="1" dur="indefinite" restart="never" nodeType="tmRoot"/>
      </p:par>
    </p:tnLst>
  </p:timing>
</p:sldLayout>
</file>

<file path=ppt/slideLayouts/slideLayout8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8077200" y="6340475"/>
            <a:ext cx="685800" cy="365125"/>
          </a:xfrm>
        </p:spPr>
        <p:txBody>
          <a:bodyPr/>
          <a:lstStyle>
            <a:lvl1pPr>
              <a:defRPr sz="2000">
                <a:latin typeface="Cambria Math" panose="02040503050406030204" pitchFamily="18" charset="0"/>
                <a:ea typeface="Cambria Math" panose="02040503050406030204" pitchFamily="18" charset="0"/>
              </a:defRPr>
            </a:lvl1pPr>
          </a:lstStyle>
          <a:p>
            <a:fld id="{D4D2B188-1D62-4FCA-8363-938AD4629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06695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3970017"/>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0639058"/>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89228067"/>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0803137"/>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6138690"/>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95156587"/>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8622771"/>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7829251"/>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4469968"/>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Tree>
    <p:extLst>
      <p:ext uri="{BB962C8B-B14F-4D97-AF65-F5344CB8AC3E}">
        <p14:creationId xmlns:p14="http://schemas.microsoft.com/office/powerpoint/2010/main" val="38398821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8077200" y="6340475"/>
            <a:ext cx="685800" cy="365125"/>
          </a:xfrm>
        </p:spPr>
        <p:txBody>
          <a:bodyPr/>
          <a:lstStyle>
            <a:lvl1pPr>
              <a:defRPr sz="2000">
                <a:latin typeface="Cambria Math" panose="02040503050406030204" pitchFamily="18" charset="0"/>
                <a:ea typeface="Cambria Math" panose="02040503050406030204" pitchFamily="18" charset="0"/>
              </a:defRPr>
            </a:lvl1pPr>
          </a:lstStyle>
          <a:p>
            <a:fld id="{D4D2B188-1D62-4FCA-8363-938AD4629B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592577"/>
      </p:ext>
    </p:extLst>
  </p:cSld>
  <p:clrMapOvr>
    <a:masterClrMapping/>
  </p:clrMapOvr>
  <p:timing>
    <p:tnLst>
      <p:par>
        <p:cTn id="1" dur="indefinite" restart="never" nodeType="tmRoot"/>
      </p:par>
    </p:tnLst>
  </p:timing>
</p:sldLayout>
</file>

<file path=ppt/slideLayouts/slideLayout9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13065710"/>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3811375"/>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2409570"/>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97964812"/>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4698164"/>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4466590"/>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9355504"/>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4552986"/>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03972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140498"/>
      </p:ext>
    </p:extLst>
  </p:cSld>
  <p:clrMapOvr>
    <a:masterClrMapping/>
  </p:clrMapOvr>
  <p:transition/>
  <p:timing>
    <p:tnLst>
      <p:par>
        <p:cTn id="1" dur="indefinite" restart="never" nodeType="tmRoot"/>
      </p:par>
    </p:tnLst>
  </p:timing>
</p:sldLayout>
</file>

<file path=ppt/slideLayouts/slideLayout9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9888639"/>
      </p:ext>
    </p:extLst>
  </p:cSld>
  <p:clrMapOvr>
    <a:masterClrMapping/>
  </p:clrMapOvr>
  <p:transition/>
  <p:timing>
    <p:tnLst>
      <p:par>
        <p:cTn id="1" dur="indefinite" restart="never" nodeType="tmRoot"/>
      </p:par>
    </p:tnLst>
  </p:timing>
</p:sldLayout>
</file>

<file path=ppt/slideLayouts/slideLayout9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6476183"/>
      </p:ext>
    </p:extLst>
  </p:cSld>
  <p:clrMapOvr>
    <a:masterClrMapping/>
  </p:clrMapOvr>
  <p:transition/>
</p:sldLayout>
</file>

<file path=ppt/slideLayouts/slideLayout9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5455093"/>
      </p:ext>
    </p:extLst>
  </p:cSld>
  <p:clrMapOvr>
    <a:masterClrMapping/>
  </p:clrMapOvr>
  <p:transition/>
</p:sldLayout>
</file>

<file path=ppt/slideLayouts/slideLayout9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7662958"/>
      </p:ext>
    </p:extLst>
  </p:cSld>
  <p:clrMapOvr>
    <a:masterClrMapping/>
  </p:clrMapOvr>
  <p:transition/>
</p:sldLayout>
</file>

<file path=ppt/slideLayouts/slideLayout9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2474809"/>
      </p:ext>
    </p:extLst>
  </p:cSld>
  <p:clrMapOvr>
    <a:masterClrMapping/>
  </p:clrMapOvr>
  <p:transition/>
</p:sldLayout>
</file>

<file path=ppt/slideLayouts/slideLayout9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8039267"/>
      </p:ext>
    </p:extLst>
  </p:cSld>
  <p:clrMapOvr>
    <a:masterClrMapping/>
  </p:clrMapOvr>
  <p:transition/>
</p:sldLayout>
</file>

<file path=ppt/slideLayouts/slideLayout9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7951525"/>
      </p:ext>
    </p:extLst>
  </p:cSld>
  <p:clrMapOvr>
    <a:masterClrMapping/>
  </p:clrMapOvr>
  <p:transition/>
</p:sldLayout>
</file>

<file path=ppt/slideLayouts/slideLayout9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0818530"/>
      </p:ext>
    </p:extLst>
  </p:cSld>
  <p:clrMapOvr>
    <a:masterClrMapping/>
  </p:clrMapOvr>
  <p:transition/>
</p:sldLayout>
</file>

<file path=ppt/slideLayouts/slideLayout9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615012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p:timing>
    <p:tnLst>
      <p:par>
        <p:cTn id="1" dur="indefinite" restart="never" nodeType="tmRoot"/>
      </p:par>
    </p:tnLst>
  </p:timing>
</p:sldLayout>
</file>

<file path=ppt/slideLayouts/slideLayout9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902687"/>
      </p:ext>
    </p:extLst>
  </p:cSld>
  <p:clrMapOvr>
    <a:masterClrMapping/>
  </p:clrMapOvr>
  <p:transition/>
</p:sldLayout>
</file>

<file path=ppt/slideLayouts/slideLayout9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547361"/>
      </p:ext>
    </p:extLst>
  </p:cSld>
  <p:clrMapOvr>
    <a:masterClrMapping/>
  </p:clrMapOvr>
  <p:transition/>
  <p:timing>
    <p:tnLst>
      <p:par>
        <p:cTn id="1" dur="indefinite" restart="never" nodeType="tmRoot"/>
      </p:par>
    </p:tnLst>
  </p:timing>
</p:sldLayout>
</file>

<file path=ppt/slideLayouts/slideLayout9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076726"/>
      </p:ext>
    </p:extLst>
  </p:cSld>
  <p:clrMapOvr>
    <a:masterClrMapping/>
  </p:clrMapOvr>
  <p:transition/>
  <p:timing>
    <p:tnLst>
      <p:par>
        <p:cTn id="1" dur="indefinite" restart="never" nodeType="tmRoot"/>
      </p:par>
    </p:tnLst>
  </p:timing>
</p:sldLayout>
</file>

<file path=ppt/slideLayouts/slideLayout9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2679764"/>
      </p:ext>
    </p:extLst>
  </p:cSld>
  <p:clrMapOvr>
    <a:masterClrMapping/>
  </p:clrMapOvr>
  <p:transition/>
</p:sldLayout>
</file>

<file path=ppt/slideLayouts/slideLayout9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558757"/>
      </p:ext>
    </p:extLst>
  </p:cSld>
  <p:clrMapOvr>
    <a:masterClrMapping/>
  </p:clrMapOvr>
  <p:transition/>
</p:sldLayout>
</file>

<file path=ppt/slideLayouts/slideLayout9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89242"/>
      </p:ext>
    </p:extLst>
  </p:cSld>
  <p:clrMapOvr>
    <a:masterClrMapping/>
  </p:clrMapOvr>
  <p:transition/>
</p:sldLayout>
</file>

<file path=ppt/slideLayouts/slideLayout9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862785"/>
      </p:ext>
    </p:extLst>
  </p:cSld>
  <p:clrMapOvr>
    <a:masterClrMapping/>
  </p:clrMapOvr>
  <p:transition/>
</p:sldLayout>
</file>

<file path=ppt/slideLayouts/slideLayout9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018696"/>
      </p:ext>
    </p:extLst>
  </p:cSld>
  <p:clrMapOvr>
    <a:masterClrMapping/>
  </p:clrMapOvr>
  <p:transition/>
</p:sldLayout>
</file>

<file path=ppt/slideLayouts/slideLayout9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1040525"/>
      </p:ext>
    </p:extLst>
  </p:cSld>
  <p:clrMapOvr>
    <a:masterClrMapping/>
  </p:clrMapOvr>
  <p:transition/>
</p:sldLayout>
</file>

<file path=ppt/slideLayouts/slideLayout9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03992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p:timing>
    <p:tnLst>
      <p:par>
        <p:cTn id="1" dur="indefinite" restart="never" nodeType="tmRoot"/>
      </p:par>
    </p:tnLst>
  </p:timing>
</p:sldLayout>
</file>

<file path=ppt/slideLayouts/slideLayout9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4141369"/>
      </p:ext>
    </p:extLst>
  </p:cSld>
  <p:clrMapOvr>
    <a:masterClrMapping/>
  </p:clrMapOvr>
  <p:transition/>
</p:sldLayout>
</file>

<file path=ppt/slideLayouts/slideLayout9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1798500"/>
      </p:ext>
    </p:extLst>
  </p:cSld>
  <p:clrMapOvr>
    <a:masterClrMapping/>
  </p:clrMapOvr>
  <p:transition/>
</p:sldLayout>
</file>

<file path=ppt/slideLayouts/slideLayout9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9491403"/>
      </p:ext>
    </p:extLst>
  </p:cSld>
  <p:clrMapOvr>
    <a:masterClrMapping/>
  </p:clrMapOvr>
  <p:transition/>
  <p:timing>
    <p:tnLst>
      <p:par>
        <p:cTn id="1" dur="indefinite" restart="never" nodeType="tmRoot"/>
      </p:par>
    </p:tnLst>
  </p:timing>
</p:sldLayout>
</file>

<file path=ppt/slideLayouts/slideLayout9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3590455"/>
      </p:ext>
    </p:extLst>
  </p:cSld>
  <p:clrMapOvr>
    <a:masterClrMapping/>
  </p:clrMapOvr>
  <p:transition/>
  <p:timing>
    <p:tnLst>
      <p:par>
        <p:cTn id="1" dur="indefinite" restart="never" nodeType="tmRoot"/>
      </p:par>
    </p:tnLst>
  </p:timing>
</p:sldLayout>
</file>

<file path=ppt/slideLayouts/slideLayout9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8956884"/>
      </p:ext>
    </p:extLst>
  </p:cSld>
  <p:clrMapOvr>
    <a:masterClrMapping/>
  </p:clrMapOvr>
  <p:transition/>
</p:sldLayout>
</file>

<file path=ppt/slideLayouts/slideLayout9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714202"/>
      </p:ext>
    </p:extLst>
  </p:cSld>
  <p:clrMapOvr>
    <a:masterClrMapping/>
  </p:clrMapOvr>
  <p:transition/>
</p:sldLayout>
</file>

<file path=ppt/slideLayouts/slideLayout9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388616"/>
      </p:ext>
    </p:extLst>
  </p:cSld>
  <p:clrMapOvr>
    <a:masterClrMapping/>
  </p:clrMapOvr>
  <p:transition/>
</p:sldLayout>
</file>

<file path=ppt/slideLayouts/slideLayout9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0868519"/>
      </p:ext>
    </p:extLst>
  </p:cSld>
  <p:clrMapOvr>
    <a:masterClrMapping/>
  </p:clrMapOvr>
  <p:transition/>
</p:sldLayout>
</file>

<file path=ppt/slideLayouts/slideLayout9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3988121"/>
      </p:ext>
    </p:extLst>
  </p:cSld>
  <p:clrMapOvr>
    <a:masterClrMapping/>
  </p:clrMapOvr>
  <p:transition/>
</p:sldLayout>
</file>

<file path=ppt/slideLayouts/slideLayout9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740399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p:sldLayout>
</file>

<file path=ppt/slideLayouts/slideLayout9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5169323"/>
      </p:ext>
    </p:extLst>
  </p:cSld>
  <p:clrMapOvr>
    <a:masterClrMapping/>
  </p:clrMapOvr>
  <p:transition/>
</p:sldLayout>
</file>

<file path=ppt/slideLayouts/slideLayout9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9709690"/>
      </p:ext>
    </p:extLst>
  </p:cSld>
  <p:clrMapOvr>
    <a:masterClrMapping/>
  </p:clrMapOvr>
  <p:transition/>
</p:sldLayout>
</file>

<file path=ppt/slideLayouts/slideLayout9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1341786"/>
      </p:ext>
    </p:extLst>
  </p:cSld>
  <p:clrMapOvr>
    <a:masterClrMapping/>
  </p:clrMapOvr>
  <p:transition/>
</p:sldLayout>
</file>

<file path=ppt/slideLayouts/slideLayout9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lIns="914400" rIns="914400"/>
          <a:lstStyle>
            <a:lvl1pPr algn="ctr">
              <a:defRPr b="1"/>
            </a:lvl1pPr>
          </a:lstStyle>
          <a:p>
            <a:r>
              <a:rPr lang="en-US" smtClean="0"/>
              <a:t>Click to edit Master title style</a:t>
            </a:r>
            <a:endParaRPr lang="en-US" dirty="0"/>
          </a:p>
        </p:txBody>
      </p:sp>
      <p:sp>
        <p:nvSpPr>
          <p:cNvPr id="3" name="Subtitle 2"/>
          <p:cNvSpPr>
            <a:spLocks noGrp="1"/>
          </p:cNvSpPr>
          <p:nvPr>
            <p:ph type="subTitle" idx="1"/>
          </p:nvPr>
        </p:nvSpPr>
        <p:spPr>
          <a:xfrm>
            <a:off x="0" y="3886200"/>
            <a:ext cx="9144000" cy="1752600"/>
          </a:xfrm>
        </p:spPr>
        <p:txBody>
          <a:bodyPr lIns="914400" rIns="914400"/>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37231165"/>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solidFill>
                  <a:schemeClr val="tx1">
                    <a:lumMod val="85000"/>
                    <a:lumOff val="15000"/>
                  </a:schemeClr>
                </a:solidFill>
              </a:defRPr>
            </a:lvl1pPr>
            <a:lvl2pPr>
              <a:defRPr b="1">
                <a:solidFill>
                  <a:schemeClr val="tx1">
                    <a:lumMod val="85000"/>
                    <a:lumOff val="15000"/>
                  </a:schemeClr>
                </a:solidFill>
              </a:defRPr>
            </a:lvl2pPr>
            <a:lvl3pPr>
              <a:defRPr b="1">
                <a:solidFill>
                  <a:schemeClr val="tx1">
                    <a:lumMod val="85000"/>
                    <a:lumOff val="15000"/>
                  </a:schemeClr>
                </a:solidFill>
              </a:defRPr>
            </a:lvl3pPr>
            <a:lvl4pPr>
              <a:defRPr b="1">
                <a:solidFill>
                  <a:schemeClr val="tx1">
                    <a:lumMod val="85000"/>
                    <a:lumOff val="15000"/>
                  </a:schemeClr>
                </a:solidFill>
              </a:defRPr>
            </a:lvl4pPr>
            <a:lvl5pPr>
              <a:defRPr b="1">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572000" y="6553200"/>
            <a:ext cx="4572000" cy="304800"/>
          </a:xfrm>
        </p:spPr>
        <p:txBody>
          <a:bodyPr/>
          <a:lstStyle>
            <a:lvl1pPr>
              <a:defRPr b="1">
                <a:solidFill>
                  <a:schemeClr val="tx1">
                    <a:lumMod val="85000"/>
                    <a:lumOff val="15000"/>
                  </a:schemeClr>
                </a:solidFill>
              </a:defRPr>
            </a:lvl1pPr>
          </a:lstStyle>
          <a:p>
            <a:fld id="{650CCC6F-3220-49CD-89DB-71B165F2F9D5}" type="slidenum">
              <a:rPr lang="en-US" smtClean="0">
                <a:solidFill>
                  <a:prstClr val="black">
                    <a:lumMod val="85000"/>
                    <a:lumOff val="15000"/>
                  </a:prstClr>
                </a:solidFill>
                <a:latin typeface="Calibri"/>
              </a:rPr>
              <a:pPr/>
              <a:t>‹#›</a:t>
            </a:fld>
            <a:endParaRPr lang="en-US" dirty="0">
              <a:solidFill>
                <a:prstClr val="black">
                  <a:lumMod val="85000"/>
                  <a:lumOff val="15000"/>
                </a:prstClr>
              </a:solidFill>
              <a:latin typeface="Calibri"/>
            </a:endParaRPr>
          </a:p>
        </p:txBody>
      </p:sp>
      <p:sp>
        <p:nvSpPr>
          <p:cNvPr id="7" name="Slide Number Placeholder 5"/>
          <p:cNvSpPr txBox="1">
            <a:spLocks/>
          </p:cNvSpPr>
          <p:nvPr userDrawn="1"/>
        </p:nvSpPr>
        <p:spPr>
          <a:xfrm>
            <a:off x="0" y="6553200"/>
            <a:ext cx="4572000" cy="304800"/>
          </a:xfrm>
          <a:prstGeom prst="rect">
            <a:avLst/>
          </a:prstGeom>
          <a:solidFill>
            <a:schemeClr val="bg1">
              <a:lumMod val="85000"/>
            </a:schemeClr>
          </a:solidFill>
          <a:ln>
            <a:noFill/>
          </a:ln>
        </p:spPr>
        <p:txBody>
          <a:bodyPr vert="horz" lIns="91440" tIns="45720" rIns="91440" bIns="45720" rtlCol="0" anchor="ctr"/>
          <a:lstStyle>
            <a:defPPr>
              <a:defRPr lang="en-US"/>
            </a:defPPr>
            <a:lvl1pPr marL="0" algn="r" defTabSz="914400" rtl="0" eaLnBrk="1" latinLnBrk="0" hangingPunct="1">
              <a:defRPr sz="1600" kern="1200">
                <a:solidFill>
                  <a:schemeClr val="tx1">
                    <a:lumMod val="85000"/>
                    <a:lumOff val="15000"/>
                  </a:schemeClr>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lumMod val="85000"/>
                  <a:lumOff val="15000"/>
                </a:prstClr>
              </a:solidFill>
              <a:latin typeface="Calibri"/>
            </a:endParaRPr>
          </a:p>
        </p:txBody>
      </p:sp>
      <p:sp>
        <p:nvSpPr>
          <p:cNvPr id="5" name="TextBox 4"/>
          <p:cNvSpPr txBox="1"/>
          <p:nvPr userDrawn="1"/>
        </p:nvSpPr>
        <p:spPr>
          <a:xfrm>
            <a:off x="89663" y="6553200"/>
            <a:ext cx="1708994" cy="338554"/>
          </a:xfrm>
          <a:prstGeom prst="rect">
            <a:avLst/>
          </a:prstGeom>
          <a:noFill/>
        </p:spPr>
        <p:txBody>
          <a:bodyPr wrap="none" rtlCol="0">
            <a:spAutoFit/>
          </a:bodyPr>
          <a:lstStyle/>
          <a:p>
            <a:r>
              <a:rPr lang="en-US" sz="1600" b="1" dirty="0" smtClean="0">
                <a:solidFill>
                  <a:prstClr val="black">
                    <a:lumMod val="85000"/>
                    <a:lumOff val="15000"/>
                  </a:prstClr>
                </a:solidFill>
                <a:latin typeface="Calibri"/>
              </a:rPr>
              <a:t>The Dirty-Block Index</a:t>
            </a:r>
          </a:p>
        </p:txBody>
      </p:sp>
    </p:spTree>
    <p:extLst>
      <p:ext uri="{BB962C8B-B14F-4D97-AF65-F5344CB8AC3E}">
        <p14:creationId xmlns:p14="http://schemas.microsoft.com/office/powerpoint/2010/main" val="3977093002"/>
      </p:ext>
    </p:extLst>
  </p:cSld>
  <p:clrMapOvr>
    <a:masterClrMapping/>
  </p:clrMapOvr>
  <p:timing>
    <p:tnLst>
      <p:par>
        <p:cTn id="1" dur="indefinite" restart="never" nodeType="tmRoot"/>
      </p:par>
    </p:tnLst>
  </p:timing>
</p:sldLayout>
</file>

<file path=ppt/slideLayouts/slideLayout9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650CCC6F-3220-49CD-89DB-71B165F2F9D5}" type="slidenum">
              <a:rPr lang="en-US" smtClean="0">
                <a:solidFill>
                  <a:prstClr val="black">
                    <a:lumMod val="65000"/>
                    <a:lumOff val="35000"/>
                  </a:prstClr>
                </a:solidFill>
                <a:latin typeface="Calibri"/>
              </a:rPr>
              <a:pPr/>
              <a:t>‹#›</a:t>
            </a:fld>
            <a:endParaRPr lang="en-US">
              <a:solidFill>
                <a:prstClr val="black">
                  <a:lumMod val="65000"/>
                  <a:lumOff val="35000"/>
                </a:prstClr>
              </a:solidFill>
              <a:latin typeface="Calibri"/>
            </a:endParaRPr>
          </a:p>
        </p:txBody>
      </p:sp>
    </p:spTree>
    <p:extLst>
      <p:ext uri="{BB962C8B-B14F-4D97-AF65-F5344CB8AC3E}">
        <p14:creationId xmlns:p14="http://schemas.microsoft.com/office/powerpoint/2010/main" val="160340049"/>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650CCC6F-3220-49CD-89DB-71B165F2F9D5}" type="slidenum">
              <a:rPr lang="en-US" smtClean="0">
                <a:solidFill>
                  <a:prstClr val="black">
                    <a:lumMod val="65000"/>
                    <a:lumOff val="35000"/>
                  </a:prstClr>
                </a:solidFill>
                <a:latin typeface="Calibri"/>
              </a:rPr>
              <a:pPr/>
              <a:t>‹#›</a:t>
            </a:fld>
            <a:endParaRPr lang="en-US">
              <a:solidFill>
                <a:prstClr val="black">
                  <a:lumMod val="65000"/>
                  <a:lumOff val="35000"/>
                </a:prstClr>
              </a:solidFill>
              <a:latin typeface="Calibri"/>
            </a:endParaRPr>
          </a:p>
        </p:txBody>
      </p:sp>
    </p:spTree>
    <p:extLst>
      <p:ext uri="{BB962C8B-B14F-4D97-AF65-F5344CB8AC3E}">
        <p14:creationId xmlns:p14="http://schemas.microsoft.com/office/powerpoint/2010/main" val="3509435315"/>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p>
            <a:fld id="{650CCC6F-3220-49CD-89DB-71B165F2F9D5}" type="slidenum">
              <a:rPr lang="en-US" smtClean="0">
                <a:solidFill>
                  <a:prstClr val="black">
                    <a:lumMod val="65000"/>
                    <a:lumOff val="35000"/>
                  </a:prstClr>
                </a:solidFill>
                <a:latin typeface="Calibri"/>
              </a:rPr>
              <a:pPr/>
              <a:t>‹#›</a:t>
            </a:fld>
            <a:endParaRPr lang="en-US">
              <a:solidFill>
                <a:prstClr val="black">
                  <a:lumMod val="65000"/>
                  <a:lumOff val="35000"/>
                </a:prstClr>
              </a:solidFill>
              <a:latin typeface="Calibri"/>
            </a:endParaRPr>
          </a:p>
        </p:txBody>
      </p:sp>
    </p:spTree>
    <p:extLst>
      <p:ext uri="{BB962C8B-B14F-4D97-AF65-F5344CB8AC3E}">
        <p14:creationId xmlns:p14="http://schemas.microsoft.com/office/powerpoint/2010/main" val="2280951623"/>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650CCC6F-3220-49CD-89DB-71B165F2F9D5}" type="slidenum">
              <a:rPr lang="en-US" smtClean="0">
                <a:solidFill>
                  <a:prstClr val="black">
                    <a:lumMod val="65000"/>
                    <a:lumOff val="35000"/>
                  </a:prstClr>
                </a:solidFill>
                <a:latin typeface="Calibri"/>
              </a:rPr>
              <a:pPr/>
              <a:t>‹#›</a:t>
            </a:fld>
            <a:endParaRPr lang="en-US">
              <a:solidFill>
                <a:prstClr val="black">
                  <a:lumMod val="65000"/>
                  <a:lumOff val="35000"/>
                </a:prstClr>
              </a:solidFill>
              <a:latin typeface="Calibri"/>
            </a:endParaRPr>
          </a:p>
        </p:txBody>
      </p:sp>
    </p:spTree>
    <p:extLst>
      <p:ext uri="{BB962C8B-B14F-4D97-AF65-F5344CB8AC3E}">
        <p14:creationId xmlns:p14="http://schemas.microsoft.com/office/powerpoint/2010/main" val="3819273947"/>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650CCC6F-3220-49CD-89DB-71B165F2F9D5}" type="slidenum">
              <a:rPr lang="en-US" smtClean="0">
                <a:solidFill>
                  <a:prstClr val="black">
                    <a:lumMod val="65000"/>
                    <a:lumOff val="35000"/>
                  </a:prstClr>
                </a:solidFill>
                <a:latin typeface="Calibri"/>
              </a:rPr>
              <a:pPr/>
              <a:t>‹#›</a:t>
            </a:fld>
            <a:endParaRPr lang="en-US">
              <a:solidFill>
                <a:prstClr val="black">
                  <a:lumMod val="65000"/>
                  <a:lumOff val="35000"/>
                </a:prstClr>
              </a:solidFill>
              <a:latin typeface="Calibri"/>
            </a:endParaRPr>
          </a:p>
        </p:txBody>
      </p:sp>
    </p:spTree>
    <p:extLst>
      <p:ext uri="{BB962C8B-B14F-4D97-AF65-F5344CB8AC3E}">
        <p14:creationId xmlns:p14="http://schemas.microsoft.com/office/powerpoint/2010/main" val="22420960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p:sldLayout>
</file>

<file path=ppt/slideLayouts/slideLayout9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650CCC6F-3220-49CD-89DB-71B165F2F9D5}" type="slidenum">
              <a:rPr lang="en-US" smtClean="0">
                <a:solidFill>
                  <a:prstClr val="black">
                    <a:lumMod val="65000"/>
                    <a:lumOff val="35000"/>
                  </a:prstClr>
                </a:solidFill>
                <a:latin typeface="Calibri"/>
              </a:rPr>
              <a:pPr/>
              <a:t>‹#›</a:t>
            </a:fld>
            <a:endParaRPr lang="en-US">
              <a:solidFill>
                <a:prstClr val="black">
                  <a:lumMod val="65000"/>
                  <a:lumOff val="35000"/>
                </a:prstClr>
              </a:solidFill>
              <a:latin typeface="Calibri"/>
            </a:endParaRPr>
          </a:p>
        </p:txBody>
      </p:sp>
    </p:spTree>
    <p:extLst>
      <p:ext uri="{BB962C8B-B14F-4D97-AF65-F5344CB8AC3E}">
        <p14:creationId xmlns:p14="http://schemas.microsoft.com/office/powerpoint/2010/main" val="3795323210"/>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650CCC6F-3220-49CD-89DB-71B165F2F9D5}" type="slidenum">
              <a:rPr lang="en-US" smtClean="0">
                <a:solidFill>
                  <a:prstClr val="black">
                    <a:lumMod val="65000"/>
                    <a:lumOff val="35000"/>
                  </a:prstClr>
                </a:solidFill>
                <a:latin typeface="Calibri"/>
              </a:rPr>
              <a:pPr/>
              <a:t>‹#›</a:t>
            </a:fld>
            <a:endParaRPr lang="en-US">
              <a:solidFill>
                <a:prstClr val="black">
                  <a:lumMod val="65000"/>
                  <a:lumOff val="35000"/>
                </a:prstClr>
              </a:solidFill>
              <a:latin typeface="Calibri"/>
            </a:endParaRPr>
          </a:p>
        </p:txBody>
      </p:sp>
    </p:spTree>
    <p:extLst>
      <p:ext uri="{BB962C8B-B14F-4D97-AF65-F5344CB8AC3E}">
        <p14:creationId xmlns:p14="http://schemas.microsoft.com/office/powerpoint/2010/main" val="3472164076"/>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650CCC6F-3220-49CD-89DB-71B165F2F9D5}" type="slidenum">
              <a:rPr lang="en-US" smtClean="0">
                <a:solidFill>
                  <a:prstClr val="black">
                    <a:lumMod val="65000"/>
                    <a:lumOff val="35000"/>
                  </a:prstClr>
                </a:solidFill>
                <a:latin typeface="Calibri"/>
              </a:rPr>
              <a:pPr/>
              <a:t>‹#›</a:t>
            </a:fld>
            <a:endParaRPr lang="en-US">
              <a:solidFill>
                <a:prstClr val="black">
                  <a:lumMod val="65000"/>
                  <a:lumOff val="35000"/>
                </a:prstClr>
              </a:solidFill>
              <a:latin typeface="Calibri"/>
            </a:endParaRPr>
          </a:p>
        </p:txBody>
      </p:sp>
    </p:spTree>
    <p:extLst>
      <p:ext uri="{BB962C8B-B14F-4D97-AF65-F5344CB8AC3E}">
        <p14:creationId xmlns:p14="http://schemas.microsoft.com/office/powerpoint/2010/main" val="3815174568"/>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650CCC6F-3220-49CD-89DB-71B165F2F9D5}" type="slidenum">
              <a:rPr lang="en-US" smtClean="0">
                <a:solidFill>
                  <a:prstClr val="black">
                    <a:lumMod val="65000"/>
                    <a:lumOff val="35000"/>
                  </a:prstClr>
                </a:solidFill>
                <a:latin typeface="Calibri"/>
              </a:rPr>
              <a:pPr/>
              <a:t>‹#›</a:t>
            </a:fld>
            <a:endParaRPr lang="en-US">
              <a:solidFill>
                <a:prstClr val="black">
                  <a:lumMod val="65000"/>
                  <a:lumOff val="35000"/>
                </a:prstClr>
              </a:solidFill>
              <a:latin typeface="Calibri"/>
            </a:endParaRPr>
          </a:p>
        </p:txBody>
      </p:sp>
    </p:spTree>
    <p:extLst>
      <p:ext uri="{BB962C8B-B14F-4D97-AF65-F5344CB8AC3E}">
        <p14:creationId xmlns:p14="http://schemas.microsoft.com/office/powerpoint/2010/main" val="39458319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pn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pn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pn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pn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pn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pn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pn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pn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pn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pn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pn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pn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pn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pn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pn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1.pn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image" Target="../media/image1.pn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image" Target="../media/image1.png"/><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2.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image" Target="../media/image1.png"/><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theme" Target="../theme/theme33.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image" Target="../media/image1.png"/><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theme" Target="../theme/theme34.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image" Target="../media/image1.png"/><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theme" Target="../theme/theme35.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5.xml"/><Relationship Id="rId13" Type="http://schemas.openxmlformats.org/officeDocument/2006/relationships/image" Target="../media/image1.png"/><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36.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image" Target="../media/image1.png"/><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7.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7.xml"/><Relationship Id="rId13" Type="http://schemas.openxmlformats.org/officeDocument/2006/relationships/image" Target="../media/image1.png"/><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theme" Target="../theme/theme38.xml"/><Relationship Id="rId2" Type="http://schemas.openxmlformats.org/officeDocument/2006/relationships/slideLayout" Target="../slideLayouts/slideLayout401.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8.xml"/><Relationship Id="rId13" Type="http://schemas.openxmlformats.org/officeDocument/2006/relationships/image" Target="../media/image1.png"/><Relationship Id="rId3" Type="http://schemas.openxmlformats.org/officeDocument/2006/relationships/slideLayout" Target="../slideLayouts/slideLayout413.xml"/><Relationship Id="rId7" Type="http://schemas.openxmlformats.org/officeDocument/2006/relationships/slideLayout" Target="../slideLayouts/slideLayout417.xml"/><Relationship Id="rId12" Type="http://schemas.openxmlformats.org/officeDocument/2006/relationships/theme" Target="../theme/theme39.xml"/><Relationship Id="rId2" Type="http://schemas.openxmlformats.org/officeDocument/2006/relationships/slideLayout" Target="../slideLayouts/slideLayout412.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0" Type="http://schemas.openxmlformats.org/officeDocument/2006/relationships/slideLayout" Target="../slideLayouts/slideLayout420.xml"/><Relationship Id="rId4" Type="http://schemas.openxmlformats.org/officeDocument/2006/relationships/slideLayout" Target="../slideLayouts/slideLayout414.xml"/><Relationship Id="rId9" Type="http://schemas.openxmlformats.org/officeDocument/2006/relationships/slideLayout" Target="../slideLayouts/slideLayout4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29.xml"/><Relationship Id="rId13" Type="http://schemas.openxmlformats.org/officeDocument/2006/relationships/image" Target="../media/image1.png"/><Relationship Id="rId3" Type="http://schemas.openxmlformats.org/officeDocument/2006/relationships/slideLayout" Target="../slideLayouts/slideLayout424.xml"/><Relationship Id="rId7" Type="http://schemas.openxmlformats.org/officeDocument/2006/relationships/slideLayout" Target="../slideLayouts/slideLayout428.xml"/><Relationship Id="rId12" Type="http://schemas.openxmlformats.org/officeDocument/2006/relationships/theme" Target="../theme/theme40.xml"/><Relationship Id="rId2" Type="http://schemas.openxmlformats.org/officeDocument/2006/relationships/slideLayout" Target="../slideLayouts/slideLayout423.xml"/><Relationship Id="rId1" Type="http://schemas.openxmlformats.org/officeDocument/2006/relationships/slideLayout" Target="../slideLayouts/slideLayout422.xml"/><Relationship Id="rId6" Type="http://schemas.openxmlformats.org/officeDocument/2006/relationships/slideLayout" Target="../slideLayouts/slideLayout427.xml"/><Relationship Id="rId11" Type="http://schemas.openxmlformats.org/officeDocument/2006/relationships/slideLayout" Target="../slideLayouts/slideLayout432.xml"/><Relationship Id="rId5" Type="http://schemas.openxmlformats.org/officeDocument/2006/relationships/slideLayout" Target="../slideLayouts/slideLayout426.xml"/><Relationship Id="rId10" Type="http://schemas.openxmlformats.org/officeDocument/2006/relationships/slideLayout" Target="../slideLayouts/slideLayout431.xml"/><Relationship Id="rId4" Type="http://schemas.openxmlformats.org/officeDocument/2006/relationships/slideLayout" Target="../slideLayouts/slideLayout425.xml"/><Relationship Id="rId9" Type="http://schemas.openxmlformats.org/officeDocument/2006/relationships/slideLayout" Target="../slideLayouts/slideLayout43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0.xml"/><Relationship Id="rId13" Type="http://schemas.openxmlformats.org/officeDocument/2006/relationships/image" Target="../media/image1.png"/><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theme" Target="../theme/theme41.xml"/><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1.xml"/><Relationship Id="rId13" Type="http://schemas.openxmlformats.org/officeDocument/2006/relationships/image" Target="../media/image1.png"/><Relationship Id="rId3" Type="http://schemas.openxmlformats.org/officeDocument/2006/relationships/slideLayout" Target="../slideLayouts/slideLayout446.xml"/><Relationship Id="rId7" Type="http://schemas.openxmlformats.org/officeDocument/2006/relationships/slideLayout" Target="../slideLayouts/slideLayout450.xml"/><Relationship Id="rId12" Type="http://schemas.openxmlformats.org/officeDocument/2006/relationships/theme" Target="../theme/theme42.xml"/><Relationship Id="rId2" Type="http://schemas.openxmlformats.org/officeDocument/2006/relationships/slideLayout" Target="../slideLayouts/slideLayout445.xml"/><Relationship Id="rId1" Type="http://schemas.openxmlformats.org/officeDocument/2006/relationships/slideLayout" Target="../slideLayouts/slideLayout444.xml"/><Relationship Id="rId6" Type="http://schemas.openxmlformats.org/officeDocument/2006/relationships/slideLayout" Target="../slideLayouts/slideLayout449.xml"/><Relationship Id="rId11" Type="http://schemas.openxmlformats.org/officeDocument/2006/relationships/slideLayout" Target="../slideLayouts/slideLayout454.xml"/><Relationship Id="rId5" Type="http://schemas.openxmlformats.org/officeDocument/2006/relationships/slideLayout" Target="../slideLayouts/slideLayout448.xml"/><Relationship Id="rId10" Type="http://schemas.openxmlformats.org/officeDocument/2006/relationships/slideLayout" Target="../slideLayouts/slideLayout453.xml"/><Relationship Id="rId4" Type="http://schemas.openxmlformats.org/officeDocument/2006/relationships/slideLayout" Target="../slideLayouts/slideLayout447.xml"/><Relationship Id="rId9" Type="http://schemas.openxmlformats.org/officeDocument/2006/relationships/slideLayout" Target="../slideLayouts/slideLayout45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2.xml"/><Relationship Id="rId13" Type="http://schemas.openxmlformats.org/officeDocument/2006/relationships/image" Target="../media/image1.png"/><Relationship Id="rId3" Type="http://schemas.openxmlformats.org/officeDocument/2006/relationships/slideLayout" Target="../slideLayouts/slideLayout457.xml"/><Relationship Id="rId7" Type="http://schemas.openxmlformats.org/officeDocument/2006/relationships/slideLayout" Target="../slideLayouts/slideLayout461.xml"/><Relationship Id="rId12" Type="http://schemas.openxmlformats.org/officeDocument/2006/relationships/theme" Target="../theme/theme43.xml"/><Relationship Id="rId2" Type="http://schemas.openxmlformats.org/officeDocument/2006/relationships/slideLayout" Target="../slideLayouts/slideLayout456.xml"/><Relationship Id="rId1" Type="http://schemas.openxmlformats.org/officeDocument/2006/relationships/slideLayout" Target="../slideLayouts/slideLayout455.xml"/><Relationship Id="rId6" Type="http://schemas.openxmlformats.org/officeDocument/2006/relationships/slideLayout" Target="../slideLayouts/slideLayout460.xml"/><Relationship Id="rId11" Type="http://schemas.openxmlformats.org/officeDocument/2006/relationships/slideLayout" Target="../slideLayouts/slideLayout465.xml"/><Relationship Id="rId5" Type="http://schemas.openxmlformats.org/officeDocument/2006/relationships/slideLayout" Target="../slideLayouts/slideLayout459.xml"/><Relationship Id="rId10" Type="http://schemas.openxmlformats.org/officeDocument/2006/relationships/slideLayout" Target="../slideLayouts/slideLayout464.xml"/><Relationship Id="rId4" Type="http://schemas.openxmlformats.org/officeDocument/2006/relationships/slideLayout" Target="../slideLayouts/slideLayout458.xml"/><Relationship Id="rId9" Type="http://schemas.openxmlformats.org/officeDocument/2006/relationships/slideLayout" Target="../slideLayouts/slideLayout46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3.xml"/><Relationship Id="rId13" Type="http://schemas.openxmlformats.org/officeDocument/2006/relationships/image" Target="../media/image1.png"/><Relationship Id="rId3" Type="http://schemas.openxmlformats.org/officeDocument/2006/relationships/slideLayout" Target="../slideLayouts/slideLayout468.xml"/><Relationship Id="rId7" Type="http://schemas.openxmlformats.org/officeDocument/2006/relationships/slideLayout" Target="../slideLayouts/slideLayout472.xml"/><Relationship Id="rId12" Type="http://schemas.openxmlformats.org/officeDocument/2006/relationships/theme" Target="../theme/theme44.xml"/><Relationship Id="rId2" Type="http://schemas.openxmlformats.org/officeDocument/2006/relationships/slideLayout" Target="../slideLayouts/slideLayout467.xm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5" Type="http://schemas.openxmlformats.org/officeDocument/2006/relationships/slideLayout" Target="../slideLayouts/slideLayout470.xml"/><Relationship Id="rId10" Type="http://schemas.openxmlformats.org/officeDocument/2006/relationships/slideLayout" Target="../slideLayouts/slideLayout475.xml"/><Relationship Id="rId4" Type="http://schemas.openxmlformats.org/officeDocument/2006/relationships/slideLayout" Target="../slideLayouts/slideLayout469.xml"/><Relationship Id="rId9" Type="http://schemas.openxmlformats.org/officeDocument/2006/relationships/slideLayout" Target="../slideLayouts/slideLayout47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4.xml"/><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theme" Target="../theme/theme45.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image" Target="../media/image1.png"/><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theme" Target="../theme/theme46.xml"/><Relationship Id="rId2" Type="http://schemas.openxmlformats.org/officeDocument/2006/relationships/slideLayout" Target="../slideLayouts/slideLayout489.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6.xml"/><Relationship Id="rId13" Type="http://schemas.openxmlformats.org/officeDocument/2006/relationships/image" Target="../media/image1.png"/><Relationship Id="rId3" Type="http://schemas.openxmlformats.org/officeDocument/2006/relationships/slideLayout" Target="../slideLayouts/slideLayout501.xml"/><Relationship Id="rId7" Type="http://schemas.openxmlformats.org/officeDocument/2006/relationships/slideLayout" Target="../slideLayouts/slideLayout505.xml"/><Relationship Id="rId12" Type="http://schemas.openxmlformats.org/officeDocument/2006/relationships/theme" Target="../theme/theme47.xml"/><Relationship Id="rId2" Type="http://schemas.openxmlformats.org/officeDocument/2006/relationships/slideLayout" Target="../slideLayouts/slideLayout500.xml"/><Relationship Id="rId1" Type="http://schemas.openxmlformats.org/officeDocument/2006/relationships/slideLayout" Target="../slideLayouts/slideLayout499.xml"/><Relationship Id="rId6" Type="http://schemas.openxmlformats.org/officeDocument/2006/relationships/slideLayout" Target="../slideLayouts/slideLayout504.xml"/><Relationship Id="rId11" Type="http://schemas.openxmlformats.org/officeDocument/2006/relationships/slideLayout" Target="../slideLayouts/slideLayout509.xml"/><Relationship Id="rId5" Type="http://schemas.openxmlformats.org/officeDocument/2006/relationships/slideLayout" Target="../slideLayouts/slideLayout503.xml"/><Relationship Id="rId10" Type="http://schemas.openxmlformats.org/officeDocument/2006/relationships/slideLayout" Target="../slideLayouts/slideLayout508.xml"/><Relationship Id="rId4" Type="http://schemas.openxmlformats.org/officeDocument/2006/relationships/slideLayout" Target="../slideLayouts/slideLayout502.xml"/><Relationship Id="rId9" Type="http://schemas.openxmlformats.org/officeDocument/2006/relationships/slideLayout" Target="../slideLayouts/slideLayout50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17.xml"/><Relationship Id="rId3" Type="http://schemas.openxmlformats.org/officeDocument/2006/relationships/slideLayout" Target="../slideLayouts/slideLayout512.xml"/><Relationship Id="rId7" Type="http://schemas.openxmlformats.org/officeDocument/2006/relationships/slideLayout" Target="../slideLayouts/slideLayout516.xml"/><Relationship Id="rId12" Type="http://schemas.openxmlformats.org/officeDocument/2006/relationships/theme" Target="../theme/theme48.xml"/><Relationship Id="rId2" Type="http://schemas.openxmlformats.org/officeDocument/2006/relationships/slideLayout" Target="../slideLayouts/slideLayout511.xml"/><Relationship Id="rId1" Type="http://schemas.openxmlformats.org/officeDocument/2006/relationships/slideLayout" Target="../slideLayouts/slideLayout510.xml"/><Relationship Id="rId6" Type="http://schemas.openxmlformats.org/officeDocument/2006/relationships/slideLayout" Target="../slideLayouts/slideLayout515.xml"/><Relationship Id="rId11" Type="http://schemas.openxmlformats.org/officeDocument/2006/relationships/slideLayout" Target="../slideLayouts/slideLayout520.xml"/><Relationship Id="rId5" Type="http://schemas.openxmlformats.org/officeDocument/2006/relationships/slideLayout" Target="../slideLayouts/slideLayout514.xml"/><Relationship Id="rId10" Type="http://schemas.openxmlformats.org/officeDocument/2006/relationships/slideLayout" Target="../slideLayouts/slideLayout519.xml"/><Relationship Id="rId4" Type="http://schemas.openxmlformats.org/officeDocument/2006/relationships/slideLayout" Target="../slideLayouts/slideLayout513.xml"/><Relationship Id="rId9" Type="http://schemas.openxmlformats.org/officeDocument/2006/relationships/slideLayout" Target="../slideLayouts/slideLayout51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28.xml"/><Relationship Id="rId13" Type="http://schemas.openxmlformats.org/officeDocument/2006/relationships/image" Target="../media/image1.png"/><Relationship Id="rId3" Type="http://schemas.openxmlformats.org/officeDocument/2006/relationships/slideLayout" Target="../slideLayouts/slideLayout523.xml"/><Relationship Id="rId7" Type="http://schemas.openxmlformats.org/officeDocument/2006/relationships/slideLayout" Target="../slideLayouts/slideLayout527.xml"/><Relationship Id="rId12" Type="http://schemas.openxmlformats.org/officeDocument/2006/relationships/theme" Target="../theme/theme49.xml"/><Relationship Id="rId2" Type="http://schemas.openxmlformats.org/officeDocument/2006/relationships/slideLayout" Target="../slideLayouts/slideLayout522.xml"/><Relationship Id="rId1" Type="http://schemas.openxmlformats.org/officeDocument/2006/relationships/slideLayout" Target="../slideLayouts/slideLayout521.xml"/><Relationship Id="rId6" Type="http://schemas.openxmlformats.org/officeDocument/2006/relationships/slideLayout" Target="../slideLayouts/slideLayout526.xml"/><Relationship Id="rId11" Type="http://schemas.openxmlformats.org/officeDocument/2006/relationships/slideLayout" Target="../slideLayouts/slideLayout531.xml"/><Relationship Id="rId5" Type="http://schemas.openxmlformats.org/officeDocument/2006/relationships/slideLayout" Target="../slideLayouts/slideLayout525.xml"/><Relationship Id="rId10" Type="http://schemas.openxmlformats.org/officeDocument/2006/relationships/slideLayout" Target="../slideLayouts/slideLayout530.xml"/><Relationship Id="rId4" Type="http://schemas.openxmlformats.org/officeDocument/2006/relationships/slideLayout" Target="../slideLayouts/slideLayout524.xml"/><Relationship Id="rId9" Type="http://schemas.openxmlformats.org/officeDocument/2006/relationships/slideLayout" Target="../slideLayouts/slideLayout5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39.xml"/><Relationship Id="rId13" Type="http://schemas.openxmlformats.org/officeDocument/2006/relationships/image" Target="../media/image1.png"/><Relationship Id="rId3" Type="http://schemas.openxmlformats.org/officeDocument/2006/relationships/slideLayout" Target="../slideLayouts/slideLayout534.xml"/><Relationship Id="rId7" Type="http://schemas.openxmlformats.org/officeDocument/2006/relationships/slideLayout" Target="../slideLayouts/slideLayout538.xml"/><Relationship Id="rId12" Type="http://schemas.openxmlformats.org/officeDocument/2006/relationships/theme" Target="../theme/theme50.xml"/><Relationship Id="rId2" Type="http://schemas.openxmlformats.org/officeDocument/2006/relationships/slideLayout" Target="../slideLayouts/slideLayout533.xm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5" Type="http://schemas.openxmlformats.org/officeDocument/2006/relationships/slideLayout" Target="../slideLayouts/slideLayout536.xml"/><Relationship Id="rId10" Type="http://schemas.openxmlformats.org/officeDocument/2006/relationships/slideLayout" Target="../slideLayouts/slideLayout541.xml"/><Relationship Id="rId4" Type="http://schemas.openxmlformats.org/officeDocument/2006/relationships/slideLayout" Target="../slideLayouts/slideLayout535.xml"/><Relationship Id="rId9" Type="http://schemas.openxmlformats.org/officeDocument/2006/relationships/slideLayout" Target="../slideLayouts/slideLayout540.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0.xml"/><Relationship Id="rId3" Type="http://schemas.openxmlformats.org/officeDocument/2006/relationships/slideLayout" Target="../slideLayouts/slideLayout545.xml"/><Relationship Id="rId7" Type="http://schemas.openxmlformats.org/officeDocument/2006/relationships/slideLayout" Target="../slideLayouts/slideLayout549.xml"/><Relationship Id="rId12" Type="http://schemas.openxmlformats.org/officeDocument/2006/relationships/theme" Target="../theme/theme51.xml"/><Relationship Id="rId2" Type="http://schemas.openxmlformats.org/officeDocument/2006/relationships/slideLayout" Target="../slideLayouts/slideLayout544.xml"/><Relationship Id="rId1" Type="http://schemas.openxmlformats.org/officeDocument/2006/relationships/slideLayout" Target="../slideLayouts/slideLayout543.xml"/><Relationship Id="rId6" Type="http://schemas.openxmlformats.org/officeDocument/2006/relationships/slideLayout" Target="../slideLayouts/slideLayout548.xml"/><Relationship Id="rId11" Type="http://schemas.openxmlformats.org/officeDocument/2006/relationships/slideLayout" Target="../slideLayouts/slideLayout553.xml"/><Relationship Id="rId5" Type="http://schemas.openxmlformats.org/officeDocument/2006/relationships/slideLayout" Target="../slideLayouts/slideLayout547.xml"/><Relationship Id="rId10" Type="http://schemas.openxmlformats.org/officeDocument/2006/relationships/slideLayout" Target="../slideLayouts/slideLayout552.xml"/><Relationship Id="rId4" Type="http://schemas.openxmlformats.org/officeDocument/2006/relationships/slideLayout" Target="../slideLayouts/slideLayout546.xml"/><Relationship Id="rId9" Type="http://schemas.openxmlformats.org/officeDocument/2006/relationships/slideLayout" Target="../slideLayouts/slideLayout551.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1.xml"/><Relationship Id="rId13" Type="http://schemas.openxmlformats.org/officeDocument/2006/relationships/image" Target="../media/image1.png"/><Relationship Id="rId3" Type="http://schemas.openxmlformats.org/officeDocument/2006/relationships/slideLayout" Target="../slideLayouts/slideLayout556.xml"/><Relationship Id="rId7" Type="http://schemas.openxmlformats.org/officeDocument/2006/relationships/slideLayout" Target="../slideLayouts/slideLayout560.xml"/><Relationship Id="rId12" Type="http://schemas.openxmlformats.org/officeDocument/2006/relationships/theme" Target="../theme/theme52.xml"/><Relationship Id="rId2" Type="http://schemas.openxmlformats.org/officeDocument/2006/relationships/slideLayout" Target="../slideLayouts/slideLayout555.xml"/><Relationship Id="rId1" Type="http://schemas.openxmlformats.org/officeDocument/2006/relationships/slideLayout" Target="../slideLayouts/slideLayout554.xml"/><Relationship Id="rId6" Type="http://schemas.openxmlformats.org/officeDocument/2006/relationships/slideLayout" Target="../slideLayouts/slideLayout559.xml"/><Relationship Id="rId11" Type="http://schemas.openxmlformats.org/officeDocument/2006/relationships/slideLayout" Target="../slideLayouts/slideLayout564.xml"/><Relationship Id="rId5" Type="http://schemas.openxmlformats.org/officeDocument/2006/relationships/slideLayout" Target="../slideLayouts/slideLayout558.xml"/><Relationship Id="rId10" Type="http://schemas.openxmlformats.org/officeDocument/2006/relationships/slideLayout" Target="../slideLayouts/slideLayout563.xml"/><Relationship Id="rId4" Type="http://schemas.openxmlformats.org/officeDocument/2006/relationships/slideLayout" Target="../slideLayouts/slideLayout557.xml"/><Relationship Id="rId9" Type="http://schemas.openxmlformats.org/officeDocument/2006/relationships/slideLayout" Target="../slideLayouts/slideLayout562.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72.xml"/><Relationship Id="rId3" Type="http://schemas.openxmlformats.org/officeDocument/2006/relationships/slideLayout" Target="../slideLayouts/slideLayout567.xml"/><Relationship Id="rId7" Type="http://schemas.openxmlformats.org/officeDocument/2006/relationships/slideLayout" Target="../slideLayouts/slideLayout571.xml"/><Relationship Id="rId12" Type="http://schemas.openxmlformats.org/officeDocument/2006/relationships/theme" Target="../theme/theme53.xml"/><Relationship Id="rId2" Type="http://schemas.openxmlformats.org/officeDocument/2006/relationships/slideLayout" Target="../slideLayouts/slideLayout566.xml"/><Relationship Id="rId1" Type="http://schemas.openxmlformats.org/officeDocument/2006/relationships/slideLayout" Target="../slideLayouts/slideLayout565.xml"/><Relationship Id="rId6" Type="http://schemas.openxmlformats.org/officeDocument/2006/relationships/slideLayout" Target="../slideLayouts/slideLayout570.xml"/><Relationship Id="rId11" Type="http://schemas.openxmlformats.org/officeDocument/2006/relationships/slideLayout" Target="../slideLayouts/slideLayout575.xml"/><Relationship Id="rId5" Type="http://schemas.openxmlformats.org/officeDocument/2006/relationships/slideLayout" Target="../slideLayouts/slideLayout569.xml"/><Relationship Id="rId10" Type="http://schemas.openxmlformats.org/officeDocument/2006/relationships/slideLayout" Target="../slideLayouts/slideLayout574.xml"/><Relationship Id="rId4" Type="http://schemas.openxmlformats.org/officeDocument/2006/relationships/slideLayout" Target="../slideLayouts/slideLayout568.xml"/><Relationship Id="rId9" Type="http://schemas.openxmlformats.org/officeDocument/2006/relationships/slideLayout" Target="../slideLayouts/slideLayout573.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83.xml"/><Relationship Id="rId13" Type="http://schemas.openxmlformats.org/officeDocument/2006/relationships/image" Target="../media/image1.png"/><Relationship Id="rId3" Type="http://schemas.openxmlformats.org/officeDocument/2006/relationships/slideLayout" Target="../slideLayouts/slideLayout578.xml"/><Relationship Id="rId7" Type="http://schemas.openxmlformats.org/officeDocument/2006/relationships/slideLayout" Target="../slideLayouts/slideLayout582.xml"/><Relationship Id="rId12" Type="http://schemas.openxmlformats.org/officeDocument/2006/relationships/theme" Target="../theme/theme54.xml"/><Relationship Id="rId2" Type="http://schemas.openxmlformats.org/officeDocument/2006/relationships/slideLayout" Target="../slideLayouts/slideLayout577.xml"/><Relationship Id="rId1" Type="http://schemas.openxmlformats.org/officeDocument/2006/relationships/slideLayout" Target="../slideLayouts/slideLayout576.xml"/><Relationship Id="rId6" Type="http://schemas.openxmlformats.org/officeDocument/2006/relationships/slideLayout" Target="../slideLayouts/slideLayout581.xml"/><Relationship Id="rId11" Type="http://schemas.openxmlformats.org/officeDocument/2006/relationships/slideLayout" Target="../slideLayouts/slideLayout586.xml"/><Relationship Id="rId5" Type="http://schemas.openxmlformats.org/officeDocument/2006/relationships/slideLayout" Target="../slideLayouts/slideLayout580.xml"/><Relationship Id="rId10" Type="http://schemas.openxmlformats.org/officeDocument/2006/relationships/slideLayout" Target="../slideLayouts/slideLayout585.xml"/><Relationship Id="rId4" Type="http://schemas.openxmlformats.org/officeDocument/2006/relationships/slideLayout" Target="../slideLayouts/slideLayout579.xml"/><Relationship Id="rId9" Type="http://schemas.openxmlformats.org/officeDocument/2006/relationships/slideLayout" Target="../slideLayouts/slideLayout584.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94.xml"/><Relationship Id="rId3" Type="http://schemas.openxmlformats.org/officeDocument/2006/relationships/slideLayout" Target="../slideLayouts/slideLayout589.xml"/><Relationship Id="rId7" Type="http://schemas.openxmlformats.org/officeDocument/2006/relationships/slideLayout" Target="../slideLayouts/slideLayout593.xml"/><Relationship Id="rId12" Type="http://schemas.openxmlformats.org/officeDocument/2006/relationships/theme" Target="../theme/theme55.xml"/><Relationship Id="rId2" Type="http://schemas.openxmlformats.org/officeDocument/2006/relationships/slideLayout" Target="../slideLayouts/slideLayout588.xml"/><Relationship Id="rId1" Type="http://schemas.openxmlformats.org/officeDocument/2006/relationships/slideLayout" Target="../slideLayouts/slideLayout587.xml"/><Relationship Id="rId6" Type="http://schemas.openxmlformats.org/officeDocument/2006/relationships/slideLayout" Target="../slideLayouts/slideLayout592.xml"/><Relationship Id="rId11" Type="http://schemas.openxmlformats.org/officeDocument/2006/relationships/slideLayout" Target="../slideLayouts/slideLayout597.xml"/><Relationship Id="rId5" Type="http://schemas.openxmlformats.org/officeDocument/2006/relationships/slideLayout" Target="../slideLayouts/slideLayout591.xml"/><Relationship Id="rId10" Type="http://schemas.openxmlformats.org/officeDocument/2006/relationships/slideLayout" Target="../slideLayouts/slideLayout596.xml"/><Relationship Id="rId4" Type="http://schemas.openxmlformats.org/officeDocument/2006/relationships/slideLayout" Target="../slideLayouts/slideLayout590.xml"/><Relationship Id="rId9" Type="http://schemas.openxmlformats.org/officeDocument/2006/relationships/slideLayout" Target="../slideLayouts/slideLayout595.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05.xml"/><Relationship Id="rId3" Type="http://schemas.openxmlformats.org/officeDocument/2006/relationships/slideLayout" Target="../slideLayouts/slideLayout600.xml"/><Relationship Id="rId7" Type="http://schemas.openxmlformats.org/officeDocument/2006/relationships/slideLayout" Target="../slideLayouts/slideLayout604.xml"/><Relationship Id="rId12" Type="http://schemas.openxmlformats.org/officeDocument/2006/relationships/theme" Target="../theme/theme56.xml"/><Relationship Id="rId2" Type="http://schemas.openxmlformats.org/officeDocument/2006/relationships/slideLayout" Target="../slideLayouts/slideLayout599.xml"/><Relationship Id="rId1" Type="http://schemas.openxmlformats.org/officeDocument/2006/relationships/slideLayout" Target="../slideLayouts/slideLayout598.xml"/><Relationship Id="rId6" Type="http://schemas.openxmlformats.org/officeDocument/2006/relationships/slideLayout" Target="../slideLayouts/slideLayout603.xml"/><Relationship Id="rId11" Type="http://schemas.openxmlformats.org/officeDocument/2006/relationships/slideLayout" Target="../slideLayouts/slideLayout608.xml"/><Relationship Id="rId5" Type="http://schemas.openxmlformats.org/officeDocument/2006/relationships/slideLayout" Target="../slideLayouts/slideLayout602.xml"/><Relationship Id="rId10" Type="http://schemas.openxmlformats.org/officeDocument/2006/relationships/slideLayout" Target="../slideLayouts/slideLayout607.xml"/><Relationship Id="rId4" Type="http://schemas.openxmlformats.org/officeDocument/2006/relationships/slideLayout" Target="../slideLayouts/slideLayout601.xml"/><Relationship Id="rId9" Type="http://schemas.openxmlformats.org/officeDocument/2006/relationships/slideLayout" Target="../slideLayouts/slideLayout606.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16.xml"/><Relationship Id="rId3" Type="http://schemas.openxmlformats.org/officeDocument/2006/relationships/slideLayout" Target="../slideLayouts/slideLayout611.xml"/><Relationship Id="rId7" Type="http://schemas.openxmlformats.org/officeDocument/2006/relationships/slideLayout" Target="../slideLayouts/slideLayout615.xml"/><Relationship Id="rId12" Type="http://schemas.openxmlformats.org/officeDocument/2006/relationships/theme" Target="../theme/theme57.xml"/><Relationship Id="rId2" Type="http://schemas.openxmlformats.org/officeDocument/2006/relationships/slideLayout" Target="../slideLayouts/slideLayout610.xml"/><Relationship Id="rId1" Type="http://schemas.openxmlformats.org/officeDocument/2006/relationships/slideLayout" Target="../slideLayouts/slideLayout609.xml"/><Relationship Id="rId6" Type="http://schemas.openxmlformats.org/officeDocument/2006/relationships/slideLayout" Target="../slideLayouts/slideLayout614.xml"/><Relationship Id="rId11" Type="http://schemas.openxmlformats.org/officeDocument/2006/relationships/slideLayout" Target="../slideLayouts/slideLayout619.xml"/><Relationship Id="rId5" Type="http://schemas.openxmlformats.org/officeDocument/2006/relationships/slideLayout" Target="../slideLayouts/slideLayout613.xml"/><Relationship Id="rId10" Type="http://schemas.openxmlformats.org/officeDocument/2006/relationships/slideLayout" Target="../slideLayouts/slideLayout618.xml"/><Relationship Id="rId4" Type="http://schemas.openxmlformats.org/officeDocument/2006/relationships/slideLayout" Target="../slideLayouts/slideLayout612.xml"/><Relationship Id="rId9" Type="http://schemas.openxmlformats.org/officeDocument/2006/relationships/slideLayout" Target="../slideLayouts/slideLayout617.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27.xml"/><Relationship Id="rId3" Type="http://schemas.openxmlformats.org/officeDocument/2006/relationships/slideLayout" Target="../slideLayouts/slideLayout622.xml"/><Relationship Id="rId7" Type="http://schemas.openxmlformats.org/officeDocument/2006/relationships/slideLayout" Target="../slideLayouts/slideLayout626.xml"/><Relationship Id="rId12" Type="http://schemas.openxmlformats.org/officeDocument/2006/relationships/theme" Target="../theme/theme58.xml"/><Relationship Id="rId2" Type="http://schemas.openxmlformats.org/officeDocument/2006/relationships/slideLayout" Target="../slideLayouts/slideLayout621.xml"/><Relationship Id="rId1" Type="http://schemas.openxmlformats.org/officeDocument/2006/relationships/slideLayout" Target="../slideLayouts/slideLayout620.xml"/><Relationship Id="rId6" Type="http://schemas.openxmlformats.org/officeDocument/2006/relationships/slideLayout" Target="../slideLayouts/slideLayout625.xml"/><Relationship Id="rId11" Type="http://schemas.openxmlformats.org/officeDocument/2006/relationships/slideLayout" Target="../slideLayouts/slideLayout630.xml"/><Relationship Id="rId5" Type="http://schemas.openxmlformats.org/officeDocument/2006/relationships/slideLayout" Target="../slideLayouts/slideLayout624.xml"/><Relationship Id="rId10" Type="http://schemas.openxmlformats.org/officeDocument/2006/relationships/slideLayout" Target="../slideLayouts/slideLayout629.xml"/><Relationship Id="rId4" Type="http://schemas.openxmlformats.org/officeDocument/2006/relationships/slideLayout" Target="../slideLayouts/slideLayout623.xml"/><Relationship Id="rId9" Type="http://schemas.openxmlformats.org/officeDocument/2006/relationships/slideLayout" Target="../slideLayouts/slideLayout628.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38.xml"/><Relationship Id="rId3" Type="http://schemas.openxmlformats.org/officeDocument/2006/relationships/slideLayout" Target="../slideLayouts/slideLayout633.xml"/><Relationship Id="rId7" Type="http://schemas.openxmlformats.org/officeDocument/2006/relationships/slideLayout" Target="../slideLayouts/slideLayout637.xml"/><Relationship Id="rId12" Type="http://schemas.openxmlformats.org/officeDocument/2006/relationships/theme" Target="../theme/theme59.xml"/><Relationship Id="rId2" Type="http://schemas.openxmlformats.org/officeDocument/2006/relationships/slideLayout" Target="../slideLayouts/slideLayout632.xml"/><Relationship Id="rId1" Type="http://schemas.openxmlformats.org/officeDocument/2006/relationships/slideLayout" Target="../slideLayouts/slideLayout631.xml"/><Relationship Id="rId6" Type="http://schemas.openxmlformats.org/officeDocument/2006/relationships/slideLayout" Target="../slideLayouts/slideLayout636.xml"/><Relationship Id="rId11" Type="http://schemas.openxmlformats.org/officeDocument/2006/relationships/slideLayout" Target="../slideLayouts/slideLayout641.xml"/><Relationship Id="rId5" Type="http://schemas.openxmlformats.org/officeDocument/2006/relationships/slideLayout" Target="../slideLayouts/slideLayout635.xml"/><Relationship Id="rId10" Type="http://schemas.openxmlformats.org/officeDocument/2006/relationships/slideLayout" Target="../slideLayouts/slideLayout640.xml"/><Relationship Id="rId4" Type="http://schemas.openxmlformats.org/officeDocument/2006/relationships/slideLayout" Target="../slideLayouts/slideLayout634.xml"/><Relationship Id="rId9" Type="http://schemas.openxmlformats.org/officeDocument/2006/relationships/slideLayout" Target="../slideLayouts/slideLayout6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49.xml"/><Relationship Id="rId13" Type="http://schemas.openxmlformats.org/officeDocument/2006/relationships/image" Target="../media/image1.png"/><Relationship Id="rId3" Type="http://schemas.openxmlformats.org/officeDocument/2006/relationships/slideLayout" Target="../slideLayouts/slideLayout644.xml"/><Relationship Id="rId7" Type="http://schemas.openxmlformats.org/officeDocument/2006/relationships/slideLayout" Target="../slideLayouts/slideLayout648.xml"/><Relationship Id="rId12" Type="http://schemas.openxmlformats.org/officeDocument/2006/relationships/theme" Target="../theme/theme60.xml"/><Relationship Id="rId2" Type="http://schemas.openxmlformats.org/officeDocument/2006/relationships/slideLayout" Target="../slideLayouts/slideLayout643.xml"/><Relationship Id="rId1" Type="http://schemas.openxmlformats.org/officeDocument/2006/relationships/slideLayout" Target="../slideLayouts/slideLayout642.xml"/><Relationship Id="rId6" Type="http://schemas.openxmlformats.org/officeDocument/2006/relationships/slideLayout" Target="../slideLayouts/slideLayout647.xml"/><Relationship Id="rId11" Type="http://schemas.openxmlformats.org/officeDocument/2006/relationships/slideLayout" Target="../slideLayouts/slideLayout652.xml"/><Relationship Id="rId5" Type="http://schemas.openxmlformats.org/officeDocument/2006/relationships/slideLayout" Target="../slideLayouts/slideLayout646.xml"/><Relationship Id="rId10" Type="http://schemas.openxmlformats.org/officeDocument/2006/relationships/slideLayout" Target="../slideLayouts/slideLayout651.xml"/><Relationship Id="rId4" Type="http://schemas.openxmlformats.org/officeDocument/2006/relationships/slideLayout" Target="../slideLayouts/slideLayout645.xml"/><Relationship Id="rId9" Type="http://schemas.openxmlformats.org/officeDocument/2006/relationships/slideLayout" Target="../slideLayouts/slideLayout650.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0.xml"/><Relationship Id="rId13" Type="http://schemas.openxmlformats.org/officeDocument/2006/relationships/theme" Target="../theme/theme61.xml"/><Relationship Id="rId3" Type="http://schemas.openxmlformats.org/officeDocument/2006/relationships/slideLayout" Target="../slideLayouts/slideLayout655.xml"/><Relationship Id="rId7" Type="http://schemas.openxmlformats.org/officeDocument/2006/relationships/slideLayout" Target="../slideLayouts/slideLayout659.xml"/><Relationship Id="rId12" Type="http://schemas.openxmlformats.org/officeDocument/2006/relationships/slideLayout" Target="../slideLayouts/slideLayout664.xml"/><Relationship Id="rId2" Type="http://schemas.openxmlformats.org/officeDocument/2006/relationships/slideLayout" Target="../slideLayouts/slideLayout654.xml"/><Relationship Id="rId1" Type="http://schemas.openxmlformats.org/officeDocument/2006/relationships/slideLayout" Target="../slideLayouts/slideLayout653.xml"/><Relationship Id="rId6" Type="http://schemas.openxmlformats.org/officeDocument/2006/relationships/slideLayout" Target="../slideLayouts/slideLayout658.xml"/><Relationship Id="rId11" Type="http://schemas.openxmlformats.org/officeDocument/2006/relationships/slideLayout" Target="../slideLayouts/slideLayout663.xml"/><Relationship Id="rId5" Type="http://schemas.openxmlformats.org/officeDocument/2006/relationships/slideLayout" Target="../slideLayouts/slideLayout657.xml"/><Relationship Id="rId10" Type="http://schemas.openxmlformats.org/officeDocument/2006/relationships/slideLayout" Target="../slideLayouts/slideLayout662.xml"/><Relationship Id="rId4" Type="http://schemas.openxmlformats.org/officeDocument/2006/relationships/slideLayout" Target="../slideLayouts/slideLayout656.xml"/><Relationship Id="rId9" Type="http://schemas.openxmlformats.org/officeDocument/2006/relationships/slideLayout" Target="../slideLayouts/slideLayout661.xml"/><Relationship Id="rId14" Type="http://schemas.openxmlformats.org/officeDocument/2006/relationships/image" Target="../media/image1.png"/></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2.xml"/><Relationship Id="rId13" Type="http://schemas.openxmlformats.org/officeDocument/2006/relationships/image" Target="../media/image1.png"/><Relationship Id="rId3" Type="http://schemas.openxmlformats.org/officeDocument/2006/relationships/slideLayout" Target="../slideLayouts/slideLayout667.xml"/><Relationship Id="rId7" Type="http://schemas.openxmlformats.org/officeDocument/2006/relationships/slideLayout" Target="../slideLayouts/slideLayout671.xml"/><Relationship Id="rId12" Type="http://schemas.openxmlformats.org/officeDocument/2006/relationships/theme" Target="../theme/theme62.xml"/><Relationship Id="rId2" Type="http://schemas.openxmlformats.org/officeDocument/2006/relationships/slideLayout" Target="../slideLayouts/slideLayout666.xml"/><Relationship Id="rId1" Type="http://schemas.openxmlformats.org/officeDocument/2006/relationships/slideLayout" Target="../slideLayouts/slideLayout665.xml"/><Relationship Id="rId6" Type="http://schemas.openxmlformats.org/officeDocument/2006/relationships/slideLayout" Target="../slideLayouts/slideLayout670.xml"/><Relationship Id="rId11" Type="http://schemas.openxmlformats.org/officeDocument/2006/relationships/slideLayout" Target="../slideLayouts/slideLayout675.xml"/><Relationship Id="rId5" Type="http://schemas.openxmlformats.org/officeDocument/2006/relationships/slideLayout" Target="../slideLayouts/slideLayout669.xml"/><Relationship Id="rId10" Type="http://schemas.openxmlformats.org/officeDocument/2006/relationships/slideLayout" Target="../slideLayouts/slideLayout674.xml"/><Relationship Id="rId4" Type="http://schemas.openxmlformats.org/officeDocument/2006/relationships/slideLayout" Target="../slideLayouts/slideLayout668.xml"/><Relationship Id="rId9" Type="http://schemas.openxmlformats.org/officeDocument/2006/relationships/slideLayout" Target="../slideLayouts/slideLayout673.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83.xml"/><Relationship Id="rId13" Type="http://schemas.openxmlformats.org/officeDocument/2006/relationships/image" Target="../media/image1.png"/><Relationship Id="rId3" Type="http://schemas.openxmlformats.org/officeDocument/2006/relationships/slideLayout" Target="../slideLayouts/slideLayout678.xml"/><Relationship Id="rId7" Type="http://schemas.openxmlformats.org/officeDocument/2006/relationships/slideLayout" Target="../slideLayouts/slideLayout682.xml"/><Relationship Id="rId12" Type="http://schemas.openxmlformats.org/officeDocument/2006/relationships/theme" Target="../theme/theme63.xml"/><Relationship Id="rId2" Type="http://schemas.openxmlformats.org/officeDocument/2006/relationships/slideLayout" Target="../slideLayouts/slideLayout677.xml"/><Relationship Id="rId1" Type="http://schemas.openxmlformats.org/officeDocument/2006/relationships/slideLayout" Target="../slideLayouts/slideLayout676.xml"/><Relationship Id="rId6" Type="http://schemas.openxmlformats.org/officeDocument/2006/relationships/slideLayout" Target="../slideLayouts/slideLayout681.xml"/><Relationship Id="rId11" Type="http://schemas.openxmlformats.org/officeDocument/2006/relationships/slideLayout" Target="../slideLayouts/slideLayout686.xml"/><Relationship Id="rId5" Type="http://schemas.openxmlformats.org/officeDocument/2006/relationships/slideLayout" Target="../slideLayouts/slideLayout680.xml"/><Relationship Id="rId10" Type="http://schemas.openxmlformats.org/officeDocument/2006/relationships/slideLayout" Target="../slideLayouts/slideLayout685.xml"/><Relationship Id="rId4" Type="http://schemas.openxmlformats.org/officeDocument/2006/relationships/slideLayout" Target="../slideLayouts/slideLayout679.xml"/><Relationship Id="rId9" Type="http://schemas.openxmlformats.org/officeDocument/2006/relationships/slideLayout" Target="../slideLayouts/slideLayout684.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694.xml"/><Relationship Id="rId13" Type="http://schemas.openxmlformats.org/officeDocument/2006/relationships/image" Target="../media/image1.png"/><Relationship Id="rId3" Type="http://schemas.openxmlformats.org/officeDocument/2006/relationships/slideLayout" Target="../slideLayouts/slideLayout689.xml"/><Relationship Id="rId7" Type="http://schemas.openxmlformats.org/officeDocument/2006/relationships/slideLayout" Target="../slideLayouts/slideLayout693.xml"/><Relationship Id="rId12" Type="http://schemas.openxmlformats.org/officeDocument/2006/relationships/theme" Target="../theme/theme64.xml"/><Relationship Id="rId2" Type="http://schemas.openxmlformats.org/officeDocument/2006/relationships/slideLayout" Target="../slideLayouts/slideLayout688.xml"/><Relationship Id="rId1" Type="http://schemas.openxmlformats.org/officeDocument/2006/relationships/slideLayout" Target="../slideLayouts/slideLayout687.xml"/><Relationship Id="rId6" Type="http://schemas.openxmlformats.org/officeDocument/2006/relationships/slideLayout" Target="../slideLayouts/slideLayout692.xml"/><Relationship Id="rId11" Type="http://schemas.openxmlformats.org/officeDocument/2006/relationships/slideLayout" Target="../slideLayouts/slideLayout697.xml"/><Relationship Id="rId5" Type="http://schemas.openxmlformats.org/officeDocument/2006/relationships/slideLayout" Target="../slideLayouts/slideLayout691.xml"/><Relationship Id="rId10" Type="http://schemas.openxmlformats.org/officeDocument/2006/relationships/slideLayout" Target="../slideLayouts/slideLayout696.xml"/><Relationship Id="rId4" Type="http://schemas.openxmlformats.org/officeDocument/2006/relationships/slideLayout" Target="../slideLayouts/slideLayout690.xml"/><Relationship Id="rId9" Type="http://schemas.openxmlformats.org/officeDocument/2006/relationships/slideLayout" Target="../slideLayouts/slideLayout695.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05.xml"/><Relationship Id="rId13" Type="http://schemas.openxmlformats.org/officeDocument/2006/relationships/image" Target="../media/image1.png"/><Relationship Id="rId3" Type="http://schemas.openxmlformats.org/officeDocument/2006/relationships/slideLayout" Target="../slideLayouts/slideLayout700.xml"/><Relationship Id="rId7" Type="http://schemas.openxmlformats.org/officeDocument/2006/relationships/slideLayout" Target="../slideLayouts/slideLayout704.xml"/><Relationship Id="rId12" Type="http://schemas.openxmlformats.org/officeDocument/2006/relationships/theme" Target="../theme/theme65.xml"/><Relationship Id="rId2" Type="http://schemas.openxmlformats.org/officeDocument/2006/relationships/slideLayout" Target="../slideLayouts/slideLayout699.xml"/><Relationship Id="rId1" Type="http://schemas.openxmlformats.org/officeDocument/2006/relationships/slideLayout" Target="../slideLayouts/slideLayout698.xml"/><Relationship Id="rId6" Type="http://schemas.openxmlformats.org/officeDocument/2006/relationships/slideLayout" Target="../slideLayouts/slideLayout703.xml"/><Relationship Id="rId11" Type="http://schemas.openxmlformats.org/officeDocument/2006/relationships/slideLayout" Target="../slideLayouts/slideLayout708.xml"/><Relationship Id="rId5" Type="http://schemas.openxmlformats.org/officeDocument/2006/relationships/slideLayout" Target="../slideLayouts/slideLayout702.xml"/><Relationship Id="rId10" Type="http://schemas.openxmlformats.org/officeDocument/2006/relationships/slideLayout" Target="../slideLayouts/slideLayout707.xml"/><Relationship Id="rId4" Type="http://schemas.openxmlformats.org/officeDocument/2006/relationships/slideLayout" Target="../slideLayouts/slideLayout701.xml"/><Relationship Id="rId9" Type="http://schemas.openxmlformats.org/officeDocument/2006/relationships/slideLayout" Target="../slideLayouts/slideLayout706.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16.xml"/><Relationship Id="rId13" Type="http://schemas.openxmlformats.org/officeDocument/2006/relationships/image" Target="../media/image1.png"/><Relationship Id="rId3" Type="http://schemas.openxmlformats.org/officeDocument/2006/relationships/slideLayout" Target="../slideLayouts/slideLayout711.xml"/><Relationship Id="rId7" Type="http://schemas.openxmlformats.org/officeDocument/2006/relationships/slideLayout" Target="../slideLayouts/slideLayout715.xml"/><Relationship Id="rId12" Type="http://schemas.openxmlformats.org/officeDocument/2006/relationships/theme" Target="../theme/theme66.xml"/><Relationship Id="rId2" Type="http://schemas.openxmlformats.org/officeDocument/2006/relationships/slideLayout" Target="../slideLayouts/slideLayout710.xml"/><Relationship Id="rId1" Type="http://schemas.openxmlformats.org/officeDocument/2006/relationships/slideLayout" Target="../slideLayouts/slideLayout709.xml"/><Relationship Id="rId6" Type="http://schemas.openxmlformats.org/officeDocument/2006/relationships/slideLayout" Target="../slideLayouts/slideLayout714.xml"/><Relationship Id="rId11" Type="http://schemas.openxmlformats.org/officeDocument/2006/relationships/slideLayout" Target="../slideLayouts/slideLayout719.xml"/><Relationship Id="rId5" Type="http://schemas.openxmlformats.org/officeDocument/2006/relationships/slideLayout" Target="../slideLayouts/slideLayout713.xml"/><Relationship Id="rId10" Type="http://schemas.openxmlformats.org/officeDocument/2006/relationships/slideLayout" Target="../slideLayouts/slideLayout718.xml"/><Relationship Id="rId4" Type="http://schemas.openxmlformats.org/officeDocument/2006/relationships/slideLayout" Target="../slideLayouts/slideLayout712.xml"/><Relationship Id="rId9" Type="http://schemas.openxmlformats.org/officeDocument/2006/relationships/slideLayout" Target="../slideLayouts/slideLayout717.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27.xml"/><Relationship Id="rId13" Type="http://schemas.openxmlformats.org/officeDocument/2006/relationships/image" Target="../media/image1.png"/><Relationship Id="rId3" Type="http://schemas.openxmlformats.org/officeDocument/2006/relationships/slideLayout" Target="../slideLayouts/slideLayout722.xml"/><Relationship Id="rId7" Type="http://schemas.openxmlformats.org/officeDocument/2006/relationships/slideLayout" Target="../slideLayouts/slideLayout726.xml"/><Relationship Id="rId12" Type="http://schemas.openxmlformats.org/officeDocument/2006/relationships/theme" Target="../theme/theme67.xml"/><Relationship Id="rId2" Type="http://schemas.openxmlformats.org/officeDocument/2006/relationships/slideLayout" Target="../slideLayouts/slideLayout721.xml"/><Relationship Id="rId1" Type="http://schemas.openxmlformats.org/officeDocument/2006/relationships/slideLayout" Target="../slideLayouts/slideLayout720.xml"/><Relationship Id="rId6" Type="http://schemas.openxmlformats.org/officeDocument/2006/relationships/slideLayout" Target="../slideLayouts/slideLayout725.xml"/><Relationship Id="rId11" Type="http://schemas.openxmlformats.org/officeDocument/2006/relationships/slideLayout" Target="../slideLayouts/slideLayout730.xml"/><Relationship Id="rId5" Type="http://schemas.openxmlformats.org/officeDocument/2006/relationships/slideLayout" Target="../slideLayouts/slideLayout724.xml"/><Relationship Id="rId10" Type="http://schemas.openxmlformats.org/officeDocument/2006/relationships/slideLayout" Target="../slideLayouts/slideLayout729.xml"/><Relationship Id="rId4" Type="http://schemas.openxmlformats.org/officeDocument/2006/relationships/slideLayout" Target="../slideLayouts/slideLayout723.xml"/><Relationship Id="rId9" Type="http://schemas.openxmlformats.org/officeDocument/2006/relationships/slideLayout" Target="../slideLayouts/slideLayout728.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38.xml"/><Relationship Id="rId13" Type="http://schemas.openxmlformats.org/officeDocument/2006/relationships/image" Target="../media/image1.png"/><Relationship Id="rId3" Type="http://schemas.openxmlformats.org/officeDocument/2006/relationships/slideLayout" Target="../slideLayouts/slideLayout733.xml"/><Relationship Id="rId7" Type="http://schemas.openxmlformats.org/officeDocument/2006/relationships/slideLayout" Target="../slideLayouts/slideLayout737.xml"/><Relationship Id="rId12" Type="http://schemas.openxmlformats.org/officeDocument/2006/relationships/theme" Target="../theme/theme68.xml"/><Relationship Id="rId2" Type="http://schemas.openxmlformats.org/officeDocument/2006/relationships/slideLayout" Target="../slideLayouts/slideLayout732.xml"/><Relationship Id="rId1" Type="http://schemas.openxmlformats.org/officeDocument/2006/relationships/slideLayout" Target="../slideLayouts/slideLayout731.xml"/><Relationship Id="rId6" Type="http://schemas.openxmlformats.org/officeDocument/2006/relationships/slideLayout" Target="../slideLayouts/slideLayout736.xml"/><Relationship Id="rId11" Type="http://schemas.openxmlformats.org/officeDocument/2006/relationships/slideLayout" Target="../slideLayouts/slideLayout741.xml"/><Relationship Id="rId5" Type="http://schemas.openxmlformats.org/officeDocument/2006/relationships/slideLayout" Target="../slideLayouts/slideLayout735.xml"/><Relationship Id="rId10" Type="http://schemas.openxmlformats.org/officeDocument/2006/relationships/slideLayout" Target="../slideLayouts/slideLayout740.xml"/><Relationship Id="rId4" Type="http://schemas.openxmlformats.org/officeDocument/2006/relationships/slideLayout" Target="../slideLayouts/slideLayout734.xml"/><Relationship Id="rId9" Type="http://schemas.openxmlformats.org/officeDocument/2006/relationships/slideLayout" Target="../slideLayouts/slideLayout739.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49.xml"/><Relationship Id="rId13" Type="http://schemas.openxmlformats.org/officeDocument/2006/relationships/image" Target="../media/image1.png"/><Relationship Id="rId3" Type="http://schemas.openxmlformats.org/officeDocument/2006/relationships/slideLayout" Target="../slideLayouts/slideLayout744.xml"/><Relationship Id="rId7" Type="http://schemas.openxmlformats.org/officeDocument/2006/relationships/slideLayout" Target="../slideLayouts/slideLayout748.xml"/><Relationship Id="rId12" Type="http://schemas.openxmlformats.org/officeDocument/2006/relationships/theme" Target="../theme/theme69.xml"/><Relationship Id="rId2" Type="http://schemas.openxmlformats.org/officeDocument/2006/relationships/slideLayout" Target="../slideLayouts/slideLayout743.xml"/><Relationship Id="rId1" Type="http://schemas.openxmlformats.org/officeDocument/2006/relationships/slideLayout" Target="../slideLayouts/slideLayout742.xml"/><Relationship Id="rId6" Type="http://schemas.openxmlformats.org/officeDocument/2006/relationships/slideLayout" Target="../slideLayouts/slideLayout747.xml"/><Relationship Id="rId11" Type="http://schemas.openxmlformats.org/officeDocument/2006/relationships/slideLayout" Target="../slideLayouts/slideLayout752.xml"/><Relationship Id="rId5" Type="http://schemas.openxmlformats.org/officeDocument/2006/relationships/slideLayout" Target="../slideLayouts/slideLayout746.xml"/><Relationship Id="rId10" Type="http://schemas.openxmlformats.org/officeDocument/2006/relationships/slideLayout" Target="../slideLayouts/slideLayout751.xml"/><Relationship Id="rId4" Type="http://schemas.openxmlformats.org/officeDocument/2006/relationships/slideLayout" Target="../slideLayouts/slideLayout745.xml"/><Relationship Id="rId9" Type="http://schemas.openxmlformats.org/officeDocument/2006/relationships/slideLayout" Target="../slideLayouts/slideLayout7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0.xml"/><Relationship Id="rId13" Type="http://schemas.openxmlformats.org/officeDocument/2006/relationships/theme" Target="../theme/theme70.xml"/><Relationship Id="rId3" Type="http://schemas.openxmlformats.org/officeDocument/2006/relationships/slideLayout" Target="../slideLayouts/slideLayout755.xml"/><Relationship Id="rId7" Type="http://schemas.openxmlformats.org/officeDocument/2006/relationships/slideLayout" Target="../slideLayouts/slideLayout759.xml"/><Relationship Id="rId12" Type="http://schemas.openxmlformats.org/officeDocument/2006/relationships/slideLayout" Target="../slideLayouts/slideLayout764.xml"/><Relationship Id="rId2" Type="http://schemas.openxmlformats.org/officeDocument/2006/relationships/slideLayout" Target="../slideLayouts/slideLayout754.xml"/><Relationship Id="rId1" Type="http://schemas.openxmlformats.org/officeDocument/2006/relationships/slideLayout" Target="../slideLayouts/slideLayout753.xml"/><Relationship Id="rId6" Type="http://schemas.openxmlformats.org/officeDocument/2006/relationships/slideLayout" Target="../slideLayouts/slideLayout758.xml"/><Relationship Id="rId11" Type="http://schemas.openxmlformats.org/officeDocument/2006/relationships/slideLayout" Target="../slideLayouts/slideLayout763.xml"/><Relationship Id="rId5" Type="http://schemas.openxmlformats.org/officeDocument/2006/relationships/slideLayout" Target="../slideLayouts/slideLayout757.xml"/><Relationship Id="rId10" Type="http://schemas.openxmlformats.org/officeDocument/2006/relationships/slideLayout" Target="../slideLayouts/slideLayout762.xml"/><Relationship Id="rId4" Type="http://schemas.openxmlformats.org/officeDocument/2006/relationships/slideLayout" Target="../slideLayouts/slideLayout756.xml"/><Relationship Id="rId9" Type="http://schemas.openxmlformats.org/officeDocument/2006/relationships/slideLayout" Target="../slideLayouts/slideLayout761.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2.xml"/><Relationship Id="rId13" Type="http://schemas.openxmlformats.org/officeDocument/2006/relationships/theme" Target="../theme/theme71.xml"/><Relationship Id="rId3" Type="http://schemas.openxmlformats.org/officeDocument/2006/relationships/slideLayout" Target="../slideLayouts/slideLayout767.xml"/><Relationship Id="rId7" Type="http://schemas.openxmlformats.org/officeDocument/2006/relationships/slideLayout" Target="../slideLayouts/slideLayout771.xml"/><Relationship Id="rId12" Type="http://schemas.openxmlformats.org/officeDocument/2006/relationships/slideLayout" Target="../slideLayouts/slideLayout776.xml"/><Relationship Id="rId2" Type="http://schemas.openxmlformats.org/officeDocument/2006/relationships/slideLayout" Target="../slideLayouts/slideLayout766.xml"/><Relationship Id="rId1" Type="http://schemas.openxmlformats.org/officeDocument/2006/relationships/slideLayout" Target="../slideLayouts/slideLayout765.xml"/><Relationship Id="rId6" Type="http://schemas.openxmlformats.org/officeDocument/2006/relationships/slideLayout" Target="../slideLayouts/slideLayout770.xml"/><Relationship Id="rId11" Type="http://schemas.openxmlformats.org/officeDocument/2006/relationships/slideLayout" Target="../slideLayouts/slideLayout775.xml"/><Relationship Id="rId5" Type="http://schemas.openxmlformats.org/officeDocument/2006/relationships/slideLayout" Target="../slideLayouts/slideLayout769.xml"/><Relationship Id="rId10" Type="http://schemas.openxmlformats.org/officeDocument/2006/relationships/slideLayout" Target="../slideLayouts/slideLayout774.xml"/><Relationship Id="rId4" Type="http://schemas.openxmlformats.org/officeDocument/2006/relationships/slideLayout" Target="../slideLayouts/slideLayout768.xml"/><Relationship Id="rId9" Type="http://schemas.openxmlformats.org/officeDocument/2006/relationships/slideLayout" Target="../slideLayouts/slideLayout773.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84.xml"/><Relationship Id="rId13" Type="http://schemas.openxmlformats.org/officeDocument/2006/relationships/theme" Target="../theme/theme72.xml"/><Relationship Id="rId3" Type="http://schemas.openxmlformats.org/officeDocument/2006/relationships/slideLayout" Target="../slideLayouts/slideLayout779.xml"/><Relationship Id="rId7" Type="http://schemas.openxmlformats.org/officeDocument/2006/relationships/slideLayout" Target="../slideLayouts/slideLayout783.xml"/><Relationship Id="rId12" Type="http://schemas.openxmlformats.org/officeDocument/2006/relationships/slideLayout" Target="../slideLayouts/slideLayout788.xml"/><Relationship Id="rId2" Type="http://schemas.openxmlformats.org/officeDocument/2006/relationships/slideLayout" Target="../slideLayouts/slideLayout778.xml"/><Relationship Id="rId1" Type="http://schemas.openxmlformats.org/officeDocument/2006/relationships/slideLayout" Target="../slideLayouts/slideLayout777.xml"/><Relationship Id="rId6" Type="http://schemas.openxmlformats.org/officeDocument/2006/relationships/slideLayout" Target="../slideLayouts/slideLayout782.xml"/><Relationship Id="rId11" Type="http://schemas.openxmlformats.org/officeDocument/2006/relationships/slideLayout" Target="../slideLayouts/slideLayout787.xml"/><Relationship Id="rId5" Type="http://schemas.openxmlformats.org/officeDocument/2006/relationships/slideLayout" Target="../slideLayouts/slideLayout781.xml"/><Relationship Id="rId10" Type="http://schemas.openxmlformats.org/officeDocument/2006/relationships/slideLayout" Target="../slideLayouts/slideLayout786.xml"/><Relationship Id="rId4" Type="http://schemas.openxmlformats.org/officeDocument/2006/relationships/slideLayout" Target="../slideLayouts/slideLayout780.xml"/><Relationship Id="rId9" Type="http://schemas.openxmlformats.org/officeDocument/2006/relationships/slideLayout" Target="../slideLayouts/slideLayout785.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796.xml"/><Relationship Id="rId13" Type="http://schemas.openxmlformats.org/officeDocument/2006/relationships/image" Target="../media/image1.png"/><Relationship Id="rId3" Type="http://schemas.openxmlformats.org/officeDocument/2006/relationships/slideLayout" Target="../slideLayouts/slideLayout791.xml"/><Relationship Id="rId7" Type="http://schemas.openxmlformats.org/officeDocument/2006/relationships/slideLayout" Target="../slideLayouts/slideLayout795.xml"/><Relationship Id="rId12" Type="http://schemas.openxmlformats.org/officeDocument/2006/relationships/theme" Target="../theme/theme73.xml"/><Relationship Id="rId2" Type="http://schemas.openxmlformats.org/officeDocument/2006/relationships/slideLayout" Target="../slideLayouts/slideLayout790.xml"/><Relationship Id="rId1" Type="http://schemas.openxmlformats.org/officeDocument/2006/relationships/slideLayout" Target="../slideLayouts/slideLayout789.xml"/><Relationship Id="rId6" Type="http://schemas.openxmlformats.org/officeDocument/2006/relationships/slideLayout" Target="../slideLayouts/slideLayout794.xml"/><Relationship Id="rId11" Type="http://schemas.openxmlformats.org/officeDocument/2006/relationships/slideLayout" Target="../slideLayouts/slideLayout799.xml"/><Relationship Id="rId5" Type="http://schemas.openxmlformats.org/officeDocument/2006/relationships/slideLayout" Target="../slideLayouts/slideLayout793.xml"/><Relationship Id="rId10" Type="http://schemas.openxmlformats.org/officeDocument/2006/relationships/slideLayout" Target="../slideLayouts/slideLayout798.xml"/><Relationship Id="rId4" Type="http://schemas.openxmlformats.org/officeDocument/2006/relationships/slideLayout" Target="../slideLayouts/slideLayout792.xml"/><Relationship Id="rId9" Type="http://schemas.openxmlformats.org/officeDocument/2006/relationships/slideLayout" Target="../slideLayouts/slideLayout797.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07.xml"/><Relationship Id="rId13" Type="http://schemas.openxmlformats.org/officeDocument/2006/relationships/image" Target="../media/image1.png"/><Relationship Id="rId3" Type="http://schemas.openxmlformats.org/officeDocument/2006/relationships/slideLayout" Target="../slideLayouts/slideLayout802.xml"/><Relationship Id="rId7" Type="http://schemas.openxmlformats.org/officeDocument/2006/relationships/slideLayout" Target="../slideLayouts/slideLayout806.xml"/><Relationship Id="rId12" Type="http://schemas.openxmlformats.org/officeDocument/2006/relationships/theme" Target="../theme/theme74.xml"/><Relationship Id="rId2" Type="http://schemas.openxmlformats.org/officeDocument/2006/relationships/slideLayout" Target="../slideLayouts/slideLayout801.xml"/><Relationship Id="rId1" Type="http://schemas.openxmlformats.org/officeDocument/2006/relationships/slideLayout" Target="../slideLayouts/slideLayout800.xml"/><Relationship Id="rId6" Type="http://schemas.openxmlformats.org/officeDocument/2006/relationships/slideLayout" Target="../slideLayouts/slideLayout805.xml"/><Relationship Id="rId11" Type="http://schemas.openxmlformats.org/officeDocument/2006/relationships/slideLayout" Target="../slideLayouts/slideLayout810.xml"/><Relationship Id="rId5" Type="http://schemas.openxmlformats.org/officeDocument/2006/relationships/slideLayout" Target="../slideLayouts/slideLayout804.xml"/><Relationship Id="rId10" Type="http://schemas.openxmlformats.org/officeDocument/2006/relationships/slideLayout" Target="../slideLayouts/slideLayout809.xml"/><Relationship Id="rId4" Type="http://schemas.openxmlformats.org/officeDocument/2006/relationships/slideLayout" Target="../slideLayouts/slideLayout803.xml"/><Relationship Id="rId9" Type="http://schemas.openxmlformats.org/officeDocument/2006/relationships/slideLayout" Target="../slideLayouts/slideLayout808.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18.xml"/><Relationship Id="rId3" Type="http://schemas.openxmlformats.org/officeDocument/2006/relationships/slideLayout" Target="../slideLayouts/slideLayout813.xml"/><Relationship Id="rId7" Type="http://schemas.openxmlformats.org/officeDocument/2006/relationships/slideLayout" Target="../slideLayouts/slideLayout817.xml"/><Relationship Id="rId12" Type="http://schemas.openxmlformats.org/officeDocument/2006/relationships/theme" Target="../theme/theme75.xml"/><Relationship Id="rId2" Type="http://schemas.openxmlformats.org/officeDocument/2006/relationships/slideLayout" Target="../slideLayouts/slideLayout812.xml"/><Relationship Id="rId1" Type="http://schemas.openxmlformats.org/officeDocument/2006/relationships/slideLayout" Target="../slideLayouts/slideLayout811.xml"/><Relationship Id="rId6" Type="http://schemas.openxmlformats.org/officeDocument/2006/relationships/slideLayout" Target="../slideLayouts/slideLayout816.xml"/><Relationship Id="rId11" Type="http://schemas.openxmlformats.org/officeDocument/2006/relationships/slideLayout" Target="../slideLayouts/slideLayout821.xml"/><Relationship Id="rId5" Type="http://schemas.openxmlformats.org/officeDocument/2006/relationships/slideLayout" Target="../slideLayouts/slideLayout815.xml"/><Relationship Id="rId10" Type="http://schemas.openxmlformats.org/officeDocument/2006/relationships/slideLayout" Target="../slideLayouts/slideLayout820.xml"/><Relationship Id="rId4" Type="http://schemas.openxmlformats.org/officeDocument/2006/relationships/slideLayout" Target="../slideLayouts/slideLayout814.xml"/><Relationship Id="rId9" Type="http://schemas.openxmlformats.org/officeDocument/2006/relationships/slideLayout" Target="../slideLayouts/slideLayout819.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29.xml"/><Relationship Id="rId3" Type="http://schemas.openxmlformats.org/officeDocument/2006/relationships/slideLayout" Target="../slideLayouts/slideLayout824.xml"/><Relationship Id="rId7" Type="http://schemas.openxmlformats.org/officeDocument/2006/relationships/slideLayout" Target="../slideLayouts/slideLayout828.xml"/><Relationship Id="rId12" Type="http://schemas.openxmlformats.org/officeDocument/2006/relationships/theme" Target="../theme/theme76.xml"/><Relationship Id="rId2" Type="http://schemas.openxmlformats.org/officeDocument/2006/relationships/slideLayout" Target="../slideLayouts/slideLayout823.xml"/><Relationship Id="rId1" Type="http://schemas.openxmlformats.org/officeDocument/2006/relationships/slideLayout" Target="../slideLayouts/slideLayout822.xml"/><Relationship Id="rId6" Type="http://schemas.openxmlformats.org/officeDocument/2006/relationships/slideLayout" Target="../slideLayouts/slideLayout827.xml"/><Relationship Id="rId11" Type="http://schemas.openxmlformats.org/officeDocument/2006/relationships/slideLayout" Target="../slideLayouts/slideLayout832.xml"/><Relationship Id="rId5" Type="http://schemas.openxmlformats.org/officeDocument/2006/relationships/slideLayout" Target="../slideLayouts/slideLayout826.xml"/><Relationship Id="rId10" Type="http://schemas.openxmlformats.org/officeDocument/2006/relationships/slideLayout" Target="../slideLayouts/slideLayout831.xml"/><Relationship Id="rId4" Type="http://schemas.openxmlformats.org/officeDocument/2006/relationships/slideLayout" Target="../slideLayouts/slideLayout825.xml"/><Relationship Id="rId9" Type="http://schemas.openxmlformats.org/officeDocument/2006/relationships/slideLayout" Target="../slideLayouts/slideLayout830.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40.xml"/><Relationship Id="rId3" Type="http://schemas.openxmlformats.org/officeDocument/2006/relationships/slideLayout" Target="../slideLayouts/slideLayout835.xml"/><Relationship Id="rId7" Type="http://schemas.openxmlformats.org/officeDocument/2006/relationships/slideLayout" Target="../slideLayouts/slideLayout839.xml"/><Relationship Id="rId12" Type="http://schemas.openxmlformats.org/officeDocument/2006/relationships/theme" Target="../theme/theme77.xml"/><Relationship Id="rId2" Type="http://schemas.openxmlformats.org/officeDocument/2006/relationships/slideLayout" Target="../slideLayouts/slideLayout834.xml"/><Relationship Id="rId1" Type="http://schemas.openxmlformats.org/officeDocument/2006/relationships/slideLayout" Target="../slideLayouts/slideLayout833.xml"/><Relationship Id="rId6" Type="http://schemas.openxmlformats.org/officeDocument/2006/relationships/slideLayout" Target="../slideLayouts/slideLayout838.xml"/><Relationship Id="rId11" Type="http://schemas.openxmlformats.org/officeDocument/2006/relationships/slideLayout" Target="../slideLayouts/slideLayout843.xml"/><Relationship Id="rId5" Type="http://schemas.openxmlformats.org/officeDocument/2006/relationships/slideLayout" Target="../slideLayouts/slideLayout837.xml"/><Relationship Id="rId10" Type="http://schemas.openxmlformats.org/officeDocument/2006/relationships/slideLayout" Target="../slideLayouts/slideLayout842.xml"/><Relationship Id="rId4" Type="http://schemas.openxmlformats.org/officeDocument/2006/relationships/slideLayout" Target="../slideLayouts/slideLayout836.xml"/><Relationship Id="rId9" Type="http://schemas.openxmlformats.org/officeDocument/2006/relationships/slideLayout" Target="../slideLayouts/slideLayout841.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51.xml"/><Relationship Id="rId13" Type="http://schemas.openxmlformats.org/officeDocument/2006/relationships/image" Target="../media/image1.png"/><Relationship Id="rId3" Type="http://schemas.openxmlformats.org/officeDocument/2006/relationships/slideLayout" Target="../slideLayouts/slideLayout846.xml"/><Relationship Id="rId7" Type="http://schemas.openxmlformats.org/officeDocument/2006/relationships/slideLayout" Target="../slideLayouts/slideLayout850.xml"/><Relationship Id="rId12" Type="http://schemas.openxmlformats.org/officeDocument/2006/relationships/theme" Target="../theme/theme78.xml"/><Relationship Id="rId2" Type="http://schemas.openxmlformats.org/officeDocument/2006/relationships/slideLayout" Target="../slideLayouts/slideLayout845.xml"/><Relationship Id="rId1" Type="http://schemas.openxmlformats.org/officeDocument/2006/relationships/slideLayout" Target="../slideLayouts/slideLayout844.xml"/><Relationship Id="rId6" Type="http://schemas.openxmlformats.org/officeDocument/2006/relationships/slideLayout" Target="../slideLayouts/slideLayout849.xml"/><Relationship Id="rId11" Type="http://schemas.openxmlformats.org/officeDocument/2006/relationships/slideLayout" Target="../slideLayouts/slideLayout854.xml"/><Relationship Id="rId5" Type="http://schemas.openxmlformats.org/officeDocument/2006/relationships/slideLayout" Target="../slideLayouts/slideLayout848.xml"/><Relationship Id="rId10" Type="http://schemas.openxmlformats.org/officeDocument/2006/relationships/slideLayout" Target="../slideLayouts/slideLayout853.xml"/><Relationship Id="rId4" Type="http://schemas.openxmlformats.org/officeDocument/2006/relationships/slideLayout" Target="../slideLayouts/slideLayout847.xml"/><Relationship Id="rId9" Type="http://schemas.openxmlformats.org/officeDocument/2006/relationships/slideLayout" Target="../slideLayouts/slideLayout852.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62.xml"/><Relationship Id="rId13" Type="http://schemas.openxmlformats.org/officeDocument/2006/relationships/image" Target="../media/image1.png"/><Relationship Id="rId3" Type="http://schemas.openxmlformats.org/officeDocument/2006/relationships/slideLayout" Target="../slideLayouts/slideLayout857.xml"/><Relationship Id="rId7" Type="http://schemas.openxmlformats.org/officeDocument/2006/relationships/slideLayout" Target="../slideLayouts/slideLayout861.xml"/><Relationship Id="rId12" Type="http://schemas.openxmlformats.org/officeDocument/2006/relationships/theme" Target="../theme/theme79.xml"/><Relationship Id="rId2" Type="http://schemas.openxmlformats.org/officeDocument/2006/relationships/slideLayout" Target="../slideLayouts/slideLayout856.xml"/><Relationship Id="rId1" Type="http://schemas.openxmlformats.org/officeDocument/2006/relationships/slideLayout" Target="../slideLayouts/slideLayout855.xml"/><Relationship Id="rId6" Type="http://schemas.openxmlformats.org/officeDocument/2006/relationships/slideLayout" Target="../slideLayouts/slideLayout860.xml"/><Relationship Id="rId11" Type="http://schemas.openxmlformats.org/officeDocument/2006/relationships/slideLayout" Target="../slideLayouts/slideLayout865.xml"/><Relationship Id="rId5" Type="http://schemas.openxmlformats.org/officeDocument/2006/relationships/slideLayout" Target="../slideLayouts/slideLayout859.xml"/><Relationship Id="rId10" Type="http://schemas.openxmlformats.org/officeDocument/2006/relationships/slideLayout" Target="../slideLayouts/slideLayout864.xml"/><Relationship Id="rId4" Type="http://schemas.openxmlformats.org/officeDocument/2006/relationships/slideLayout" Target="../slideLayouts/slideLayout858.xml"/><Relationship Id="rId9" Type="http://schemas.openxmlformats.org/officeDocument/2006/relationships/slideLayout" Target="../slideLayouts/slideLayout8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73.xml"/><Relationship Id="rId3" Type="http://schemas.openxmlformats.org/officeDocument/2006/relationships/slideLayout" Target="../slideLayouts/slideLayout868.xml"/><Relationship Id="rId7" Type="http://schemas.openxmlformats.org/officeDocument/2006/relationships/slideLayout" Target="../slideLayouts/slideLayout872.xml"/><Relationship Id="rId12" Type="http://schemas.openxmlformats.org/officeDocument/2006/relationships/theme" Target="../theme/theme80.xml"/><Relationship Id="rId2" Type="http://schemas.openxmlformats.org/officeDocument/2006/relationships/slideLayout" Target="../slideLayouts/slideLayout867.xml"/><Relationship Id="rId1" Type="http://schemas.openxmlformats.org/officeDocument/2006/relationships/slideLayout" Target="../slideLayouts/slideLayout866.xml"/><Relationship Id="rId6" Type="http://schemas.openxmlformats.org/officeDocument/2006/relationships/slideLayout" Target="../slideLayouts/slideLayout871.xml"/><Relationship Id="rId11" Type="http://schemas.openxmlformats.org/officeDocument/2006/relationships/slideLayout" Target="../slideLayouts/slideLayout876.xml"/><Relationship Id="rId5" Type="http://schemas.openxmlformats.org/officeDocument/2006/relationships/slideLayout" Target="../slideLayouts/slideLayout870.xml"/><Relationship Id="rId10" Type="http://schemas.openxmlformats.org/officeDocument/2006/relationships/slideLayout" Target="../slideLayouts/slideLayout875.xml"/><Relationship Id="rId4" Type="http://schemas.openxmlformats.org/officeDocument/2006/relationships/slideLayout" Target="../slideLayouts/slideLayout869.xml"/><Relationship Id="rId9" Type="http://schemas.openxmlformats.org/officeDocument/2006/relationships/slideLayout" Target="../slideLayouts/slideLayout874.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84.xml"/><Relationship Id="rId3" Type="http://schemas.openxmlformats.org/officeDocument/2006/relationships/slideLayout" Target="../slideLayouts/slideLayout879.xml"/><Relationship Id="rId7" Type="http://schemas.openxmlformats.org/officeDocument/2006/relationships/slideLayout" Target="../slideLayouts/slideLayout883.xml"/><Relationship Id="rId12" Type="http://schemas.openxmlformats.org/officeDocument/2006/relationships/theme" Target="../theme/theme81.xml"/><Relationship Id="rId2" Type="http://schemas.openxmlformats.org/officeDocument/2006/relationships/slideLayout" Target="../slideLayouts/slideLayout878.xml"/><Relationship Id="rId1" Type="http://schemas.openxmlformats.org/officeDocument/2006/relationships/slideLayout" Target="../slideLayouts/slideLayout877.xml"/><Relationship Id="rId6" Type="http://schemas.openxmlformats.org/officeDocument/2006/relationships/slideLayout" Target="../slideLayouts/slideLayout882.xml"/><Relationship Id="rId11" Type="http://schemas.openxmlformats.org/officeDocument/2006/relationships/slideLayout" Target="../slideLayouts/slideLayout887.xml"/><Relationship Id="rId5" Type="http://schemas.openxmlformats.org/officeDocument/2006/relationships/slideLayout" Target="../slideLayouts/slideLayout881.xml"/><Relationship Id="rId10" Type="http://schemas.openxmlformats.org/officeDocument/2006/relationships/slideLayout" Target="../slideLayouts/slideLayout886.xml"/><Relationship Id="rId4" Type="http://schemas.openxmlformats.org/officeDocument/2006/relationships/slideLayout" Target="../slideLayouts/slideLayout880.xml"/><Relationship Id="rId9" Type="http://schemas.openxmlformats.org/officeDocument/2006/relationships/slideLayout" Target="../slideLayouts/slideLayout885.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95.xml"/><Relationship Id="rId3" Type="http://schemas.openxmlformats.org/officeDocument/2006/relationships/slideLayout" Target="../slideLayouts/slideLayout890.xml"/><Relationship Id="rId7" Type="http://schemas.openxmlformats.org/officeDocument/2006/relationships/slideLayout" Target="../slideLayouts/slideLayout894.xml"/><Relationship Id="rId12" Type="http://schemas.openxmlformats.org/officeDocument/2006/relationships/theme" Target="../theme/theme82.xml"/><Relationship Id="rId2" Type="http://schemas.openxmlformats.org/officeDocument/2006/relationships/slideLayout" Target="../slideLayouts/slideLayout889.xml"/><Relationship Id="rId1" Type="http://schemas.openxmlformats.org/officeDocument/2006/relationships/slideLayout" Target="../slideLayouts/slideLayout888.xml"/><Relationship Id="rId6" Type="http://schemas.openxmlformats.org/officeDocument/2006/relationships/slideLayout" Target="../slideLayouts/slideLayout893.xml"/><Relationship Id="rId11" Type="http://schemas.openxmlformats.org/officeDocument/2006/relationships/slideLayout" Target="../slideLayouts/slideLayout898.xml"/><Relationship Id="rId5" Type="http://schemas.openxmlformats.org/officeDocument/2006/relationships/slideLayout" Target="../slideLayouts/slideLayout892.xml"/><Relationship Id="rId10" Type="http://schemas.openxmlformats.org/officeDocument/2006/relationships/slideLayout" Target="../slideLayouts/slideLayout897.xml"/><Relationship Id="rId4" Type="http://schemas.openxmlformats.org/officeDocument/2006/relationships/slideLayout" Target="../slideLayouts/slideLayout891.xml"/><Relationship Id="rId9" Type="http://schemas.openxmlformats.org/officeDocument/2006/relationships/slideLayout" Target="../slideLayouts/slideLayout896.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906.xml"/><Relationship Id="rId3" Type="http://schemas.openxmlformats.org/officeDocument/2006/relationships/slideLayout" Target="../slideLayouts/slideLayout901.xml"/><Relationship Id="rId7" Type="http://schemas.openxmlformats.org/officeDocument/2006/relationships/slideLayout" Target="../slideLayouts/slideLayout905.xml"/><Relationship Id="rId12" Type="http://schemas.openxmlformats.org/officeDocument/2006/relationships/theme" Target="../theme/theme83.xml"/><Relationship Id="rId2" Type="http://schemas.openxmlformats.org/officeDocument/2006/relationships/slideLayout" Target="../slideLayouts/slideLayout900.xml"/><Relationship Id="rId1" Type="http://schemas.openxmlformats.org/officeDocument/2006/relationships/slideLayout" Target="../slideLayouts/slideLayout899.xml"/><Relationship Id="rId6" Type="http://schemas.openxmlformats.org/officeDocument/2006/relationships/slideLayout" Target="../slideLayouts/slideLayout904.xml"/><Relationship Id="rId11" Type="http://schemas.openxmlformats.org/officeDocument/2006/relationships/slideLayout" Target="../slideLayouts/slideLayout909.xml"/><Relationship Id="rId5" Type="http://schemas.openxmlformats.org/officeDocument/2006/relationships/slideLayout" Target="../slideLayouts/slideLayout903.xml"/><Relationship Id="rId10" Type="http://schemas.openxmlformats.org/officeDocument/2006/relationships/slideLayout" Target="../slideLayouts/slideLayout908.xml"/><Relationship Id="rId4" Type="http://schemas.openxmlformats.org/officeDocument/2006/relationships/slideLayout" Target="../slideLayouts/slideLayout902.xml"/><Relationship Id="rId9" Type="http://schemas.openxmlformats.org/officeDocument/2006/relationships/slideLayout" Target="../slideLayouts/slideLayout907.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17.xml"/><Relationship Id="rId13" Type="http://schemas.openxmlformats.org/officeDocument/2006/relationships/image" Target="../media/image1.png"/><Relationship Id="rId3" Type="http://schemas.openxmlformats.org/officeDocument/2006/relationships/slideLayout" Target="../slideLayouts/slideLayout912.xml"/><Relationship Id="rId7" Type="http://schemas.openxmlformats.org/officeDocument/2006/relationships/slideLayout" Target="../slideLayouts/slideLayout916.xml"/><Relationship Id="rId12" Type="http://schemas.openxmlformats.org/officeDocument/2006/relationships/theme" Target="../theme/theme84.xml"/><Relationship Id="rId2" Type="http://schemas.openxmlformats.org/officeDocument/2006/relationships/slideLayout" Target="../slideLayouts/slideLayout911.xml"/><Relationship Id="rId1" Type="http://schemas.openxmlformats.org/officeDocument/2006/relationships/slideLayout" Target="../slideLayouts/slideLayout910.xml"/><Relationship Id="rId6" Type="http://schemas.openxmlformats.org/officeDocument/2006/relationships/slideLayout" Target="../slideLayouts/slideLayout915.xml"/><Relationship Id="rId11" Type="http://schemas.openxmlformats.org/officeDocument/2006/relationships/slideLayout" Target="../slideLayouts/slideLayout920.xml"/><Relationship Id="rId5" Type="http://schemas.openxmlformats.org/officeDocument/2006/relationships/slideLayout" Target="../slideLayouts/slideLayout914.xml"/><Relationship Id="rId10" Type="http://schemas.openxmlformats.org/officeDocument/2006/relationships/slideLayout" Target="../slideLayouts/slideLayout919.xml"/><Relationship Id="rId4" Type="http://schemas.openxmlformats.org/officeDocument/2006/relationships/slideLayout" Target="../slideLayouts/slideLayout913.xml"/><Relationship Id="rId9" Type="http://schemas.openxmlformats.org/officeDocument/2006/relationships/slideLayout" Target="../slideLayouts/slideLayout918.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28.xml"/><Relationship Id="rId13" Type="http://schemas.openxmlformats.org/officeDocument/2006/relationships/image" Target="../media/image1.png"/><Relationship Id="rId3" Type="http://schemas.openxmlformats.org/officeDocument/2006/relationships/slideLayout" Target="../slideLayouts/slideLayout923.xml"/><Relationship Id="rId7" Type="http://schemas.openxmlformats.org/officeDocument/2006/relationships/slideLayout" Target="../slideLayouts/slideLayout927.xml"/><Relationship Id="rId12" Type="http://schemas.openxmlformats.org/officeDocument/2006/relationships/theme" Target="../theme/theme85.xml"/><Relationship Id="rId2" Type="http://schemas.openxmlformats.org/officeDocument/2006/relationships/slideLayout" Target="../slideLayouts/slideLayout922.xml"/><Relationship Id="rId1" Type="http://schemas.openxmlformats.org/officeDocument/2006/relationships/slideLayout" Target="../slideLayouts/slideLayout921.xml"/><Relationship Id="rId6" Type="http://schemas.openxmlformats.org/officeDocument/2006/relationships/slideLayout" Target="../slideLayouts/slideLayout926.xml"/><Relationship Id="rId11" Type="http://schemas.openxmlformats.org/officeDocument/2006/relationships/slideLayout" Target="../slideLayouts/slideLayout931.xml"/><Relationship Id="rId5" Type="http://schemas.openxmlformats.org/officeDocument/2006/relationships/slideLayout" Target="../slideLayouts/slideLayout925.xml"/><Relationship Id="rId10" Type="http://schemas.openxmlformats.org/officeDocument/2006/relationships/slideLayout" Target="../slideLayouts/slideLayout930.xml"/><Relationship Id="rId4" Type="http://schemas.openxmlformats.org/officeDocument/2006/relationships/slideLayout" Target="../slideLayouts/slideLayout924.xml"/><Relationship Id="rId9" Type="http://schemas.openxmlformats.org/officeDocument/2006/relationships/slideLayout" Target="../slideLayouts/slideLayout929.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39.xml"/><Relationship Id="rId13" Type="http://schemas.openxmlformats.org/officeDocument/2006/relationships/image" Target="../media/image1.png"/><Relationship Id="rId3" Type="http://schemas.openxmlformats.org/officeDocument/2006/relationships/slideLayout" Target="../slideLayouts/slideLayout934.xml"/><Relationship Id="rId7" Type="http://schemas.openxmlformats.org/officeDocument/2006/relationships/slideLayout" Target="../slideLayouts/slideLayout938.xml"/><Relationship Id="rId12" Type="http://schemas.openxmlformats.org/officeDocument/2006/relationships/theme" Target="../theme/theme86.xml"/><Relationship Id="rId2" Type="http://schemas.openxmlformats.org/officeDocument/2006/relationships/slideLayout" Target="../slideLayouts/slideLayout933.xml"/><Relationship Id="rId1" Type="http://schemas.openxmlformats.org/officeDocument/2006/relationships/slideLayout" Target="../slideLayouts/slideLayout932.xml"/><Relationship Id="rId6" Type="http://schemas.openxmlformats.org/officeDocument/2006/relationships/slideLayout" Target="../slideLayouts/slideLayout937.xml"/><Relationship Id="rId11" Type="http://schemas.openxmlformats.org/officeDocument/2006/relationships/slideLayout" Target="../slideLayouts/slideLayout942.xml"/><Relationship Id="rId5" Type="http://schemas.openxmlformats.org/officeDocument/2006/relationships/slideLayout" Target="../slideLayouts/slideLayout936.xml"/><Relationship Id="rId10" Type="http://schemas.openxmlformats.org/officeDocument/2006/relationships/slideLayout" Target="../slideLayouts/slideLayout941.xml"/><Relationship Id="rId4" Type="http://schemas.openxmlformats.org/officeDocument/2006/relationships/slideLayout" Target="../slideLayouts/slideLayout935.xml"/><Relationship Id="rId9" Type="http://schemas.openxmlformats.org/officeDocument/2006/relationships/slideLayout" Target="../slideLayouts/slideLayout940.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950.xml"/><Relationship Id="rId3" Type="http://schemas.openxmlformats.org/officeDocument/2006/relationships/slideLayout" Target="../slideLayouts/slideLayout945.xml"/><Relationship Id="rId7" Type="http://schemas.openxmlformats.org/officeDocument/2006/relationships/slideLayout" Target="../slideLayouts/slideLayout949.xml"/><Relationship Id="rId12" Type="http://schemas.openxmlformats.org/officeDocument/2006/relationships/theme" Target="../theme/theme87.xml"/><Relationship Id="rId2" Type="http://schemas.openxmlformats.org/officeDocument/2006/relationships/slideLayout" Target="../slideLayouts/slideLayout944.xml"/><Relationship Id="rId1" Type="http://schemas.openxmlformats.org/officeDocument/2006/relationships/slideLayout" Target="../slideLayouts/slideLayout943.xml"/><Relationship Id="rId6" Type="http://schemas.openxmlformats.org/officeDocument/2006/relationships/slideLayout" Target="../slideLayouts/slideLayout948.xml"/><Relationship Id="rId11" Type="http://schemas.openxmlformats.org/officeDocument/2006/relationships/slideLayout" Target="../slideLayouts/slideLayout953.xml"/><Relationship Id="rId5" Type="http://schemas.openxmlformats.org/officeDocument/2006/relationships/slideLayout" Target="../slideLayouts/slideLayout947.xml"/><Relationship Id="rId10" Type="http://schemas.openxmlformats.org/officeDocument/2006/relationships/slideLayout" Target="../slideLayouts/slideLayout952.xml"/><Relationship Id="rId4" Type="http://schemas.openxmlformats.org/officeDocument/2006/relationships/slideLayout" Target="../slideLayouts/slideLayout946.xml"/><Relationship Id="rId9" Type="http://schemas.openxmlformats.org/officeDocument/2006/relationships/slideLayout" Target="../slideLayouts/slideLayout9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4.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3.png"/><Relationship Id="rId2" Type="http://schemas.openxmlformats.org/officeDocument/2006/relationships/slideLayout" Target="../slideLayouts/slideLayout79.xml"/><Relationship Id="rId16" Type="http://schemas.openxmlformats.org/officeDocument/2006/relationships/image" Target="../media/image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9.xml"/><Relationship Id="rId10" Type="http://schemas.openxmlformats.org/officeDocument/2006/relationships/slideLayout" Target="../slideLayouts/slideLayout87.xml"/><Relationship Id="rId19" Type="http://schemas.openxmlformats.org/officeDocument/2006/relationships/image" Target="../media/image5.emf"/><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97112098"/>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49183452"/>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17073943"/>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0541254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51615603"/>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27065144"/>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94128692"/>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88987752"/>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03778565"/>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21740566"/>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00132044"/>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58620291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24926907"/>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86447595"/>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65715227"/>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40334607"/>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4975288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35331482"/>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12391744"/>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2753442"/>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33745960"/>
      </p:ext>
    </p:extLst>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00855212"/>
      </p:ext>
    </p:extLst>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810" r:id="rId9"/>
    <p:sldLayoutId id="2147484811" r:id="rId10"/>
    <p:sldLayoutId id="214748481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3323852"/>
      </p:ext>
    </p:extLst>
  </p:cSld>
  <p:clrMap bg1="lt1" tx1="dk1" bg2="lt2" tx2="dk2" accent1="accent1" accent2="accent2" accent3="accent3" accent4="accent4" accent5="accent5" accent6="accent6" hlink="hlink" folHlink="folHlink"/>
  <p:sldLayoutIdLst>
    <p:sldLayoutId id="2147484814" r:id="rId1"/>
    <p:sldLayoutId id="2147484815" r:id="rId2"/>
    <p:sldLayoutId id="2147484816" r:id="rId3"/>
    <p:sldLayoutId id="2147484817" r:id="rId4"/>
    <p:sldLayoutId id="2147484818" r:id="rId5"/>
    <p:sldLayoutId id="2147484819" r:id="rId6"/>
    <p:sldLayoutId id="2147484820" r:id="rId7"/>
    <p:sldLayoutId id="2147484821" r:id="rId8"/>
    <p:sldLayoutId id="2147484822" r:id="rId9"/>
    <p:sldLayoutId id="2147484823" r:id="rId10"/>
    <p:sldLayoutId id="214748482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9746191"/>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7860052"/>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151711694"/>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691673417"/>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79760595"/>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40346725"/>
      </p:ext>
    </p:extLst>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95212134"/>
      </p:ext>
    </p:extLst>
  </p:cSld>
  <p:clrMap bg1="lt1" tx1="dk1" bg2="lt2" tx2="dk2" accent1="accent1" accent2="accent2" accent3="accent3" accent4="accent4" accent5="accent5" accent6="accent6" hlink="hlink" folHlink="folHlink"/>
  <p:sldLayoutIdLst>
    <p:sldLayoutId id="2147484898" r:id="rId1"/>
    <p:sldLayoutId id="2147484899" r:id="rId2"/>
    <p:sldLayoutId id="2147484900" r:id="rId3"/>
    <p:sldLayoutId id="2147484901" r:id="rId4"/>
    <p:sldLayoutId id="2147484902" r:id="rId5"/>
    <p:sldLayoutId id="2147484903" r:id="rId6"/>
    <p:sldLayoutId id="2147484904" r:id="rId7"/>
    <p:sldLayoutId id="2147484905" r:id="rId8"/>
    <p:sldLayoutId id="2147484906" r:id="rId9"/>
    <p:sldLayoutId id="2147484907" r:id="rId10"/>
    <p:sldLayoutId id="214748490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930054992"/>
      </p:ext>
    </p:extLst>
  </p:cSld>
  <p:clrMap bg1="lt1" tx1="dk1" bg2="lt2" tx2="dk2" accent1="accent1" accent2="accent2" accent3="accent3" accent4="accent4" accent5="accent5" accent6="accent6" hlink="hlink" folHlink="folHlink"/>
  <p:sldLayoutIdLst>
    <p:sldLayoutId id="2147484910" r:id="rId1"/>
    <p:sldLayoutId id="2147484911" r:id="rId2"/>
    <p:sldLayoutId id="2147484912" r:id="rId3"/>
    <p:sldLayoutId id="2147484913" r:id="rId4"/>
    <p:sldLayoutId id="2147484914" r:id="rId5"/>
    <p:sldLayoutId id="2147484915" r:id="rId6"/>
    <p:sldLayoutId id="2147484916" r:id="rId7"/>
    <p:sldLayoutId id="2147484917" r:id="rId8"/>
    <p:sldLayoutId id="2147484918" r:id="rId9"/>
    <p:sldLayoutId id="2147484919" r:id="rId10"/>
    <p:sldLayoutId id="214748492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980527977"/>
      </p:ext>
    </p:extLst>
  </p:cSld>
  <p:clrMap bg1="lt1" tx1="dk1" bg2="lt2" tx2="dk2" accent1="accent1" accent2="accent2" accent3="accent3" accent4="accent4" accent5="accent5" accent6="accent6" hlink="hlink" folHlink="folHlink"/>
  <p:sldLayoutIdLst>
    <p:sldLayoutId id="2147484922" r:id="rId1"/>
    <p:sldLayoutId id="2147484923" r:id="rId2"/>
    <p:sldLayoutId id="2147484924" r:id="rId3"/>
    <p:sldLayoutId id="2147484925" r:id="rId4"/>
    <p:sldLayoutId id="2147484926" r:id="rId5"/>
    <p:sldLayoutId id="2147484927" r:id="rId6"/>
    <p:sldLayoutId id="2147484928" r:id="rId7"/>
    <p:sldLayoutId id="2147484929" r:id="rId8"/>
    <p:sldLayoutId id="2147484930" r:id="rId9"/>
    <p:sldLayoutId id="2147484931" r:id="rId10"/>
    <p:sldLayoutId id="214748493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35885576"/>
      </p:ext>
    </p:extLst>
  </p:cSld>
  <p:clrMap bg1="lt1" tx1="dk1" bg2="lt2" tx2="dk2" accent1="accent1" accent2="accent2" accent3="accent3" accent4="accent4" accent5="accent5" accent6="accent6" hlink="hlink" folHlink="folHlink"/>
  <p:sldLayoutIdLst>
    <p:sldLayoutId id="2147484934" r:id="rId1"/>
    <p:sldLayoutId id="2147484935" r:id="rId2"/>
    <p:sldLayoutId id="2147484936" r:id="rId3"/>
    <p:sldLayoutId id="2147484937" r:id="rId4"/>
    <p:sldLayoutId id="2147484938" r:id="rId5"/>
    <p:sldLayoutId id="2147484939" r:id="rId6"/>
    <p:sldLayoutId id="2147484940" r:id="rId7"/>
    <p:sldLayoutId id="2147484941" r:id="rId8"/>
    <p:sldLayoutId id="2147484942" r:id="rId9"/>
    <p:sldLayoutId id="2147484943" r:id="rId10"/>
    <p:sldLayoutId id="214748494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434500816"/>
      </p:ext>
    </p:extLst>
  </p:cSld>
  <p:clrMap bg1="lt1" tx1="dk1" bg2="lt2" tx2="dk2" accent1="accent1" accent2="accent2" accent3="accent3" accent4="accent4" accent5="accent5" accent6="accent6" hlink="hlink" folHlink="folHlink"/>
  <p:sldLayoutIdLst>
    <p:sldLayoutId id="2147484946" r:id="rId1"/>
    <p:sldLayoutId id="2147484947" r:id="rId2"/>
    <p:sldLayoutId id="2147484948" r:id="rId3"/>
    <p:sldLayoutId id="2147484949" r:id="rId4"/>
    <p:sldLayoutId id="2147484950" r:id="rId5"/>
    <p:sldLayoutId id="2147484951" r:id="rId6"/>
    <p:sldLayoutId id="2147484952" r:id="rId7"/>
    <p:sldLayoutId id="2147484953" r:id="rId8"/>
    <p:sldLayoutId id="2147484954" r:id="rId9"/>
    <p:sldLayoutId id="2147484955" r:id="rId10"/>
    <p:sldLayoutId id="214748495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24032010"/>
      </p:ext>
    </p:extLst>
  </p:cSld>
  <p:clrMap bg1="lt1" tx1="dk1" bg2="lt2" tx2="dk2" accent1="accent1" accent2="accent2" accent3="accent3" accent4="accent4" accent5="accent5" accent6="accent6" hlink="hlink" folHlink="folHlink"/>
  <p:sldLayoutIdLst>
    <p:sldLayoutId id="2147484958" r:id="rId1"/>
    <p:sldLayoutId id="2147484959" r:id="rId2"/>
    <p:sldLayoutId id="2147484960" r:id="rId3"/>
    <p:sldLayoutId id="2147484961" r:id="rId4"/>
    <p:sldLayoutId id="2147484962" r:id="rId5"/>
    <p:sldLayoutId id="2147484963" r:id="rId6"/>
    <p:sldLayoutId id="2147484964" r:id="rId7"/>
    <p:sldLayoutId id="2147484965" r:id="rId8"/>
    <p:sldLayoutId id="2147484966" r:id="rId9"/>
    <p:sldLayoutId id="2147484967" r:id="rId10"/>
    <p:sldLayoutId id="214748496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12B59C95-9F24-CC4B-832C-1D8C21792A4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59085"/>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 id="214748498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80629613"/>
      </p:ext>
    </p:extLst>
  </p:cSld>
  <p:clrMap bg1="lt1" tx1="dk1" bg2="lt2" tx2="dk2" accent1="accent1" accent2="accent2" accent3="accent3" accent4="accent4" accent5="accent5" accent6="accent6" hlink="hlink" folHlink="folHlink"/>
  <p:sldLayoutIdLst>
    <p:sldLayoutId id="2147484997" r:id="rId1"/>
    <p:sldLayoutId id="2147484998" r:id="rId2"/>
    <p:sldLayoutId id="2147484999" r:id="rId3"/>
    <p:sldLayoutId id="2147485000" r:id="rId4"/>
    <p:sldLayoutId id="2147485001" r:id="rId5"/>
    <p:sldLayoutId id="2147485002" r:id="rId6"/>
    <p:sldLayoutId id="2147485003" r:id="rId7"/>
    <p:sldLayoutId id="2147485004" r:id="rId8"/>
    <p:sldLayoutId id="2147485005" r:id="rId9"/>
    <p:sldLayoutId id="2147485006" r:id="rId10"/>
    <p:sldLayoutId id="214748500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66661772"/>
      </p:ext>
    </p:extLst>
  </p:cSld>
  <p:clrMap bg1="lt1" tx1="dk1" bg2="lt2" tx2="dk2" accent1="accent1" accent2="accent2" accent3="accent3" accent4="accent4" accent5="accent5" accent6="accent6" hlink="hlink" folHlink="folHlink"/>
  <p:sldLayoutIdLst>
    <p:sldLayoutId id="2147485070" r:id="rId1"/>
    <p:sldLayoutId id="2147485071" r:id="rId2"/>
    <p:sldLayoutId id="2147485072" r:id="rId3"/>
    <p:sldLayoutId id="2147485073" r:id="rId4"/>
    <p:sldLayoutId id="2147485074" r:id="rId5"/>
    <p:sldLayoutId id="2147485075" r:id="rId6"/>
    <p:sldLayoutId id="2147485076" r:id="rId7"/>
    <p:sldLayoutId id="2147485077" r:id="rId8"/>
    <p:sldLayoutId id="2147485078" r:id="rId9"/>
    <p:sldLayoutId id="2147485079" r:id="rId10"/>
    <p:sldLayoutId id="214748508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57451953"/>
      </p:ext>
    </p:extLst>
  </p:cSld>
  <p:clrMap bg1="lt1" tx1="dk1" bg2="lt2" tx2="dk2" accent1="accent1" accent2="accent2" accent3="accent3" accent4="accent4" accent5="accent5" accent6="accent6" hlink="hlink" folHlink="folHlink"/>
  <p:sldLayoutIdLst>
    <p:sldLayoutId id="2147485108" r:id="rId1"/>
    <p:sldLayoutId id="2147485109" r:id="rId2"/>
    <p:sldLayoutId id="2147485110" r:id="rId3"/>
    <p:sldLayoutId id="2147485111" r:id="rId4"/>
    <p:sldLayoutId id="2147485112" r:id="rId5"/>
    <p:sldLayoutId id="2147485113" r:id="rId6"/>
    <p:sldLayoutId id="2147485114" r:id="rId7"/>
    <p:sldLayoutId id="2147485115" r:id="rId8"/>
    <p:sldLayoutId id="2147485116" r:id="rId9"/>
    <p:sldLayoutId id="2147485117" r:id="rId10"/>
    <p:sldLayoutId id="214748511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4837764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8" r:id="rId9"/>
    <p:sldLayoutId id="2147485129" r:id="rId10"/>
    <p:sldLayoutId id="214748513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0040291"/>
      </p:ext>
    </p:extLst>
  </p:cSld>
  <p:clrMap bg1="lt1" tx1="dk1" bg2="lt2" tx2="dk2" accent1="accent1" accent2="accent2" accent3="accent3" accent4="accent4" accent5="accent5" accent6="accent6" hlink="hlink" folHlink="folHlink"/>
  <p:sldLayoutIdLst>
    <p:sldLayoutId id="2147485132" r:id="rId1"/>
    <p:sldLayoutId id="2147485133" r:id="rId2"/>
    <p:sldLayoutId id="2147485134" r:id="rId3"/>
    <p:sldLayoutId id="2147485135" r:id="rId4"/>
    <p:sldLayoutId id="2147485136" r:id="rId5"/>
    <p:sldLayoutId id="2147485137" r:id="rId6"/>
    <p:sldLayoutId id="2147485138" r:id="rId7"/>
    <p:sldLayoutId id="2147485139" r:id="rId8"/>
    <p:sldLayoutId id="2147485140" r:id="rId9"/>
    <p:sldLayoutId id="2147485141" r:id="rId10"/>
    <p:sldLayoutId id="214748514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8934450"/>
      </p:ext>
    </p:extLst>
  </p:cSld>
  <p:clrMap bg1="lt1" tx1="dk1" bg2="lt2" tx2="dk2" accent1="accent1" accent2="accent2" accent3="accent3" accent4="accent4" accent5="accent5" accent6="accent6" hlink="hlink" folHlink="folHlink"/>
  <p:sldLayoutIdLst>
    <p:sldLayoutId id="2147485144" r:id="rId1"/>
    <p:sldLayoutId id="2147485145" r:id="rId2"/>
    <p:sldLayoutId id="2147485146" r:id="rId3"/>
    <p:sldLayoutId id="2147485147" r:id="rId4"/>
    <p:sldLayoutId id="2147485148" r:id="rId5"/>
    <p:sldLayoutId id="2147485149" r:id="rId6"/>
    <p:sldLayoutId id="2147485150" r:id="rId7"/>
    <p:sldLayoutId id="2147485151" r:id="rId8"/>
    <p:sldLayoutId id="2147485152" r:id="rId9"/>
    <p:sldLayoutId id="2147485153" r:id="rId10"/>
    <p:sldLayoutId id="214748515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59955125"/>
      </p:ext>
    </p:extLst>
  </p:cSld>
  <p:clrMap bg1="lt1" tx1="dk1" bg2="lt2" tx2="dk2" accent1="accent1" accent2="accent2" accent3="accent3" accent4="accent4" accent5="accent5" accent6="accent6" hlink="hlink" folHlink="folHlink"/>
  <p:sldLayoutIdLst>
    <p:sldLayoutId id="2147485168" r:id="rId1"/>
    <p:sldLayoutId id="2147485169" r:id="rId2"/>
    <p:sldLayoutId id="2147485170" r:id="rId3"/>
    <p:sldLayoutId id="2147485171" r:id="rId4"/>
    <p:sldLayoutId id="2147485172" r:id="rId5"/>
    <p:sldLayoutId id="2147485173" r:id="rId6"/>
    <p:sldLayoutId id="2147485174" r:id="rId7"/>
    <p:sldLayoutId id="2147485175" r:id="rId8"/>
    <p:sldLayoutId id="2147485176" r:id="rId9"/>
    <p:sldLayoutId id="2147485177" r:id="rId10"/>
    <p:sldLayoutId id="214748517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826518478"/>
      </p:ext>
    </p:extLst>
  </p:cSld>
  <p:clrMap bg1="lt1" tx1="dk1" bg2="lt2" tx2="dk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77CCAFE4-8936-4BF8-92F9-D0337802D32F}"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4"/>
          </p:nvPr>
        </p:nvSpPr>
        <p:spPr>
          <a:xfrm>
            <a:off x="6924883" y="6407847"/>
            <a:ext cx="2057400" cy="365125"/>
          </a:xfrm>
          <a:prstGeom prst="rect">
            <a:avLst/>
          </a:prstGeom>
        </p:spPr>
        <p:txBody>
          <a:bodyPr vert="horz" lIns="91440" tIns="45720" rIns="91440" bIns="45720" rtlCol="0" anchor="ctr"/>
          <a:lstStyle>
            <a:lvl1pPr algn="r">
              <a:defRPr sz="1600">
                <a:solidFill>
                  <a:schemeClr val="tx1"/>
                </a:solidFill>
              </a:defRPr>
            </a:lvl1pPr>
          </a:lstStyle>
          <a:p>
            <a:fld id="{305AB2A7-1549-4BCC-B29C-398B7C8A79CA}"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576458445"/>
      </p:ext>
    </p:extLst>
  </p:cSld>
  <p:clrMap bg1="lt1" tx1="dk1" bg2="lt2" tx2="dk2" accent1="accent1" accent2="accent2" accent3="accent3" accent4="accent4" accent5="accent5" accent6="accent6" hlink="hlink" folHlink="folHlink"/>
  <p:sldLayoutIdLst>
    <p:sldLayoutId id="2147485205" r:id="rId1"/>
    <p:sldLayoutId id="2147485206" r:id="rId2"/>
    <p:sldLayoutId id="2147485207" r:id="rId3"/>
    <p:sldLayoutId id="2147485208" r:id="rId4"/>
    <p:sldLayoutId id="2147485209" r:id="rId5"/>
    <p:sldLayoutId id="2147485210" r:id="rId6"/>
    <p:sldLayoutId id="2147485211" r:id="rId7"/>
    <p:sldLayoutId id="2147485212" r:id="rId8"/>
    <p:sldLayoutId id="2147485213" r:id="rId9"/>
    <p:sldLayoutId id="2147485214" r:id="rId10"/>
    <p:sldLayoutId id="2147485215" r:id="rId11"/>
    <p:sldLayoutId id="2147485216" r:id="rId12"/>
  </p:sldLayoutIdLst>
  <p:timing>
    <p:tnLst>
      <p:par>
        <p:cT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53538035"/>
      </p:ext>
    </p:extLst>
  </p:cSld>
  <p:clrMap bg1="lt1" tx1="dk1" bg2="lt2" tx2="dk2" accent1="accent1" accent2="accent2" accent3="accent3" accent4="accent4" accent5="accent5" accent6="accent6" hlink="hlink" folHlink="folHlink"/>
  <p:sldLayoutIdLst>
    <p:sldLayoutId id="2147485218" r:id="rId1"/>
    <p:sldLayoutId id="2147485219" r:id="rId2"/>
    <p:sldLayoutId id="2147485220" r:id="rId3"/>
    <p:sldLayoutId id="2147485221" r:id="rId4"/>
    <p:sldLayoutId id="2147485222" r:id="rId5"/>
    <p:sldLayoutId id="2147485223" r:id="rId6"/>
    <p:sldLayoutId id="2147485224" r:id="rId7"/>
    <p:sldLayoutId id="2147485225" r:id="rId8"/>
    <p:sldLayoutId id="2147485226" r:id="rId9"/>
    <p:sldLayoutId id="2147485227" r:id="rId10"/>
    <p:sldLayoutId id="2147485228" r:id="rId11"/>
    <p:sldLayoutId id="2147485229" r:id="rId12"/>
  </p:sldLayoutIdLst>
  <p:timing>
    <p:tnLst>
      <p:par>
        <p:cT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7E91C678-4BCA-47DB-A467-32B445B5DAD1}" type="datetime1">
              <a:rPr lang="en-US" smtClean="0">
                <a:solidFill>
                  <a:prstClr val="black">
                    <a:alpha val="75000"/>
                  </a:prstClr>
                </a:solidFill>
                <a:latin typeface="Calibri"/>
              </a:rPr>
              <a:pPr/>
              <a:t>9/4/2014</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07847"/>
            <a:ext cx="2057400" cy="365125"/>
          </a:xfrm>
          <a:prstGeom prst="rect">
            <a:avLst/>
          </a:prstGeom>
        </p:spPr>
        <p:txBody>
          <a:bodyPr vert="horz" lIns="91440" tIns="45720" rIns="91440" bIns="45720" rtlCol="0" anchor="ctr"/>
          <a:lstStyle>
            <a:lvl1pPr algn="r">
              <a:defRPr sz="1600">
                <a:solidFill>
                  <a:schemeClr val="tx1"/>
                </a:solidFill>
              </a:defRPr>
            </a:lvl1pPr>
          </a:lstStyle>
          <a:p>
            <a:fld id="{89C61C6F-02EC-42D1-8B5C-25CEF9A2D1E1}"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814061091"/>
      </p:ext>
    </p:extLst>
  </p:cSld>
  <p:clrMap bg1="lt1" tx1="dk1" bg2="lt2" tx2="dk2" accent1="accent1" accent2="accent2" accent3="accent3" accent4="accent4" accent5="accent5" accent6="accent6" hlink="hlink" folHlink="folHlink"/>
  <p:sldLayoutIdLst>
    <p:sldLayoutId id="2147485231" r:id="rId1"/>
    <p:sldLayoutId id="2147485232" r:id="rId2"/>
    <p:sldLayoutId id="2147485233" r:id="rId3"/>
    <p:sldLayoutId id="2147485234" r:id="rId4"/>
    <p:sldLayoutId id="2147485235" r:id="rId5"/>
    <p:sldLayoutId id="2147485236" r:id="rId6"/>
    <p:sldLayoutId id="2147485237" r:id="rId7"/>
    <p:sldLayoutId id="2147485238" r:id="rId8"/>
    <p:sldLayoutId id="2147485239" r:id="rId9"/>
    <p:sldLayoutId id="2147485240" r:id="rId10"/>
    <p:sldLayoutId id="2147485241" r:id="rId11"/>
    <p:sldLayoutId id="2147485242" r:id="rId12"/>
  </p:sldLayoutIdLst>
  <p:timing>
    <p:tnLst>
      <p:par>
        <p:cT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06241552"/>
      </p:ext>
    </p:extLst>
  </p:cSld>
  <p:clrMap bg1="lt1" tx1="dk1" bg2="lt2" tx2="dk2" accent1="accent1" accent2="accent2" accent3="accent3" accent4="accent4" accent5="accent5" accent6="accent6" hlink="hlink" folHlink="folHlink"/>
  <p:sldLayoutIdLst>
    <p:sldLayoutId id="2147485244" r:id="rId1"/>
    <p:sldLayoutId id="2147485245" r:id="rId2"/>
    <p:sldLayoutId id="2147485246" r:id="rId3"/>
    <p:sldLayoutId id="2147485247" r:id="rId4"/>
    <p:sldLayoutId id="2147485248" r:id="rId5"/>
    <p:sldLayoutId id="2147485249" r:id="rId6"/>
    <p:sldLayoutId id="2147485250" r:id="rId7"/>
    <p:sldLayoutId id="2147485251" r:id="rId8"/>
    <p:sldLayoutId id="2147485252" r:id="rId9"/>
    <p:sldLayoutId id="2147485253" r:id="rId10"/>
    <p:sldLayoutId id="214748525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68134526"/>
      </p:ext>
    </p:extLst>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59" r:id="rId4"/>
    <p:sldLayoutId id="2147485260" r:id="rId5"/>
    <p:sldLayoutId id="2147485261" r:id="rId6"/>
    <p:sldLayoutId id="2147485262" r:id="rId7"/>
    <p:sldLayoutId id="2147485263" r:id="rId8"/>
    <p:sldLayoutId id="2147485264" r:id="rId9"/>
    <p:sldLayoutId id="2147485265" r:id="rId10"/>
    <p:sldLayoutId id="214748526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66800"/>
          </a:xfrm>
          <a:prstGeom prst="rect">
            <a:avLst/>
          </a:prstGeom>
          <a:solidFill>
            <a:schemeClr val="bg1">
              <a:lumMod val="85000"/>
            </a:schemeClr>
          </a:solidFill>
          <a:ln>
            <a:noFill/>
          </a:ln>
        </p:spPr>
        <p:txBody>
          <a:bodyPr vert="horz" lIns="36576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371600"/>
            <a:ext cx="8610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0" y="6553200"/>
            <a:ext cx="9144000" cy="304800"/>
          </a:xfrm>
          <a:prstGeom prst="rect">
            <a:avLst/>
          </a:prstGeom>
          <a:solidFill>
            <a:schemeClr val="bg1">
              <a:lumMod val="85000"/>
            </a:schemeClr>
          </a:solidFill>
          <a:ln>
            <a:noFill/>
          </a:ln>
        </p:spPr>
        <p:txBody>
          <a:bodyPr vert="horz" lIns="91440" tIns="45720" rIns="91440" bIns="45720" rtlCol="0" anchor="ctr"/>
          <a:lstStyle>
            <a:lvl1pPr algn="r">
              <a:defRPr sz="1600">
                <a:solidFill>
                  <a:schemeClr val="tx1">
                    <a:lumMod val="65000"/>
                    <a:lumOff val="35000"/>
                  </a:schemeClr>
                </a:solidFill>
                <a:latin typeface="+mn-lt"/>
                <a:cs typeface="Arial" pitchFamily="34" charset="0"/>
              </a:defRPr>
            </a:lvl1pPr>
          </a:lstStyle>
          <a:p>
            <a:fld id="{C1669432-4F8F-4330-9EF0-C1F4FC8652B0}" type="slidenum">
              <a:rPr lang="en-US" smtClean="0">
                <a:solidFill>
                  <a:prstClr val="black">
                    <a:lumMod val="65000"/>
                    <a:lumOff val="35000"/>
                  </a:prstClr>
                </a:solidFill>
                <a:latin typeface="Myriad Pro Cond"/>
              </a:rPr>
              <a:pPr/>
              <a:t>‹#›</a:t>
            </a:fld>
            <a:endParaRPr lang="en-US">
              <a:solidFill>
                <a:prstClr val="black">
                  <a:lumMod val="65000"/>
                  <a:lumOff val="35000"/>
                </a:prstClr>
              </a:solidFill>
              <a:latin typeface="Myriad Pro Cond"/>
            </a:endParaRPr>
          </a:p>
        </p:txBody>
      </p:sp>
    </p:spTree>
    <p:extLst>
      <p:ext uri="{BB962C8B-B14F-4D97-AF65-F5344CB8AC3E}">
        <p14:creationId xmlns:p14="http://schemas.microsoft.com/office/powerpoint/2010/main" val="3907148902"/>
      </p:ext>
    </p:extLst>
  </p:cSld>
  <p:clrMap bg1="lt1" tx1="dk1" bg2="lt2" tx2="dk2" accent1="accent1" accent2="accent2" accent3="accent3" accent4="accent4" accent5="accent5" accent6="accent6" hlink="hlink" folHlink="folHlink"/>
  <p:sldLayoutIdLst>
    <p:sldLayoutId id="2147485268" r:id="rId1"/>
    <p:sldLayoutId id="2147485269" r:id="rId2"/>
    <p:sldLayoutId id="2147485270" r:id="rId3"/>
    <p:sldLayoutId id="2147485271" r:id="rId4"/>
    <p:sldLayoutId id="2147485272" r:id="rId5"/>
    <p:sldLayoutId id="2147485273" r:id="rId6"/>
    <p:sldLayoutId id="2147485274" r:id="rId7"/>
    <p:sldLayoutId id="2147485275" r:id="rId8"/>
    <p:sldLayoutId id="2147485276" r:id="rId9"/>
    <p:sldLayoutId id="2147485277" r:id="rId10"/>
    <p:sldLayoutId id="2147485278" r:id="rId11"/>
  </p:sldLayoutIdLst>
  <p:txStyles>
    <p:titleStyle>
      <a:lvl1pPr algn="l" defTabSz="914400" rtl="0" eaLnBrk="1" latinLnBrk="0" hangingPunct="1">
        <a:spcBef>
          <a:spcPct val="0"/>
        </a:spcBef>
        <a:buNone/>
        <a:defRPr sz="4400" b="1" kern="1200">
          <a:solidFill>
            <a:schemeClr val="tx1">
              <a:lumMod val="85000"/>
              <a:lumOff val="1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6C65B-3C59-4ED5-9C7F-730621DD0788}" type="datetime1">
              <a:rPr lang="en-US" smtClean="0">
                <a:solidFill>
                  <a:prstClr val="black">
                    <a:tint val="75000"/>
                  </a:prstClr>
                </a:solidFill>
                <a:latin typeface="Calibri"/>
              </a:rPr>
              <a:pPr/>
              <a:t>9/4/2014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32364-6BA0-48AA-B029-3ED2192016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4327666"/>
      </p:ext>
    </p:extLst>
  </p:cSld>
  <p:clrMap bg1="lt1" tx1="dk1" bg2="lt2" tx2="dk2" accent1="accent1" accent2="accent2" accent3="accent3" accent4="accent4" accent5="accent5" accent6="accent6" hlink="hlink" folHlink="folHlink"/>
  <p:sldLayoutIdLst>
    <p:sldLayoutId id="2147485280" r:id="rId1"/>
    <p:sldLayoutId id="2147485281" r:id="rId2"/>
    <p:sldLayoutId id="2147485282" r:id="rId3"/>
    <p:sldLayoutId id="2147485283" r:id="rId4"/>
    <p:sldLayoutId id="2147485284" r:id="rId5"/>
    <p:sldLayoutId id="2147485285" r:id="rId6"/>
    <p:sldLayoutId id="2147485286" r:id="rId7"/>
    <p:sldLayoutId id="2147485287" r:id="rId8"/>
    <p:sldLayoutId id="2147485288" r:id="rId9"/>
    <p:sldLayoutId id="2147485289" r:id="rId10"/>
    <p:sldLayoutId id="214748529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6C65B-3C59-4ED5-9C7F-730621DD0788}" type="datetime1">
              <a:rPr lang="en-US" smtClean="0">
                <a:solidFill>
                  <a:prstClr val="black">
                    <a:tint val="75000"/>
                  </a:prstClr>
                </a:solidFill>
                <a:latin typeface="Myriad Pro"/>
              </a:rPr>
              <a:pPr/>
              <a:t>9/4/2014</a:t>
            </a:fld>
            <a:endParaRPr lang="en-US">
              <a:solidFill>
                <a:prstClr val="black">
                  <a:tint val="75000"/>
                </a:prstClr>
              </a:solidFill>
              <a:latin typeface="Myriad Pro"/>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32364-6BA0-48AA-B029-3ED2192016FC}" type="slidenum">
              <a:rPr lang="en-US" smtClean="0">
                <a:solidFill>
                  <a:prstClr val="black">
                    <a:tint val="75000"/>
                  </a:prstClr>
                </a:solidFill>
                <a:latin typeface="Myriad Pro"/>
              </a:rPr>
              <a:pPr/>
              <a:t>‹#›</a:t>
            </a:fld>
            <a:endParaRPr lang="en-US">
              <a:solidFill>
                <a:prstClr val="black">
                  <a:tint val="75000"/>
                </a:prstClr>
              </a:solidFill>
              <a:latin typeface="Myriad Pro"/>
            </a:endParaRPr>
          </a:p>
        </p:txBody>
      </p:sp>
    </p:spTree>
    <p:extLst>
      <p:ext uri="{BB962C8B-B14F-4D97-AF65-F5344CB8AC3E}">
        <p14:creationId xmlns:p14="http://schemas.microsoft.com/office/powerpoint/2010/main" val="2166425741"/>
      </p:ext>
    </p:extLst>
  </p:cSld>
  <p:clrMap bg1="lt1" tx1="dk1" bg2="lt2" tx2="dk2" accent1="accent1" accent2="accent2" accent3="accent3" accent4="accent4" accent5="accent5" accent6="accent6" hlink="hlink" folHlink="folHlink"/>
  <p:sldLayoutIdLst>
    <p:sldLayoutId id="2147485292" r:id="rId1"/>
    <p:sldLayoutId id="2147485293" r:id="rId2"/>
    <p:sldLayoutId id="2147485294" r:id="rId3"/>
    <p:sldLayoutId id="2147485295" r:id="rId4"/>
    <p:sldLayoutId id="2147485296" r:id="rId5"/>
    <p:sldLayoutId id="2147485297" r:id="rId6"/>
    <p:sldLayoutId id="2147485298" r:id="rId7"/>
    <p:sldLayoutId id="2147485299" r:id="rId8"/>
    <p:sldLayoutId id="2147485300" r:id="rId9"/>
    <p:sldLayoutId id="2147485301" r:id="rId10"/>
    <p:sldLayoutId id="214748530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23974898"/>
      </p:ext>
    </p:extLst>
  </p:cSld>
  <p:clrMap bg1="lt1" tx1="dk1" bg2="lt2" tx2="dk2" accent1="accent1" accent2="accent2" accent3="accent3" accent4="accent4" accent5="accent5" accent6="accent6" hlink="hlink" folHlink="folHlink"/>
  <p:sldLayoutIdLst>
    <p:sldLayoutId id="2147485304" r:id="rId1"/>
    <p:sldLayoutId id="2147485305" r:id="rId2"/>
    <p:sldLayoutId id="2147485306" r:id="rId3"/>
    <p:sldLayoutId id="2147485307" r:id="rId4"/>
    <p:sldLayoutId id="2147485308" r:id="rId5"/>
    <p:sldLayoutId id="2147485309" r:id="rId6"/>
    <p:sldLayoutId id="2147485310" r:id="rId7"/>
    <p:sldLayoutId id="2147485311" r:id="rId8"/>
    <p:sldLayoutId id="2147485312" r:id="rId9"/>
    <p:sldLayoutId id="2147485313" r:id="rId10"/>
    <p:sldLayoutId id="214748531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286559488"/>
      </p:ext>
    </p:extLst>
  </p:cSld>
  <p:clrMap bg1="lt1" tx1="dk1" bg2="lt2" tx2="dk2" accent1="accent1" accent2="accent2" accent3="accent3" accent4="accent4" accent5="accent5" accent6="accent6" hlink="hlink" folHlink="folHlink"/>
  <p:sldLayoutIdLst>
    <p:sldLayoutId id="2147485376" r:id="rId1"/>
    <p:sldLayoutId id="2147485377" r:id="rId2"/>
    <p:sldLayoutId id="2147485378" r:id="rId3"/>
    <p:sldLayoutId id="2147485379" r:id="rId4"/>
    <p:sldLayoutId id="2147485380" r:id="rId5"/>
    <p:sldLayoutId id="2147485381" r:id="rId6"/>
    <p:sldLayoutId id="2147485382" r:id="rId7"/>
    <p:sldLayoutId id="2147485383" r:id="rId8"/>
    <p:sldLayoutId id="2147485384" r:id="rId9"/>
    <p:sldLayoutId id="2147485385" r:id="rId10"/>
    <p:sldLayoutId id="214748538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1"/>
            <a:ext cx="8686800" cy="106679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19200"/>
            <a:ext cx="8686800" cy="55022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98450198"/>
      </p:ext>
    </p:extLst>
  </p:cSld>
  <p:clrMap bg1="lt1" tx1="dk1" bg2="lt2" tx2="dk2" accent1="accent1" accent2="accent2" accent3="accent3" accent4="accent4" accent5="accent5" accent6="accent6" hlink="hlink" folHlink="folHlink"/>
  <p:sldLayoutIdLst>
    <p:sldLayoutId id="2147485388" r:id="rId1"/>
    <p:sldLayoutId id="2147485389" r:id="rId2"/>
    <p:sldLayoutId id="2147485390" r:id="rId3"/>
    <p:sldLayoutId id="2147485391" r:id="rId4"/>
    <p:sldLayoutId id="2147485392" r:id="rId5"/>
    <p:sldLayoutId id="2147485393" r:id="rId6"/>
    <p:sldLayoutId id="2147485394" r:id="rId7"/>
    <p:sldLayoutId id="2147485395" r:id="rId8"/>
    <p:sldLayoutId id="2147485396" r:id="rId9"/>
    <p:sldLayoutId id="2147485397" r:id="rId10"/>
    <p:sldLayoutId id="2147485398"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1"/>
            <a:ext cx="8686800" cy="106679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19200"/>
            <a:ext cx="8686800" cy="55022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858000" y="6356351"/>
            <a:ext cx="2057400" cy="365125"/>
          </a:xfrm>
          <a:prstGeom prst="rect">
            <a:avLst/>
          </a:prstGeom>
        </p:spPr>
        <p:txBody>
          <a:bodyPr vert="horz" lIns="91440" tIns="45720" rIns="91440" bIns="45720" rtlCol="0" anchor="ctr"/>
          <a:lstStyle>
            <a:lvl1pPr algn="r">
              <a:defRPr sz="2000">
                <a:solidFill>
                  <a:schemeClr val="tx1">
                    <a:tint val="75000"/>
                  </a:schemeClr>
                </a:solidFill>
                <a:latin typeface="+mj-lt"/>
              </a:defRPr>
            </a:lvl1pPr>
          </a:lstStyle>
          <a:p>
            <a:fld id="{D4D2B188-1D62-4FCA-8363-938AD4629BBB}" type="slidenum">
              <a:rPr lang="en-US" smtClean="0">
                <a:solidFill>
                  <a:prstClr val="black">
                    <a:tint val="75000"/>
                  </a:prstClr>
                </a:solidFill>
                <a:latin typeface="Calibri Light"/>
              </a:rPr>
              <a:pPr/>
              <a:t>‹#›</a:t>
            </a:fld>
            <a:r>
              <a:rPr lang="en-US" smtClean="0">
                <a:solidFill>
                  <a:prstClr val="black">
                    <a:tint val="75000"/>
                  </a:prstClr>
                </a:solidFill>
                <a:latin typeface="Calibri Light"/>
              </a:rPr>
              <a:t>/4</a:t>
            </a:r>
            <a:endParaRPr lang="en-US">
              <a:solidFill>
                <a:prstClr val="black">
                  <a:tint val="75000"/>
                </a:prstClr>
              </a:solidFill>
              <a:latin typeface="Calibri Light"/>
            </a:endParaRPr>
          </a:p>
        </p:txBody>
      </p:sp>
    </p:spTree>
    <p:extLst>
      <p:ext uri="{BB962C8B-B14F-4D97-AF65-F5344CB8AC3E}">
        <p14:creationId xmlns:p14="http://schemas.microsoft.com/office/powerpoint/2010/main" val="3634899727"/>
      </p:ext>
    </p:extLst>
  </p:cSld>
  <p:clrMap bg1="lt1" tx1="dk1" bg2="lt2" tx2="dk2" accent1="accent1" accent2="accent2" accent3="accent3" accent4="accent4" accent5="accent5" accent6="accent6" hlink="hlink" folHlink="folHlink"/>
  <p:sldLayoutIdLst>
    <p:sldLayoutId id="2147485400" r:id="rId1"/>
    <p:sldLayoutId id="2147485401" r:id="rId2"/>
    <p:sldLayoutId id="2147485402" r:id="rId3"/>
    <p:sldLayoutId id="2147485403" r:id="rId4"/>
    <p:sldLayoutId id="2147485404" r:id="rId5"/>
    <p:sldLayoutId id="2147485405" r:id="rId6"/>
    <p:sldLayoutId id="2147485406" r:id="rId7"/>
    <p:sldLayoutId id="2147485407" r:id="rId8"/>
    <p:sldLayoutId id="2147485408" r:id="rId9"/>
    <p:sldLayoutId id="2147485409" r:id="rId10"/>
    <p:sldLayoutId id="2147485410"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1"/>
            <a:ext cx="8686800" cy="106679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19200"/>
            <a:ext cx="8686800" cy="55022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228524"/>
      </p:ext>
    </p:extLst>
  </p:cSld>
  <p:clrMap bg1="lt1" tx1="dk1" bg2="lt2" tx2="dk2" accent1="accent1" accent2="accent2" accent3="accent3" accent4="accent4" accent5="accent5" accent6="accent6" hlink="hlink" folHlink="folHlink"/>
  <p:sldLayoutIdLst>
    <p:sldLayoutId id="2147485412" r:id="rId1"/>
    <p:sldLayoutId id="2147485413" r:id="rId2"/>
    <p:sldLayoutId id="2147485414" r:id="rId3"/>
    <p:sldLayoutId id="2147485415" r:id="rId4"/>
    <p:sldLayoutId id="2147485416" r:id="rId5"/>
    <p:sldLayoutId id="2147485417" r:id="rId6"/>
    <p:sldLayoutId id="2147485418" r:id="rId7"/>
    <p:sldLayoutId id="2147485419" r:id="rId8"/>
    <p:sldLayoutId id="2147485420" r:id="rId9"/>
    <p:sldLayoutId id="2147485421" r:id="rId10"/>
    <p:sldLayoutId id="214748542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1"/>
            <a:ext cx="8686800" cy="106679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19200"/>
            <a:ext cx="8686800" cy="55022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2B188-1D62-4FCA-8363-938AD4629B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004495"/>
      </p:ext>
    </p:extLst>
  </p:cSld>
  <p:clrMap bg1="lt1" tx1="dk1" bg2="lt2" tx2="dk2" accent1="accent1" accent2="accent2" accent3="accent3" accent4="accent4" accent5="accent5" accent6="accent6" hlink="hlink" folHlink="folHlink"/>
  <p:sldLayoutIdLst>
    <p:sldLayoutId id="2147485424" r:id="rId1"/>
    <p:sldLayoutId id="2147485425" r:id="rId2"/>
    <p:sldLayoutId id="2147485426" r:id="rId3"/>
    <p:sldLayoutId id="2147485427" r:id="rId4"/>
    <p:sldLayoutId id="2147485428" r:id="rId5"/>
    <p:sldLayoutId id="2147485429" r:id="rId6"/>
    <p:sldLayoutId id="2147485430" r:id="rId7"/>
    <p:sldLayoutId id="2147485431" r:id="rId8"/>
    <p:sldLayoutId id="2147485432" r:id="rId9"/>
    <p:sldLayoutId id="2147485433" r:id="rId10"/>
    <p:sldLayoutId id="2147485434"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15825581"/>
      </p:ext>
    </p:extLst>
  </p:cSld>
  <p:clrMap bg1="lt1" tx1="dk1" bg2="lt2" tx2="dk2" accent1="accent1" accent2="accent2" accent3="accent3" accent4="accent4" accent5="accent5" accent6="accent6" hlink="hlink" folHlink="folHlink"/>
  <p:sldLayoutIdLst>
    <p:sldLayoutId id="2147485448" r:id="rId1"/>
    <p:sldLayoutId id="2147485449" r:id="rId2"/>
    <p:sldLayoutId id="2147485450" r:id="rId3"/>
    <p:sldLayoutId id="2147485451" r:id="rId4"/>
    <p:sldLayoutId id="2147485452" r:id="rId5"/>
    <p:sldLayoutId id="2147485453" r:id="rId6"/>
    <p:sldLayoutId id="2147485454" r:id="rId7"/>
    <p:sldLayoutId id="2147485455" r:id="rId8"/>
    <p:sldLayoutId id="2147485456" r:id="rId9"/>
    <p:sldLayoutId id="2147485457" r:id="rId10"/>
    <p:sldLayoutId id="214748545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37999387"/>
      </p:ext>
    </p:extLst>
  </p:cSld>
  <p:clrMap bg1="lt1" tx1="dk1" bg2="lt2" tx2="dk2" accent1="accent1" accent2="accent2" accent3="accent3" accent4="accent4" accent5="accent5" accent6="accent6" hlink="hlink" folHlink="folHlink"/>
  <p:sldLayoutIdLst>
    <p:sldLayoutId id="2147485496" r:id="rId1"/>
    <p:sldLayoutId id="2147485497" r:id="rId2"/>
    <p:sldLayoutId id="2147485498" r:id="rId3"/>
    <p:sldLayoutId id="2147485499" r:id="rId4"/>
    <p:sldLayoutId id="2147485500" r:id="rId5"/>
    <p:sldLayoutId id="2147485501" r:id="rId6"/>
    <p:sldLayoutId id="2147485502" r:id="rId7"/>
    <p:sldLayoutId id="2147485503" r:id="rId8"/>
    <p:sldLayoutId id="2147485504" r:id="rId9"/>
    <p:sldLayoutId id="2147485505" r:id="rId10"/>
    <p:sldLayoutId id="214748550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26155097"/>
      </p:ext>
    </p:extLst>
  </p:cSld>
  <p:clrMap bg1="lt1" tx1="dk1" bg2="lt2" tx2="dk2" accent1="accent1" accent2="accent2" accent3="accent3" accent4="accent4" accent5="accent5" accent6="accent6" hlink="hlink" folHlink="folHlink"/>
  <p:sldLayoutIdLst>
    <p:sldLayoutId id="2147485520" r:id="rId1"/>
    <p:sldLayoutId id="2147485521" r:id="rId2"/>
    <p:sldLayoutId id="2147485522" r:id="rId3"/>
    <p:sldLayoutId id="2147485523" r:id="rId4"/>
    <p:sldLayoutId id="2147485524" r:id="rId5"/>
    <p:sldLayoutId id="2147485525" r:id="rId6"/>
    <p:sldLayoutId id="2147485526" r:id="rId7"/>
    <p:sldLayoutId id="2147485527" r:id="rId8"/>
    <p:sldLayoutId id="2147485528" r:id="rId9"/>
    <p:sldLayoutId id="2147485529" r:id="rId10"/>
    <p:sldLayoutId id="214748553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90600"/>
          </a:xfrm>
          <a:prstGeom prst="rect">
            <a:avLst/>
          </a:prstGeom>
          <a:solidFill>
            <a:schemeClr val="bg1">
              <a:lumMod val="85000"/>
            </a:schemeClr>
          </a:solidFill>
          <a:ln>
            <a:noFill/>
          </a:ln>
        </p:spPr>
        <p:txBody>
          <a:bodyPr vert="horz" lIns="36576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371600"/>
            <a:ext cx="8610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0" y="6553200"/>
            <a:ext cx="9144000" cy="304800"/>
          </a:xfrm>
          <a:prstGeom prst="rect">
            <a:avLst/>
          </a:prstGeom>
          <a:solidFill>
            <a:schemeClr val="bg1">
              <a:lumMod val="85000"/>
            </a:schemeClr>
          </a:solidFill>
          <a:ln>
            <a:noFill/>
          </a:ln>
        </p:spPr>
        <p:txBody>
          <a:bodyPr vert="horz" lIns="91440" tIns="45720" rIns="91440" bIns="45720" rtlCol="0" anchor="ctr"/>
          <a:lstStyle>
            <a:lvl1pPr algn="r">
              <a:defRPr sz="1600">
                <a:solidFill>
                  <a:schemeClr val="tx1">
                    <a:lumMod val="65000"/>
                    <a:lumOff val="35000"/>
                  </a:schemeClr>
                </a:solidFill>
                <a:latin typeface="+mn-lt"/>
                <a:cs typeface="Arial" pitchFamily="34" charset="0"/>
              </a:defRPr>
            </a:lvl1pPr>
          </a:lstStyle>
          <a:p>
            <a:fld id="{650CCC6F-3220-49CD-89DB-71B165F2F9D5}" type="slidenum">
              <a:rPr lang="en-US" smtClean="0">
                <a:solidFill>
                  <a:prstClr val="black">
                    <a:lumMod val="65000"/>
                    <a:lumOff val="35000"/>
                  </a:prstClr>
                </a:solidFill>
                <a:latin typeface="Calibri"/>
              </a:rPr>
              <a:pPr/>
              <a:t>‹#›</a:t>
            </a:fld>
            <a:endParaRPr lang="en-US" dirty="0">
              <a:solidFill>
                <a:prstClr val="black">
                  <a:lumMod val="65000"/>
                  <a:lumOff val="35000"/>
                </a:prstClr>
              </a:solidFill>
              <a:latin typeface="Calibri"/>
            </a:endParaRPr>
          </a:p>
        </p:txBody>
      </p:sp>
    </p:spTree>
    <p:extLst>
      <p:ext uri="{BB962C8B-B14F-4D97-AF65-F5344CB8AC3E}">
        <p14:creationId xmlns:p14="http://schemas.microsoft.com/office/powerpoint/2010/main" val="3494997158"/>
      </p:ext>
    </p:extLst>
  </p:cSld>
  <p:clrMap bg1="lt1" tx1="dk1" bg2="lt2" tx2="dk2" accent1="accent1" accent2="accent2" accent3="accent3" accent4="accent4" accent5="accent5" accent6="accent6" hlink="hlink" folHlink="folHlink"/>
  <p:sldLayoutIdLst>
    <p:sldLayoutId id="2147485532" r:id="rId1"/>
    <p:sldLayoutId id="2147485533" r:id="rId2"/>
    <p:sldLayoutId id="2147485534" r:id="rId3"/>
    <p:sldLayoutId id="2147485535" r:id="rId4"/>
    <p:sldLayoutId id="2147485536" r:id="rId5"/>
    <p:sldLayoutId id="2147485537" r:id="rId6"/>
    <p:sldLayoutId id="2147485538" r:id="rId7"/>
    <p:sldLayoutId id="2147485539" r:id="rId8"/>
    <p:sldLayoutId id="2147485540" r:id="rId9"/>
    <p:sldLayoutId id="2147485541" r:id="rId10"/>
    <p:sldLayoutId id="2147485542" r:id="rId11"/>
  </p:sldLayoutIdLst>
  <p:hf hdr="0" ftr="0" dt="0"/>
  <p:txStyles>
    <p:titleStyle>
      <a:lvl1pPr algn="l" defTabSz="914400" rtl="0" eaLnBrk="1" latinLnBrk="0" hangingPunct="1">
        <a:spcBef>
          <a:spcPct val="0"/>
        </a:spcBef>
        <a:buNone/>
        <a:defRPr sz="4000" b="1" kern="1200">
          <a:solidFill>
            <a:schemeClr val="tx1">
              <a:lumMod val="85000"/>
              <a:lumOff val="1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nur@c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2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2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6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78.xml"/><Relationship Id="rId5" Type="http://schemas.openxmlformats.org/officeDocument/2006/relationships/image" Target="../media/image17.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78.xml"/><Relationship Id="rId5" Type="http://schemas.microsoft.com/office/2007/relationships/hdphoto" Target="../media/hdphoto2.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78.xml"/><Relationship Id="rId5" Type="http://schemas.openxmlformats.org/officeDocument/2006/relationships/image" Target="../media/image17.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78.xml"/><Relationship Id="rId5" Type="http://schemas.openxmlformats.org/officeDocument/2006/relationships/image" Target="../media/image17.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8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0.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900.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0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0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00.xml"/></Relationships>
</file>

<file path=ppt/slides/_rels/slide23.xml.rels><?xml version="1.0" encoding="UTF-8" standalone="yes"?>
<Relationships xmlns="http://schemas.openxmlformats.org/package/2006/relationships"><Relationship Id="rId8" Type="http://schemas.openxmlformats.org/officeDocument/2006/relationships/hyperlink" Target="https://github.com/CMU-SAFARI/rowhammer" TargetMode="External"/><Relationship Id="rId3" Type="http://schemas.openxmlformats.org/officeDocument/2006/relationships/hyperlink" Target="http://cag.engr.uconn.edu/isca2014/" TargetMode="External"/><Relationship Id="rId7" Type="http://schemas.openxmlformats.org/officeDocument/2006/relationships/hyperlink" Target="http://users.ece.cmu.edu/~omutlu/pub/dram-row-hammer_kim_lightning-talk_isca14.pdf" TargetMode="External"/><Relationship Id="rId2" Type="http://schemas.openxmlformats.org/officeDocument/2006/relationships/hyperlink" Target="http://users.ece.cmu.edu/~omutlu/pub/dram-row-hammer_isca14.pdf" TargetMode="External"/><Relationship Id="rId1" Type="http://schemas.openxmlformats.org/officeDocument/2006/relationships/slideLayout" Target="../slideLayouts/slideLayout2.xml"/><Relationship Id="rId6" Type="http://schemas.openxmlformats.org/officeDocument/2006/relationships/hyperlink" Target="http://users.ece.cmu.edu/~omutlu/pub/dram-row-hammer_kim_lightning-talk_isca14.pptx" TargetMode="External"/><Relationship Id="rId5" Type="http://schemas.openxmlformats.org/officeDocument/2006/relationships/hyperlink" Target="http://users.ece.cmu.edu/~omutlu/pub/dram-row-hammer_kim_talk_isca14.pdf" TargetMode="External"/><Relationship Id="rId4" Type="http://schemas.openxmlformats.org/officeDocument/2006/relationships/hyperlink" Target="http://users.ece.cmu.edu/~omutlu/pub/dram-row-hammer_kim_talk_isca14.ppt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4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54.xml"/><Relationship Id="rId5" Type="http://schemas.openxmlformats.org/officeDocument/2006/relationships/image" Target="../media/image21.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6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6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6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6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8.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5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76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6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6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6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7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6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67.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783.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7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8.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783.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78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67.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76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67.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6.xml"/><Relationship Id="rId1" Type="http://schemas.openxmlformats.org/officeDocument/2006/relationships/slideLayout" Target="../slideLayouts/slideLayout771.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77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7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6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7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6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67.xml"/></Relationships>
</file>

<file path=ppt/slides/_rels/slide5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3.xml"/><Relationship Id="rId1" Type="http://schemas.openxmlformats.org/officeDocument/2006/relationships/slideLayout" Target="../slideLayouts/slideLayout767.xml"/></Relationships>
</file>

<file path=ppt/slides/_rels/slide5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4.xml"/><Relationship Id="rId1" Type="http://schemas.openxmlformats.org/officeDocument/2006/relationships/slideLayout" Target="../slideLayouts/slideLayout767.xml"/></Relationships>
</file>

<file path=ppt/slides/_rels/slide5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5.xml"/><Relationship Id="rId1" Type="http://schemas.openxmlformats.org/officeDocument/2006/relationships/slideLayout" Target="../slideLayouts/slideLayout767.xml"/></Relationships>
</file>

<file path=ppt/slides/_rels/slide55.xml.rels><?xml version="1.0" encoding="UTF-8" standalone="yes"?>
<Relationships xmlns="http://schemas.openxmlformats.org/package/2006/relationships"><Relationship Id="rId3" Type="http://schemas.openxmlformats.org/officeDocument/2006/relationships/hyperlink" Target="http://www.cs.cmu.edu/afs/cs/usr/yixinluo/www/bin-debug/RadarChart_Demo.swf" TargetMode="External"/><Relationship Id="rId2" Type="http://schemas.openxmlformats.org/officeDocument/2006/relationships/notesSlide" Target="../notesSlides/notesSlide46.xml"/><Relationship Id="rId1" Type="http://schemas.openxmlformats.org/officeDocument/2006/relationships/slideLayout" Target="../slideLayouts/slideLayout771.xml"/><Relationship Id="rId4" Type="http://schemas.openxmlformats.org/officeDocument/2006/relationships/image" Target="../media/image30.tmp"/></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6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67.xml"/></Relationships>
</file>

<file path=ppt/slides/_rels/slide58.xml.rels><?xml version="1.0" encoding="UTF-8" standalone="yes"?>
<Relationships xmlns="http://schemas.openxmlformats.org/package/2006/relationships"><Relationship Id="rId3" Type="http://schemas.openxmlformats.org/officeDocument/2006/relationships/hyperlink" Target="http://2014.dsn.org/" TargetMode="External"/><Relationship Id="rId2" Type="http://schemas.openxmlformats.org/officeDocument/2006/relationships/hyperlink" Target="http://users.ece.cmu.edu/~omutlu/pub/heterogeneous-reliability-memory-for-data-centers_dsn14.pdf" TargetMode="External"/><Relationship Id="rId1" Type="http://schemas.openxmlformats.org/officeDocument/2006/relationships/slideLayout" Target="../slideLayouts/slideLayout801.xml"/><Relationship Id="rId6" Type="http://schemas.openxmlformats.org/officeDocument/2006/relationships/hyperlink" Target="http://www.zdnet.com/how-good-does-memory-need-to-be-7000031853/" TargetMode="External"/><Relationship Id="rId5" Type="http://schemas.openxmlformats.org/officeDocument/2006/relationships/hyperlink" Target="http://users.ece.cmu.edu/~omutlu/pub/heterogeneous-reliability-memory-for-data-centers_luo_dsn14-talk.pdf" TargetMode="External"/><Relationship Id="rId4" Type="http://schemas.openxmlformats.org/officeDocument/2006/relationships/hyperlink" Target="http://users.ece.cmu.edu/~omutlu/pub/heterogeneous-reliability-memory-for-data-centers_luo_dsn14-talk.ppt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22.xml"/></Relationships>
</file>

<file path=ppt/slides/_rels/slide60.xml.rels><?xml version="1.0" encoding="UTF-8" standalone="yes"?>
<Relationships xmlns="http://schemas.openxmlformats.org/package/2006/relationships"><Relationship Id="rId3" Type="http://schemas.openxmlformats.org/officeDocument/2006/relationships/hyperlink" Target="mailto:onur@cmu.edu" TargetMode="External"/><Relationship Id="rId2" Type="http://schemas.openxmlformats.org/officeDocument/2006/relationships/notesSlide" Target="../notesSlides/notesSlide49.xml"/><Relationship Id="rId1" Type="http://schemas.openxmlformats.org/officeDocument/2006/relationships/slideLayout" Target="../slideLayouts/slideLayout789.xml"/><Relationship Id="rId5" Type="http://schemas.openxmlformats.org/officeDocument/2006/relationships/image" Target="../media/image1.png"/><Relationship Id="rId4" Type="http://schemas.openxmlformats.org/officeDocument/2006/relationships/image" Target="../media/image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8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77.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811.xml"/><Relationship Id="rId5" Type="http://schemas.openxmlformats.org/officeDocument/2006/relationships/image" Target="../media/image1.png"/><Relationship Id="rId4" Type="http://schemas.openxmlformats.org/officeDocument/2006/relationships/image" Target="../media/image32.jpe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8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4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4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99.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4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4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4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12.xml"/></Relationships>
</file>

<file path=ppt/slides/_rels/slide75.xml.rels><?xml version="1.0" encoding="UTF-8" standalone="yes"?>
<Relationships xmlns="http://schemas.openxmlformats.org/package/2006/relationships"><Relationship Id="rId3" Type="http://schemas.openxmlformats.org/officeDocument/2006/relationships/hyperlink" Target="http://cag.engr.uconn.edu/isca2014/" TargetMode="External"/><Relationship Id="rId7" Type="http://schemas.openxmlformats.org/officeDocument/2006/relationships/hyperlink" Target="http://users.ece.cmu.edu/~omutlu/pub/dirty-block-index_seshadri_lightning-talk_isca14.pdf" TargetMode="External"/><Relationship Id="rId2" Type="http://schemas.openxmlformats.org/officeDocument/2006/relationships/hyperlink" Target="http://users.ece.cmu.edu/~omutlu/pub/dirty-block-index_isca14.pdf" TargetMode="External"/><Relationship Id="rId1" Type="http://schemas.openxmlformats.org/officeDocument/2006/relationships/slideLayout" Target="../slideLayouts/slideLayout2.xml"/><Relationship Id="rId6" Type="http://schemas.openxmlformats.org/officeDocument/2006/relationships/hyperlink" Target="http://users.ece.cmu.edu/~omutlu/pub/dirty-block-index_seshadri_lightning-talk_isca14.pptx" TargetMode="External"/><Relationship Id="rId5" Type="http://schemas.openxmlformats.org/officeDocument/2006/relationships/hyperlink" Target="http://users.ece.cmu.edu/~omutlu/pub/dirty-block-index_seshadri_talk_isca14.pdf" TargetMode="External"/><Relationship Id="rId4" Type="http://schemas.openxmlformats.org/officeDocument/2006/relationships/hyperlink" Target="http://users.ece.cmu.edu/~omutlu/pub/dirty-block-index_seshadri_talk_isca14.pptx"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77.xml"/></Relationships>
</file>

<file path=ppt/slides/_rels/slide7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62.xml"/><Relationship Id="rId1" Type="http://schemas.openxmlformats.org/officeDocument/2006/relationships/slideLayout" Target="../slideLayouts/slideLayout823.xml"/><Relationship Id="rId4" Type="http://schemas.openxmlformats.org/officeDocument/2006/relationships/image" Target="../media/image35.PNG"/></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8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6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34.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823.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8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2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23.xml"/></Relationships>
</file>

<file path=ppt/slides/_rels/slide8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0.xml"/><Relationship Id="rId1" Type="http://schemas.openxmlformats.org/officeDocument/2006/relationships/slideLayout" Target="../slideLayouts/slideLayout823.xml"/></Relationships>
</file>

<file path=ppt/slides/_rels/slide8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15616"/>
            <a:ext cx="8382000" cy="2057400"/>
          </a:xfrm>
        </p:spPr>
        <p:txBody>
          <a:bodyPr>
            <a:normAutofit/>
          </a:bodyPr>
          <a:lstStyle/>
          <a:p>
            <a:pPr algn="ctr"/>
            <a:r>
              <a:rPr lang="en-US" sz="4000" dirty="0" smtClean="0"/>
              <a:t>Some New Ideas in Memory System </a:t>
            </a:r>
            <a:r>
              <a:rPr lang="en-US" sz="4000" dirty="0"/>
              <a:t>Design for Data-Intensive </a:t>
            </a:r>
            <a:r>
              <a:rPr lang="en-US" sz="4000" dirty="0" smtClean="0"/>
              <a:t>Computing</a:t>
            </a:r>
            <a:r>
              <a:rPr lang="en-US" sz="4000" dirty="0"/>
              <a:t/>
            </a:r>
            <a:br>
              <a:rPr lang="en-US" sz="4000" dirty="0"/>
            </a:br>
            <a:endParaRPr lang="en-US" sz="4000" dirty="0"/>
          </a:p>
        </p:txBody>
      </p:sp>
      <p:sp>
        <p:nvSpPr>
          <p:cNvPr id="3" name="Subtitle 2"/>
          <p:cNvSpPr>
            <a:spLocks noGrp="1"/>
          </p:cNvSpPr>
          <p:nvPr>
            <p:ph type="subTitle" idx="1"/>
          </p:nvPr>
        </p:nvSpPr>
        <p:spPr>
          <a:xfrm>
            <a:off x="1763688" y="3861048"/>
            <a:ext cx="5400600"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September 4, 2014</a:t>
            </a:r>
          </a:p>
          <a:p>
            <a:r>
              <a:rPr lang="en-US" sz="2200" dirty="0" smtClean="0"/>
              <a:t>ISTC-CC Retreat</a:t>
            </a:r>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78425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Infrastructure (DRAM)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251520" y="1052736"/>
            <a:ext cx="4378369" cy="2520280"/>
          </a:xfrm>
          <a:prstGeom prst="rect">
            <a:avLst/>
          </a:prstGeom>
        </p:spPr>
      </p:pic>
      <p:pic>
        <p:nvPicPr>
          <p:cNvPr id="6" name="Picture 5"/>
          <p:cNvPicPr>
            <a:picLocks noChangeAspect="1"/>
          </p:cNvPicPr>
          <p:nvPr/>
        </p:nvPicPr>
        <p:blipFill>
          <a:blip r:embed="rId3"/>
          <a:stretch>
            <a:fillRect/>
          </a:stretch>
        </p:blipFill>
        <p:spPr>
          <a:xfrm>
            <a:off x="4973630" y="3573016"/>
            <a:ext cx="4170370" cy="2840360"/>
          </a:xfrm>
          <a:prstGeom prst="rect">
            <a:avLst/>
          </a:prstGeom>
        </p:spPr>
      </p:pic>
      <p:sp>
        <p:nvSpPr>
          <p:cNvPr id="7" name="Rectangle 6"/>
          <p:cNvSpPr/>
          <p:nvPr/>
        </p:nvSpPr>
        <p:spPr>
          <a:xfrm>
            <a:off x="179512" y="3861048"/>
            <a:ext cx="4572000" cy="2308324"/>
          </a:xfrm>
          <a:prstGeom prst="rect">
            <a:avLst/>
          </a:prstGeom>
        </p:spPr>
        <p:txBody>
          <a:bodyPr>
            <a:spAutoFit/>
          </a:bodyPr>
          <a:lstStyle/>
          <a:p>
            <a:pPr lvl="1"/>
            <a:r>
              <a:rPr lang="en-US" sz="1600" dirty="0">
                <a:solidFill>
                  <a:srgbClr val="000000"/>
                </a:solidFill>
                <a:latin typeface="Tahoma"/>
              </a:rPr>
              <a:t>Liu+, “</a:t>
            </a:r>
            <a:r>
              <a:rPr lang="en-US" sz="1600" dirty="0">
                <a:solidFill>
                  <a:srgbClr val="0000FF"/>
                </a:solidFill>
                <a:latin typeface="Tahoma"/>
              </a:rPr>
              <a:t>An Experimental Study of Data Retention Behavior in Modern DRAM Devices: Implications for Retention Time Profiling Mechanisms</a:t>
            </a:r>
            <a:r>
              <a:rPr lang="en-US" sz="1600" dirty="0">
                <a:solidFill>
                  <a:srgbClr val="000000"/>
                </a:solidFill>
                <a:latin typeface="Tahoma"/>
              </a:rPr>
              <a:t>”, ISCA 2013.</a:t>
            </a:r>
          </a:p>
          <a:p>
            <a:pPr lvl="1"/>
            <a:endParaRPr lang="en-US" sz="1600" dirty="0" smtClean="0">
              <a:solidFill>
                <a:srgbClr val="000000"/>
              </a:solidFill>
              <a:latin typeface="Tahoma" charset="0"/>
              <a:ea typeface="ＭＳ Ｐゴシック" charset="0"/>
              <a:cs typeface="ＭＳ Ｐゴシック" charset="0"/>
            </a:endParaRPr>
          </a:p>
          <a:p>
            <a:pPr lvl="1"/>
            <a:r>
              <a:rPr lang="en-US" sz="1600" dirty="0" smtClean="0">
                <a:solidFill>
                  <a:srgbClr val="000000"/>
                </a:solidFill>
                <a:latin typeface="Tahoma" charset="0"/>
                <a:ea typeface="ＭＳ Ｐゴシック" charset="0"/>
                <a:cs typeface="ＭＳ Ｐゴシック" charset="0"/>
              </a:rPr>
              <a:t>Khan</a:t>
            </a:r>
            <a:r>
              <a:rPr lang="en-US" sz="1600" dirty="0">
                <a:solidFill>
                  <a:srgbClr val="000000"/>
                </a:solidFill>
                <a:latin typeface="Tahoma" charset="0"/>
                <a:ea typeface="ＭＳ Ｐゴシック" charset="0"/>
                <a:cs typeface="ＭＳ Ｐゴシック" charset="0"/>
              </a:rPr>
              <a:t>+, “</a:t>
            </a:r>
            <a:r>
              <a:rPr lang="en-US" sz="1600" dirty="0">
                <a:solidFill>
                  <a:srgbClr val="0000FF"/>
                </a:solidFill>
                <a:latin typeface="Tahoma" charset="0"/>
                <a:ea typeface="ＭＳ Ｐゴシック" charset="0"/>
                <a:cs typeface="ＭＳ Ｐゴシック" charset="0"/>
              </a:rPr>
              <a:t>The Efficacy of Error Mitigation Techniques for DRAM Retention Failures: A Comparative Experimental Study</a:t>
            </a:r>
            <a:r>
              <a:rPr lang="en-US" sz="1600" dirty="0">
                <a:solidFill>
                  <a:srgbClr val="000000"/>
                </a:solidFill>
                <a:latin typeface="Tahoma" charset="0"/>
                <a:ea typeface="ＭＳ Ｐゴシック" charset="0"/>
                <a:cs typeface="ＭＳ Ｐゴシック" charset="0"/>
              </a:rPr>
              <a:t>,” SIGMETRICS 2014.</a:t>
            </a:r>
            <a:endParaRPr lang="en-US" sz="1600" dirty="0">
              <a:solidFill>
                <a:srgbClr val="000000"/>
              </a:solidFill>
              <a:latin typeface="Tahoma"/>
            </a:endParaRPr>
          </a:p>
        </p:txBody>
      </p:sp>
    </p:spTree>
    <p:extLst>
      <p:ext uri="{BB962C8B-B14F-4D97-AF65-F5344CB8AC3E}">
        <p14:creationId xmlns:p14="http://schemas.microsoft.com/office/powerpoint/2010/main" val="13888559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Infrastructure (DRAM)</a:t>
            </a:r>
          </a:p>
        </p:txBody>
      </p:sp>
      <p:pic>
        <p:nvPicPr>
          <p:cNvPr id="5" name="Content Placeholder 4" descr="DRAM-new-testing-infrastructure.jpg"/>
          <p:cNvPicPr>
            <a:picLocks noGrp="1" noChangeAspect="1"/>
          </p:cNvPicPr>
          <p:nvPr>
            <p:ph idx="1"/>
          </p:nvPr>
        </p:nvPicPr>
        <p:blipFill>
          <a:blip r:embed="rId2" cstate="print">
            <a:extLst>
              <a:ext uri="{28A0092B-C50C-407E-A947-70E740481C1C}">
                <a14:useLocalDpi xmlns:a14="http://schemas.microsoft.com/office/drawing/2010/main" val="0"/>
              </a:ext>
            </a:extLst>
          </a:blip>
          <a:srcRect t="12242" b="12242"/>
          <a:stretch>
            <a:fillRect/>
          </a:stretch>
        </p:blipFill>
        <p:spPr>
          <a:xfrm>
            <a:off x="228600" y="1144488"/>
            <a:ext cx="8610600" cy="4876800"/>
          </a:xfrm>
          <a:scene3d>
            <a:camera prst="obliqueTopRight">
              <a:rot lat="0" lon="0" rev="10800000"/>
            </a:camera>
            <a:lightRig rig="threePt" dir="t"/>
          </a:scene3d>
        </p:spPr>
      </p:pic>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a:t>
            </a:fld>
            <a:endParaRPr lang="en-US" altLang="en-US">
              <a:solidFill>
                <a:srgbClr val="000000"/>
              </a:solidFill>
            </a:endParaRPr>
          </a:p>
        </p:txBody>
      </p:sp>
      <p:sp>
        <p:nvSpPr>
          <p:cNvPr id="6" name="Rectangle 5"/>
          <p:cNvSpPr/>
          <p:nvPr/>
        </p:nvSpPr>
        <p:spPr>
          <a:xfrm>
            <a:off x="1547664" y="6300608"/>
            <a:ext cx="6696744" cy="584776"/>
          </a:xfrm>
          <a:prstGeom prst="rect">
            <a:avLst/>
          </a:prstGeom>
        </p:spPr>
        <p:txBody>
          <a:bodyPr wrap="square">
            <a:spAutoFit/>
          </a:bodyPr>
          <a:lstStyle/>
          <a:p>
            <a:pPr lvl="1"/>
            <a:r>
              <a:rPr lang="en-US" sz="1600" dirty="0">
                <a:solidFill>
                  <a:srgbClr val="000000"/>
                </a:solidFill>
                <a:latin typeface="Tahoma" charset="0"/>
                <a:ea typeface="ＭＳ Ｐゴシック" charset="0"/>
                <a:cs typeface="ＭＳ Ｐゴシック" charset="0"/>
              </a:rPr>
              <a:t>Kim+, “</a:t>
            </a:r>
            <a:r>
              <a:rPr lang="en-US" sz="1600" dirty="0">
                <a:solidFill>
                  <a:srgbClr val="0000FF"/>
                </a:solidFill>
                <a:latin typeface="Tahoma"/>
              </a:rPr>
              <a:t>Flipping Bits in Memory Without Accessing Them: An Experimental Study of DRAM Disturbance Errors</a:t>
            </a:r>
            <a:r>
              <a:rPr lang="en-US" sz="1600" dirty="0">
                <a:solidFill>
                  <a:srgbClr val="000000"/>
                </a:solidFill>
                <a:latin typeface="Tahoma" charset="0"/>
                <a:ea typeface="ＭＳ Ｐゴシック" charset="0"/>
                <a:cs typeface="ＭＳ Ｐゴシック" charset="0"/>
              </a:rPr>
              <a:t>,” ISCA 2014.</a:t>
            </a:r>
          </a:p>
        </p:txBody>
      </p:sp>
      <p:sp>
        <p:nvSpPr>
          <p:cNvPr id="7" name="Rectangle 6"/>
          <p:cNvSpPr/>
          <p:nvPr/>
        </p:nvSpPr>
        <p:spPr>
          <a:xfrm>
            <a:off x="107504" y="1466055"/>
            <a:ext cx="2209798" cy="1524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smtClean="0">
                <a:solidFill>
                  <a:srgbClr val="FFFF00"/>
                </a:solidFill>
                <a:effectLst>
                  <a:outerShdw blurRad="38100" dist="38100" dir="2700000" algn="tl">
                    <a:srgbClr val="000000">
                      <a:alpha val="43137"/>
                    </a:srgbClr>
                  </a:outerShdw>
                </a:effectLst>
                <a:latin typeface="Tahoma"/>
              </a:rPr>
              <a:t>Temperature</a:t>
            </a:r>
          </a:p>
          <a:p>
            <a:pPr algn="ctr">
              <a:lnSpc>
                <a:spcPct val="90000"/>
              </a:lnSpc>
            </a:pPr>
            <a:r>
              <a:rPr lang="en-US" sz="2400" b="1" smtClean="0">
                <a:solidFill>
                  <a:srgbClr val="FFFF00"/>
                </a:solidFill>
                <a:effectLst>
                  <a:outerShdw blurRad="38100" dist="38100" dir="2700000" algn="tl">
                    <a:srgbClr val="000000">
                      <a:alpha val="43137"/>
                    </a:srgbClr>
                  </a:outerShdw>
                </a:effectLst>
                <a:latin typeface="Tahoma"/>
              </a:rPr>
              <a:t>Controller</a:t>
            </a:r>
            <a:endParaRPr lang="en-US" sz="2400" b="1">
              <a:solidFill>
                <a:srgbClr val="FFFF00"/>
              </a:solidFill>
              <a:effectLst>
                <a:outerShdw blurRad="38100" dist="38100" dir="2700000" algn="tl">
                  <a:srgbClr val="000000">
                    <a:alpha val="43137"/>
                  </a:srgbClr>
                </a:outerShdw>
              </a:effectLst>
              <a:latin typeface="Tahoma"/>
            </a:endParaRPr>
          </a:p>
          <a:p>
            <a:pPr algn="ctr">
              <a:lnSpc>
                <a:spcPct val="90000"/>
              </a:lnSpc>
            </a:pPr>
            <a:endParaRPr lang="en-US" sz="3200" b="1" smtClean="0">
              <a:solidFill>
                <a:srgbClr val="FFFF00"/>
              </a:solidFill>
              <a:effectLst>
                <a:outerShdw blurRad="38100" dist="38100" dir="2700000" algn="tl">
                  <a:srgbClr val="000000">
                    <a:alpha val="43137"/>
                  </a:srgbClr>
                </a:outerShdw>
              </a:effectLst>
              <a:latin typeface="Tahoma"/>
            </a:endParaRPr>
          </a:p>
        </p:txBody>
      </p:sp>
      <p:sp>
        <p:nvSpPr>
          <p:cNvPr id="8" name="Rectangle 7"/>
          <p:cNvSpPr/>
          <p:nvPr/>
        </p:nvSpPr>
        <p:spPr>
          <a:xfrm>
            <a:off x="107504" y="2990055"/>
            <a:ext cx="2209798" cy="274320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effectLst>
                  <a:outerShdw blurRad="38100" dist="38100" dir="2700000" algn="tl">
                    <a:srgbClr val="000000">
                      <a:alpha val="43137"/>
                    </a:srgbClr>
                  </a:outerShdw>
                </a:effectLst>
                <a:latin typeface="Tahoma"/>
              </a:rPr>
              <a:t>PC</a:t>
            </a:r>
            <a:endParaRPr lang="en-US" sz="2400" b="1">
              <a:solidFill>
                <a:srgbClr val="FFFF00"/>
              </a:solidFill>
              <a:effectLst>
                <a:outerShdw blurRad="38100" dist="38100" dir="2700000" algn="tl">
                  <a:srgbClr val="000000">
                    <a:alpha val="43137"/>
                  </a:srgbClr>
                </a:outerShdw>
              </a:effectLst>
              <a:latin typeface="Tahoma"/>
            </a:endParaRPr>
          </a:p>
        </p:txBody>
      </p:sp>
      <p:sp>
        <p:nvSpPr>
          <p:cNvPr id="9" name="Rectangle 8"/>
          <p:cNvSpPr/>
          <p:nvPr/>
        </p:nvSpPr>
        <p:spPr>
          <a:xfrm>
            <a:off x="4374702" y="1962441"/>
            <a:ext cx="1447800" cy="255161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smtClean="0">
                <a:solidFill>
                  <a:srgbClr val="FFFF00"/>
                </a:solidFill>
                <a:effectLst>
                  <a:outerShdw blurRad="38100" dist="38100" dir="2700000" algn="tl">
                    <a:srgbClr val="000000">
                      <a:alpha val="43137"/>
                    </a:srgbClr>
                  </a:outerShdw>
                </a:effectLst>
                <a:latin typeface="Tahoma"/>
              </a:rPr>
              <a:t>Heater</a:t>
            </a:r>
          </a:p>
        </p:txBody>
      </p:sp>
      <p:sp>
        <p:nvSpPr>
          <p:cNvPr id="10" name="Rectangle 9"/>
          <p:cNvSpPr/>
          <p:nvPr/>
        </p:nvSpPr>
        <p:spPr>
          <a:xfrm>
            <a:off x="2317302" y="1962444"/>
            <a:ext cx="2057400" cy="377081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FFFF00"/>
                </a:solidFill>
                <a:effectLst>
                  <a:outerShdw blurRad="38100" dist="38100" dir="2700000" algn="tl">
                    <a:srgbClr val="000000">
                      <a:alpha val="43137"/>
                    </a:srgbClr>
                  </a:outerShdw>
                </a:effectLst>
                <a:latin typeface="Tahoma"/>
              </a:rPr>
              <a:t>FPGAs</a:t>
            </a:r>
            <a:endParaRPr lang="en-US" sz="3200" b="1" dirty="0">
              <a:solidFill>
                <a:srgbClr val="FFFF00"/>
              </a:solidFill>
              <a:effectLst>
                <a:outerShdw blurRad="38100" dist="38100" dir="2700000" algn="tl">
                  <a:srgbClr val="000000">
                    <a:alpha val="43137"/>
                  </a:srgbClr>
                </a:outerShdw>
              </a:effectLst>
              <a:latin typeface="Tahoma"/>
            </a:endParaRPr>
          </a:p>
        </p:txBody>
      </p:sp>
      <p:sp>
        <p:nvSpPr>
          <p:cNvPr id="11" name="Rectangle 10"/>
          <p:cNvSpPr/>
          <p:nvPr/>
        </p:nvSpPr>
        <p:spPr>
          <a:xfrm>
            <a:off x="5822502" y="1962444"/>
            <a:ext cx="2057400" cy="377081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FFFF00"/>
                </a:solidFill>
                <a:effectLst>
                  <a:outerShdw blurRad="38100" dist="38100" dir="2700000" algn="tl">
                    <a:srgbClr val="000000">
                      <a:alpha val="43137"/>
                    </a:srgbClr>
                  </a:outerShdw>
                </a:effectLst>
                <a:latin typeface="Tahoma"/>
              </a:rPr>
              <a:t>FPGAs</a:t>
            </a:r>
            <a:endParaRPr lang="en-US" sz="3200" b="1" dirty="0">
              <a:solidFill>
                <a:srgbClr val="FFFF00"/>
              </a:solidFill>
              <a:effectLst>
                <a:outerShdw blurRad="38100" dist="38100" dir="2700000" algn="tl">
                  <a:srgbClr val="000000">
                    <a:alpha val="43137"/>
                  </a:srgbClr>
                </a:outerShdw>
              </a:effectLst>
              <a:latin typeface="Tahoma"/>
            </a:endParaRPr>
          </a:p>
        </p:txBody>
      </p:sp>
    </p:spTree>
    <p:extLst>
      <p:ext uri="{BB962C8B-B14F-4D97-AF65-F5344CB8AC3E}">
        <p14:creationId xmlns:p14="http://schemas.microsoft.com/office/powerpoint/2010/main" val="344642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DRAM Modules Are at </a:t>
            </a:r>
            <a:r>
              <a:rPr lang="en-US" dirty="0"/>
              <a:t>Risk</a:t>
            </a:r>
          </a:p>
        </p:txBody>
      </p:sp>
      <p:grpSp>
        <p:nvGrpSpPr>
          <p:cNvPr id="5" name="Group 4"/>
          <p:cNvGrpSpPr/>
          <p:nvPr/>
        </p:nvGrpSpPr>
        <p:grpSpPr>
          <a:xfrm>
            <a:off x="762000" y="2057399"/>
            <a:ext cx="2147590" cy="1295400"/>
            <a:chOff x="914400" y="2095500"/>
            <a:chExt cx="2147590" cy="1295400"/>
          </a:xfrm>
        </p:grpSpPr>
        <p:pic>
          <p:nvPicPr>
            <p:cNvPr id="7" name="Picture 6"/>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8" name="Picture 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9" name="Picture 8"/>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10" name="Picture 9"/>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11" name="Picture 10"/>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12" name="Picture 11"/>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13" name="Picture 12"/>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14" name="Picture 1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15" name="Picture 14"/>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6" name="X"/>
          <p:cNvSpPr/>
          <p:nvPr/>
        </p:nvSpPr>
        <p:spPr>
          <a:xfrm>
            <a:off x="762000" y="2057399"/>
            <a:ext cx="2147590" cy="9906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lnSpc>
                <a:spcPct val="90000"/>
              </a:lnSpc>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86%</a:t>
            </a:r>
          </a:p>
          <a:p>
            <a:pPr algn="ctr">
              <a:lnSpc>
                <a:spcPct val="90000"/>
              </a:lnSpc>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(37/43)</a:t>
            </a:r>
          </a:p>
        </p:txBody>
      </p:sp>
      <p:grpSp>
        <p:nvGrpSpPr>
          <p:cNvPr id="17" name="Group 16"/>
          <p:cNvGrpSpPr/>
          <p:nvPr/>
        </p:nvGrpSpPr>
        <p:grpSpPr>
          <a:xfrm>
            <a:off x="3498205" y="2057400"/>
            <a:ext cx="2147590" cy="1295400"/>
            <a:chOff x="914400" y="2095500"/>
            <a:chExt cx="2147590" cy="1295400"/>
          </a:xfrm>
        </p:grpSpPr>
        <p:pic>
          <p:nvPicPr>
            <p:cNvPr id="19" name="Picture 18"/>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20" name="Picture 19"/>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21" name="Picture 2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22" name="Picture 2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23" name="Picture 22"/>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24" name="Picture 23"/>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25" name="Picture 24"/>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26" name="Picture 25"/>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27" name="Picture 26"/>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18" name="X"/>
          <p:cNvSpPr/>
          <p:nvPr/>
        </p:nvSpPr>
        <p:spPr>
          <a:xfrm>
            <a:off x="3498205" y="2057399"/>
            <a:ext cx="2147590" cy="9906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lnSpc>
                <a:spcPct val="90000"/>
              </a:lnSpc>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83%</a:t>
            </a:r>
          </a:p>
          <a:p>
            <a:pPr algn="ctr">
              <a:lnSpc>
                <a:spcPct val="90000"/>
              </a:lnSpc>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(45/54)</a:t>
            </a:r>
          </a:p>
        </p:txBody>
      </p:sp>
      <p:grpSp>
        <p:nvGrpSpPr>
          <p:cNvPr id="29" name="Group 28"/>
          <p:cNvGrpSpPr/>
          <p:nvPr/>
        </p:nvGrpSpPr>
        <p:grpSpPr>
          <a:xfrm>
            <a:off x="6248400" y="2057399"/>
            <a:ext cx="2147590" cy="1295400"/>
            <a:chOff x="914400" y="2095500"/>
            <a:chExt cx="2147590" cy="1295400"/>
          </a:xfrm>
        </p:grpSpPr>
        <p:pic>
          <p:nvPicPr>
            <p:cNvPr id="31" name="Picture 30"/>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32" name="Picture 31"/>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33" name="Picture 3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34" name="Picture 3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35" name="Picture 34"/>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36" name="Picture 35"/>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37" name="Picture 36"/>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38" name="Picture 37"/>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39" name="Picture 38"/>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30" name="X"/>
          <p:cNvSpPr/>
          <p:nvPr/>
        </p:nvSpPr>
        <p:spPr>
          <a:xfrm>
            <a:off x="6248400" y="2057398"/>
            <a:ext cx="2147590" cy="1066801"/>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lnSpc>
                <a:spcPct val="90000"/>
              </a:lnSpc>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88%</a:t>
            </a:r>
          </a:p>
          <a:p>
            <a:pPr algn="ctr">
              <a:lnSpc>
                <a:spcPct val="90000"/>
              </a:lnSpc>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(28/32)</a:t>
            </a:r>
          </a:p>
        </p:txBody>
      </p:sp>
      <p:sp>
        <p:nvSpPr>
          <p:cNvPr id="41" name="Rectangle 40"/>
          <p:cNvSpPr/>
          <p:nvPr/>
        </p:nvSpPr>
        <p:spPr>
          <a:xfrm>
            <a:off x="609602" y="1066800"/>
            <a:ext cx="2438398" cy="5333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smtClean="0">
                <a:solidFill>
                  <a:srgbClr val="5B9BD5"/>
                </a:solidFill>
                <a:latin typeface="Calibri Light"/>
              </a:rPr>
              <a:t>A</a:t>
            </a:r>
            <a:r>
              <a:rPr lang="en-US" sz="4000" b="1" smtClean="0">
                <a:solidFill>
                  <a:srgbClr val="5B9BD5"/>
                </a:solidFill>
                <a:latin typeface="Calibri Light"/>
              </a:rPr>
              <a:t> </a:t>
            </a:r>
            <a:r>
              <a:rPr lang="en-US" sz="3200" smtClean="0">
                <a:solidFill>
                  <a:srgbClr val="5B9BD5"/>
                </a:solidFill>
                <a:latin typeface="Calibri Light"/>
              </a:rPr>
              <a:t>company</a:t>
            </a:r>
            <a:endParaRPr lang="en-US" sz="4000" smtClean="0">
              <a:solidFill>
                <a:srgbClr val="5B9BD5"/>
              </a:solidFill>
              <a:latin typeface="Calibri Light"/>
            </a:endParaRPr>
          </a:p>
        </p:txBody>
      </p:sp>
      <p:sp>
        <p:nvSpPr>
          <p:cNvPr id="42" name="Rectangle 41"/>
          <p:cNvSpPr/>
          <p:nvPr/>
        </p:nvSpPr>
        <p:spPr>
          <a:xfrm>
            <a:off x="3352801" y="1066801"/>
            <a:ext cx="2438398" cy="5333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smtClean="0">
                <a:solidFill>
                  <a:srgbClr val="ED7D31"/>
                </a:solidFill>
                <a:latin typeface="Calibri Light"/>
              </a:rPr>
              <a:t>B</a:t>
            </a:r>
            <a:r>
              <a:rPr lang="en-US" sz="4000" smtClean="0">
                <a:solidFill>
                  <a:srgbClr val="ED7D31"/>
                </a:solidFill>
                <a:latin typeface="Calibri Light"/>
              </a:rPr>
              <a:t> </a:t>
            </a:r>
            <a:r>
              <a:rPr lang="en-US" sz="3200" smtClean="0">
                <a:solidFill>
                  <a:srgbClr val="ED7D31"/>
                </a:solidFill>
                <a:latin typeface="Calibri Light"/>
              </a:rPr>
              <a:t>company</a:t>
            </a:r>
            <a:endParaRPr lang="en-US" sz="4000" smtClean="0">
              <a:solidFill>
                <a:srgbClr val="ED7D31"/>
              </a:solidFill>
              <a:latin typeface="Calibri Light"/>
            </a:endParaRPr>
          </a:p>
        </p:txBody>
      </p:sp>
      <p:sp>
        <p:nvSpPr>
          <p:cNvPr id="43" name="Rectangle 42"/>
          <p:cNvSpPr/>
          <p:nvPr/>
        </p:nvSpPr>
        <p:spPr>
          <a:xfrm>
            <a:off x="6096001" y="1066800"/>
            <a:ext cx="2438398" cy="5333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smtClean="0">
                <a:solidFill>
                  <a:srgbClr val="70AD47"/>
                </a:solidFill>
                <a:latin typeface="Calibri Light"/>
              </a:rPr>
              <a:t>C </a:t>
            </a:r>
            <a:r>
              <a:rPr lang="en-US" sz="3200" smtClean="0">
                <a:solidFill>
                  <a:srgbClr val="70AD47"/>
                </a:solidFill>
                <a:latin typeface="Calibri Light"/>
              </a:rPr>
              <a:t>company</a:t>
            </a:r>
            <a:endParaRPr lang="en-US" sz="4000" smtClean="0">
              <a:solidFill>
                <a:srgbClr val="70AD47"/>
              </a:solidFill>
              <a:latin typeface="Calibri Light"/>
            </a:endParaRPr>
          </a:p>
        </p:txBody>
      </p:sp>
      <p:sp>
        <p:nvSpPr>
          <p:cNvPr id="45" name="X"/>
          <p:cNvSpPr/>
          <p:nvPr/>
        </p:nvSpPr>
        <p:spPr>
          <a:xfrm>
            <a:off x="748010" y="4343400"/>
            <a:ext cx="2161580"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r>
              <a:rPr lang="en-US" sz="3600" dirty="0" smtClean="0">
                <a:solidFill>
                  <a:srgbClr val="5B9BD5"/>
                </a:solidFill>
                <a:latin typeface="Calibri Light"/>
                <a:cs typeface="Courier New" panose="02070309020205020404" pitchFamily="49" charset="0"/>
              </a:rPr>
              <a:t>Up to</a:t>
            </a:r>
          </a:p>
          <a:p>
            <a:pPr algn="ctr"/>
            <a:r>
              <a:rPr lang="en-US" sz="4400" b="1" dirty="0" smtClean="0">
                <a:solidFill>
                  <a:srgbClr val="5B9BD5"/>
                </a:solidFill>
                <a:latin typeface="Cambria Math" panose="02040503050406030204" pitchFamily="18" charset="0"/>
                <a:ea typeface="Cambria Math" panose="02040503050406030204" pitchFamily="18" charset="0"/>
                <a:cs typeface="Courier New" panose="02070309020205020404" pitchFamily="49" charset="0"/>
              </a:rPr>
              <a:t>1.0×10</a:t>
            </a:r>
            <a:r>
              <a:rPr lang="en-US" sz="4400" b="1" baseline="30000" dirty="0" smtClean="0">
                <a:solidFill>
                  <a:srgbClr val="5B9BD5"/>
                </a:solidFill>
                <a:latin typeface="Cambria Math" panose="02040503050406030204" pitchFamily="18" charset="0"/>
                <a:ea typeface="Cambria Math" panose="02040503050406030204" pitchFamily="18" charset="0"/>
                <a:cs typeface="Courier New" panose="02070309020205020404" pitchFamily="49" charset="0"/>
              </a:rPr>
              <a:t>7</a:t>
            </a:r>
            <a:r>
              <a:rPr lang="en-US" sz="3600" dirty="0" smtClean="0">
                <a:solidFill>
                  <a:srgbClr val="5B9BD5"/>
                </a:solidFill>
                <a:latin typeface="Cambria Math" panose="02040503050406030204" pitchFamily="18" charset="0"/>
                <a:ea typeface="Cambria Math" panose="02040503050406030204" pitchFamily="18" charset="0"/>
                <a:cs typeface="Courier New" panose="02070309020205020404" pitchFamily="49" charset="0"/>
              </a:rPr>
              <a:t> </a:t>
            </a:r>
            <a:br>
              <a:rPr lang="en-US" sz="3600" dirty="0" smtClean="0">
                <a:solidFill>
                  <a:srgbClr val="5B9BD5"/>
                </a:solidFill>
                <a:latin typeface="Cambria Math" panose="02040503050406030204" pitchFamily="18" charset="0"/>
                <a:ea typeface="Cambria Math" panose="02040503050406030204" pitchFamily="18" charset="0"/>
                <a:cs typeface="Courier New" panose="02070309020205020404" pitchFamily="49" charset="0"/>
              </a:rPr>
            </a:br>
            <a:r>
              <a:rPr lang="en-US" sz="3600" dirty="0" smtClean="0">
                <a:solidFill>
                  <a:srgbClr val="5B9BD5"/>
                </a:solidFill>
                <a:latin typeface="Calibri Light"/>
                <a:cs typeface="Courier New" panose="02070309020205020404" pitchFamily="49" charset="0"/>
              </a:rPr>
              <a:t>errors </a:t>
            </a:r>
          </a:p>
        </p:txBody>
      </p:sp>
      <p:sp>
        <p:nvSpPr>
          <p:cNvPr id="46" name="X"/>
          <p:cNvSpPr/>
          <p:nvPr/>
        </p:nvSpPr>
        <p:spPr>
          <a:xfrm>
            <a:off x="3484215" y="4343400"/>
            <a:ext cx="2161580"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r>
              <a:rPr lang="en-US" sz="3600" dirty="0" smtClean="0">
                <a:solidFill>
                  <a:srgbClr val="ED7D31"/>
                </a:solidFill>
                <a:latin typeface="Calibri Light"/>
                <a:cs typeface="Courier New" panose="02070309020205020404" pitchFamily="49" charset="0"/>
              </a:rPr>
              <a:t>Up to</a:t>
            </a:r>
          </a:p>
          <a:p>
            <a:pPr algn="ctr"/>
            <a:r>
              <a:rPr lang="en-US" sz="4400" b="1" dirty="0" smtClean="0">
                <a:solidFill>
                  <a:srgbClr val="ED7D31"/>
                </a:solidFill>
                <a:latin typeface="Cambria Math" panose="02040503050406030204" pitchFamily="18" charset="0"/>
                <a:ea typeface="Cambria Math" panose="02040503050406030204" pitchFamily="18" charset="0"/>
                <a:cs typeface="Courier New" panose="02070309020205020404" pitchFamily="49" charset="0"/>
              </a:rPr>
              <a:t>2.7×10</a:t>
            </a:r>
            <a:r>
              <a:rPr lang="en-US" sz="4400" b="1" baseline="30000" dirty="0" smtClean="0">
                <a:solidFill>
                  <a:srgbClr val="ED7D31"/>
                </a:solidFill>
                <a:latin typeface="Cambria Math" panose="02040503050406030204" pitchFamily="18" charset="0"/>
                <a:ea typeface="Cambria Math" panose="02040503050406030204" pitchFamily="18" charset="0"/>
                <a:cs typeface="Courier New" panose="02070309020205020404" pitchFamily="49" charset="0"/>
              </a:rPr>
              <a:t>6</a:t>
            </a:r>
            <a:r>
              <a:rPr lang="en-US" sz="3600" dirty="0" smtClean="0">
                <a:solidFill>
                  <a:srgbClr val="ED7D31"/>
                </a:solidFill>
                <a:latin typeface="Cambria Math" panose="02040503050406030204" pitchFamily="18" charset="0"/>
                <a:ea typeface="Cambria Math" panose="02040503050406030204" pitchFamily="18" charset="0"/>
                <a:cs typeface="Courier New" panose="02070309020205020404" pitchFamily="49" charset="0"/>
              </a:rPr>
              <a:t/>
            </a:r>
            <a:br>
              <a:rPr lang="en-US" sz="3600" dirty="0" smtClean="0">
                <a:solidFill>
                  <a:srgbClr val="ED7D31"/>
                </a:solidFill>
                <a:latin typeface="Cambria Math" panose="02040503050406030204" pitchFamily="18" charset="0"/>
                <a:ea typeface="Cambria Math" panose="02040503050406030204" pitchFamily="18" charset="0"/>
                <a:cs typeface="Courier New" panose="02070309020205020404" pitchFamily="49" charset="0"/>
              </a:rPr>
            </a:br>
            <a:r>
              <a:rPr lang="en-US" sz="3600" dirty="0" smtClean="0">
                <a:solidFill>
                  <a:srgbClr val="ED7D31"/>
                </a:solidFill>
                <a:latin typeface="Calibri Light"/>
                <a:cs typeface="Courier New" panose="02070309020205020404" pitchFamily="49" charset="0"/>
              </a:rPr>
              <a:t>errors </a:t>
            </a:r>
          </a:p>
        </p:txBody>
      </p:sp>
      <p:sp>
        <p:nvSpPr>
          <p:cNvPr id="47" name="X"/>
          <p:cNvSpPr/>
          <p:nvPr/>
        </p:nvSpPr>
        <p:spPr>
          <a:xfrm>
            <a:off x="6234410" y="4343400"/>
            <a:ext cx="2161580"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r>
              <a:rPr lang="en-US" sz="3600" dirty="0" smtClean="0">
                <a:solidFill>
                  <a:srgbClr val="70AD47"/>
                </a:solidFill>
                <a:latin typeface="Calibri Light"/>
                <a:cs typeface="Courier New" panose="02070309020205020404" pitchFamily="49" charset="0"/>
              </a:rPr>
              <a:t>Up to</a:t>
            </a:r>
          </a:p>
          <a:p>
            <a:pPr algn="ctr"/>
            <a:r>
              <a:rPr lang="en-US" sz="4400" b="1" dirty="0" smtClean="0">
                <a:solidFill>
                  <a:srgbClr val="70AD47"/>
                </a:solidFill>
                <a:latin typeface="Cambria Math" panose="02040503050406030204" pitchFamily="18" charset="0"/>
                <a:ea typeface="Cambria Math" panose="02040503050406030204" pitchFamily="18" charset="0"/>
                <a:cs typeface="Courier New" panose="02070309020205020404" pitchFamily="49" charset="0"/>
              </a:rPr>
              <a:t>3.3×10</a:t>
            </a:r>
            <a:r>
              <a:rPr lang="en-US" sz="4400" b="1" baseline="30000" dirty="0" smtClean="0">
                <a:solidFill>
                  <a:srgbClr val="70AD47"/>
                </a:solidFill>
                <a:latin typeface="Cambria Math" panose="02040503050406030204" pitchFamily="18" charset="0"/>
                <a:ea typeface="Cambria Math" panose="02040503050406030204" pitchFamily="18" charset="0"/>
                <a:cs typeface="Courier New" panose="02070309020205020404" pitchFamily="49" charset="0"/>
              </a:rPr>
              <a:t>5</a:t>
            </a:r>
            <a:r>
              <a:rPr lang="en-US" sz="3600" dirty="0" smtClean="0">
                <a:solidFill>
                  <a:srgbClr val="70AD47"/>
                </a:solidFill>
                <a:latin typeface="Cambria Math" panose="02040503050406030204" pitchFamily="18" charset="0"/>
                <a:ea typeface="Cambria Math" panose="02040503050406030204" pitchFamily="18" charset="0"/>
                <a:cs typeface="Courier New" panose="02070309020205020404" pitchFamily="49" charset="0"/>
              </a:rPr>
              <a:t> </a:t>
            </a:r>
            <a:br>
              <a:rPr lang="en-US" sz="3600" dirty="0" smtClean="0">
                <a:solidFill>
                  <a:srgbClr val="70AD47"/>
                </a:solidFill>
                <a:latin typeface="Cambria Math" panose="02040503050406030204" pitchFamily="18" charset="0"/>
                <a:ea typeface="Cambria Math" panose="02040503050406030204" pitchFamily="18" charset="0"/>
                <a:cs typeface="Courier New" panose="02070309020205020404" pitchFamily="49" charset="0"/>
              </a:rPr>
            </a:br>
            <a:r>
              <a:rPr lang="en-US" sz="3600" dirty="0" smtClean="0">
                <a:solidFill>
                  <a:srgbClr val="70AD47"/>
                </a:solidFill>
                <a:latin typeface="Calibri Light"/>
                <a:cs typeface="Courier New" panose="02070309020205020404" pitchFamily="49" charset="0"/>
              </a:rPr>
              <a:t>errors </a:t>
            </a:r>
          </a:p>
        </p:txBody>
      </p:sp>
      <p:sp>
        <p:nvSpPr>
          <p:cNvPr id="4" name="Slide Number Placeholder 3"/>
          <p:cNvSpPr>
            <a:spLocks noGrp="1"/>
          </p:cNvSpPr>
          <p:nvPr>
            <p:ph type="sldNum" sz="quarter" idx="12"/>
          </p:nvPr>
        </p:nvSpPr>
        <p:spPr/>
        <p:txBody>
          <a:bodyPr/>
          <a:lstStyle/>
          <a:p>
            <a:fld id="{D4D2B188-1D62-4FCA-8363-938AD4629BBB}" type="slidenum">
              <a:rPr lang="en-US" smtClean="0">
                <a:solidFill>
                  <a:prstClr val="black">
                    <a:tint val="75000"/>
                  </a:prstClr>
                </a:solidFill>
              </a:rPr>
              <a:pPr/>
              <a:t>12</a:t>
            </a:fld>
            <a:endParaRPr lang="en-US">
              <a:solidFill>
                <a:prstClr val="black">
                  <a:tint val="75000"/>
                </a:prstClr>
              </a:solidFill>
            </a:endParaRPr>
          </a:p>
        </p:txBody>
      </p:sp>
      <p:sp>
        <p:nvSpPr>
          <p:cNvPr id="3" name="Rectangle 2"/>
          <p:cNvSpPr/>
          <p:nvPr/>
        </p:nvSpPr>
        <p:spPr>
          <a:xfrm>
            <a:off x="107504" y="6093296"/>
            <a:ext cx="8242270" cy="646331"/>
          </a:xfrm>
          <a:prstGeom prst="rect">
            <a:avLst/>
          </a:prstGeom>
        </p:spPr>
        <p:txBody>
          <a:bodyPr wrap="square">
            <a:spAutoFit/>
          </a:bodyPr>
          <a:lstStyle/>
          <a:p>
            <a:r>
              <a:rPr lang="en-US" dirty="0">
                <a:solidFill>
                  <a:prstClr val="black"/>
                </a:solidFill>
                <a:latin typeface="Tahoma" charset="0"/>
                <a:ea typeface="ＭＳ Ｐゴシック" charset="0"/>
                <a:cs typeface="ＭＳ Ｐゴシック" charset="0"/>
              </a:rPr>
              <a:t>Kim+, “</a:t>
            </a:r>
            <a:r>
              <a:rPr lang="en-US" dirty="0">
                <a:solidFill>
                  <a:srgbClr val="0000FF"/>
                </a:solidFill>
                <a:latin typeface="Calibri"/>
              </a:rPr>
              <a:t>Flipping Bits in Memory Without Accessing Them: An Experimental Study of DRAM Disturbance Errors</a:t>
            </a:r>
            <a:r>
              <a:rPr lang="en-US" dirty="0">
                <a:solidFill>
                  <a:prstClr val="black"/>
                </a:solidFill>
                <a:latin typeface="Tahoma" charset="0"/>
                <a:ea typeface="ＭＳ Ｐゴシック" charset="0"/>
                <a:cs typeface="ＭＳ Ｐゴシック" charset="0"/>
              </a:rPr>
              <a:t>,” ISCA 2014.</a:t>
            </a:r>
          </a:p>
        </p:txBody>
      </p:sp>
    </p:spTree>
    <p:extLst>
      <p:ext uri="{BB962C8B-B14F-4D97-AF65-F5344CB8AC3E}">
        <p14:creationId xmlns:p14="http://schemas.microsoft.com/office/powerpoint/2010/main" val="459422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82278" y="990600"/>
            <a:ext cx="3761672" cy="2542032"/>
          </a:xfrm>
          <a:prstGeom prst="rect">
            <a:avLst/>
          </a:prstGeom>
          <a:noFill/>
          <a:ln>
            <a:noFill/>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750" y="1133770"/>
            <a:ext cx="1752600" cy="1752600"/>
          </a:xfrm>
          <a:prstGeom prst="rect">
            <a:avLst/>
          </a:prstGeom>
        </p:spPr>
      </p:pic>
      <p:sp>
        <p:nvSpPr>
          <p:cNvPr id="3" name="Left-Right Arrow 2"/>
          <p:cNvSpPr/>
          <p:nvPr/>
        </p:nvSpPr>
        <p:spPr>
          <a:xfrm>
            <a:off x="3429000" y="1567009"/>
            <a:ext cx="1411106" cy="895352"/>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Light"/>
            </a:endParaRPr>
          </a:p>
        </p:txBody>
      </p:sp>
      <p:sp>
        <p:nvSpPr>
          <p:cNvPr id="6" name="TextBox 5"/>
          <p:cNvSpPr txBox="1"/>
          <p:nvPr/>
        </p:nvSpPr>
        <p:spPr>
          <a:xfrm>
            <a:off x="4572000" y="228601"/>
            <a:ext cx="4572000" cy="914400"/>
          </a:xfrm>
          <a:prstGeom prst="rect">
            <a:avLst/>
          </a:prstGeom>
          <a:noFill/>
        </p:spPr>
        <p:txBody>
          <a:bodyPr wrap="square" rtlCol="0" anchor="ctr">
            <a:noAutofit/>
          </a:bodyPr>
          <a:lstStyle/>
          <a:p>
            <a:pPr algn="ctr"/>
            <a:r>
              <a:rPr lang="en-US" sz="5400" b="1" smtClean="0">
                <a:solidFill>
                  <a:prstClr val="black">
                    <a:lumMod val="65000"/>
                    <a:lumOff val="35000"/>
                  </a:prstClr>
                </a:solidFill>
                <a:latin typeface="Calibri Light"/>
              </a:rPr>
              <a:t>DRAM Module</a:t>
            </a:r>
            <a:endParaRPr lang="en-US" sz="5400" b="1">
              <a:solidFill>
                <a:prstClr val="black">
                  <a:lumMod val="65000"/>
                  <a:lumOff val="35000"/>
                </a:prstClr>
              </a:solidFill>
              <a:latin typeface="Calibri Light"/>
            </a:endParaRPr>
          </a:p>
        </p:txBody>
      </p:sp>
      <p:sp>
        <p:nvSpPr>
          <p:cNvPr id="7" name="TextBox 6"/>
          <p:cNvSpPr txBox="1"/>
          <p:nvPr/>
        </p:nvSpPr>
        <p:spPr>
          <a:xfrm>
            <a:off x="685800" y="228600"/>
            <a:ext cx="3238500" cy="914400"/>
          </a:xfrm>
          <a:prstGeom prst="rect">
            <a:avLst/>
          </a:prstGeom>
          <a:noFill/>
        </p:spPr>
        <p:txBody>
          <a:bodyPr wrap="square" rtlCol="0" anchor="ctr">
            <a:noAutofit/>
          </a:bodyPr>
          <a:lstStyle/>
          <a:p>
            <a:pPr algn="ctr"/>
            <a:r>
              <a:rPr lang="en-US" sz="5400" b="1" smtClean="0">
                <a:solidFill>
                  <a:prstClr val="black">
                    <a:lumMod val="65000"/>
                    <a:lumOff val="35000"/>
                  </a:prstClr>
                </a:solidFill>
                <a:latin typeface="Calibri Light"/>
              </a:rPr>
              <a:t>x86 CPU</a:t>
            </a:r>
            <a:endParaRPr lang="en-US" sz="5400" b="1">
              <a:solidFill>
                <a:prstClr val="black">
                  <a:lumMod val="65000"/>
                  <a:lumOff val="35000"/>
                </a:prstClr>
              </a:solidFill>
              <a:latin typeface="Calibri Light"/>
            </a:endParaRPr>
          </a:p>
        </p:txBody>
      </p:sp>
      <p:sp>
        <p:nvSpPr>
          <p:cNvPr id="4" name="Rectangle 3"/>
          <p:cNvSpPr/>
          <p:nvPr/>
        </p:nvSpPr>
        <p:spPr>
          <a:xfrm>
            <a:off x="4753678" y="2762545"/>
            <a:ext cx="3761672"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DRAM"/>
          <p:cNvSpPr/>
          <p:nvPr/>
        </p:nvSpPr>
        <p:spPr>
          <a:xfrm>
            <a:off x="5029200" y="3200400"/>
            <a:ext cx="3657599" cy="3104856"/>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4" name="YArrow"/>
          <p:cNvCxnSpPr>
            <a:stCxn id="26" idx="3"/>
            <a:endCxn id="29" idx="1"/>
          </p:cNvCxnSpPr>
          <p:nvPr/>
        </p:nvCxnSpPr>
        <p:spPr>
          <a:xfrm>
            <a:off x="5715000" y="5337264"/>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6" name="Y"/>
          <p:cNvSpPr/>
          <p:nvPr/>
        </p:nvSpPr>
        <p:spPr>
          <a:xfrm>
            <a:off x="5105401" y="5146764"/>
            <a:ext cx="609599"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9" name="XArrow"/>
          <p:cNvCxnSpPr>
            <a:stCxn id="25" idx="3"/>
          </p:cNvCxnSpPr>
          <p:nvPr/>
        </p:nvCxnSpPr>
        <p:spPr>
          <a:xfrm>
            <a:off x="5715000" y="4194264"/>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5" name="X"/>
          <p:cNvSpPr/>
          <p:nvPr/>
        </p:nvSpPr>
        <p:spPr>
          <a:xfrm>
            <a:off x="5105401" y="4003764"/>
            <a:ext cx="609599"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r"/>
            <a:r>
              <a:rPr lang="en-US" sz="3200" b="1" smtClean="0">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
        <p:nvSpPr>
          <p:cNvPr id="28" name="Row"/>
          <p:cNvSpPr/>
          <p:nvPr/>
        </p:nvSpPr>
        <p:spPr>
          <a:xfrm>
            <a:off x="6096000" y="5527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2800" b="1">
              <a:solidFill>
                <a:prstClr val="black"/>
              </a:solidFill>
              <a:latin typeface="Calibri Light"/>
              <a:cs typeface="Courier New" panose="02070309020205020404" pitchFamily="49" charset="0"/>
            </a:endParaRPr>
          </a:p>
        </p:txBody>
      </p:sp>
      <p:sp>
        <p:nvSpPr>
          <p:cNvPr id="30" name="Row"/>
          <p:cNvSpPr/>
          <p:nvPr/>
        </p:nvSpPr>
        <p:spPr>
          <a:xfrm>
            <a:off x="6096000" y="4765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2800" b="1">
              <a:solidFill>
                <a:prstClr val="black"/>
              </a:solidFill>
              <a:latin typeface="Calibri Light"/>
              <a:cs typeface="Courier New" panose="02070309020205020404" pitchFamily="49" charset="0"/>
            </a:endParaRPr>
          </a:p>
        </p:txBody>
      </p:sp>
      <p:sp>
        <p:nvSpPr>
          <p:cNvPr id="33" name="Row"/>
          <p:cNvSpPr/>
          <p:nvPr/>
        </p:nvSpPr>
        <p:spPr>
          <a:xfrm>
            <a:off x="6096000" y="3622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4856"/>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114300">
              <a:lnSpc>
                <a:spcPct val="90000"/>
              </a:lnSpc>
            </a:pPr>
            <a:r>
              <a:rPr lang="en-US" sz="2800" u="sng" smtClean="0">
                <a:solidFill>
                  <a:prstClr val="white"/>
                </a:solidFill>
                <a:latin typeface="Courier New" panose="02070309020205020404" pitchFamily="49" charset="0"/>
                <a:cs typeface="Courier New" panose="02070309020205020404" pitchFamily="49" charset="0"/>
              </a:rPr>
              <a:t>loop</a:t>
            </a:r>
            <a:r>
              <a:rPr lang="en-US" sz="2800" smtClean="0">
                <a:solidFill>
                  <a:prstClr val="white"/>
                </a:solidFill>
                <a:latin typeface="Courier New" panose="02070309020205020404" pitchFamily="49" charset="0"/>
                <a:cs typeface="Courier New" panose="02070309020205020404" pitchFamily="49" charset="0"/>
              </a:rPr>
              <a:t>:</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mov (</a:t>
            </a:r>
            <a:r>
              <a:rPr lang="en-US" sz="2800" b="1" smtClean="0">
                <a:solidFill>
                  <a:srgbClr val="FF0000"/>
                </a:solidFill>
                <a:latin typeface="Courier New" panose="02070309020205020404" pitchFamily="49" charset="0"/>
                <a:cs typeface="Courier New" panose="02070309020205020404" pitchFamily="49" charset="0"/>
              </a:rPr>
              <a:t>X</a:t>
            </a:r>
            <a:r>
              <a:rPr lang="en-US" sz="2800" smtClean="0">
                <a:solidFill>
                  <a:prstClr val="white"/>
                </a:solidFill>
                <a:latin typeface="Courier New" panose="02070309020205020404" pitchFamily="49" charset="0"/>
                <a:cs typeface="Courier New" panose="02070309020205020404" pitchFamily="49" charset="0"/>
              </a:rPr>
              <a:t>), %eax</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mov </a:t>
            </a:r>
            <a:r>
              <a:rPr lang="en-US" sz="2800">
                <a:solidFill>
                  <a:prstClr val="white"/>
                </a:solidFill>
                <a:latin typeface="Courier New" panose="02070309020205020404" pitchFamily="49" charset="0"/>
                <a:cs typeface="Courier New" panose="02070309020205020404" pitchFamily="49" charset="0"/>
              </a:rPr>
              <a:t>(</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clflush </a:t>
            </a:r>
            <a:r>
              <a:rPr lang="en-US" sz="2800">
                <a:solidFill>
                  <a:prstClr val="white"/>
                </a:solidFill>
                <a:latin typeface="Courier New" panose="02070309020205020404" pitchFamily="49" charset="0"/>
                <a:cs typeface="Courier New" panose="02070309020205020404" pitchFamily="49" charset="0"/>
              </a:rPr>
              <a:t>(</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a:t>
            </a:r>
            <a:r>
              <a:rPr lang="en-US" sz="2800" smtClean="0">
                <a:solidFill>
                  <a:prstClr val="white"/>
                </a:solidFill>
                <a:latin typeface="Courier New" panose="02070309020205020404" pitchFamily="49" charset="0"/>
                <a:cs typeface="Courier New" panose="02070309020205020404" pitchFamily="49" charset="0"/>
              </a:rPr>
              <a:t>  </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clflush (</a:t>
            </a:r>
            <a:r>
              <a:rPr lang="en-US" sz="2800" b="1" smtClean="0">
                <a:solidFill>
                  <a:srgbClr val="FF0000"/>
                </a:solidFill>
                <a:latin typeface="Courier New" panose="02070309020205020404" pitchFamily="49" charset="0"/>
                <a:cs typeface="Courier New" panose="02070309020205020404" pitchFamily="49" charset="0"/>
              </a:rPr>
              <a:t>Y</a:t>
            </a:r>
            <a:r>
              <a:rPr lang="en-US" sz="2800" smtClean="0">
                <a:solidFill>
                  <a:prstClr val="white"/>
                </a:solidFill>
                <a:latin typeface="Courier New" panose="02070309020205020404" pitchFamily="49" charset="0"/>
                <a:cs typeface="Courier New" panose="02070309020205020404" pitchFamily="49" charset="0"/>
              </a:rPr>
              <a:t>)</a:t>
            </a:r>
          </a:p>
          <a:p>
            <a:pPr marL="114300">
              <a:lnSpc>
                <a:spcPct val="90000"/>
              </a:lnSpc>
            </a:pPr>
            <a:r>
              <a:rPr lang="en-US" sz="2800">
                <a:solidFill>
                  <a:prstClr val="white"/>
                </a:solidFill>
                <a:latin typeface="Courier New" panose="02070309020205020404" pitchFamily="49" charset="0"/>
                <a:cs typeface="Courier New" panose="02070309020205020404" pitchFamily="49" charset="0"/>
              </a:rPr>
              <a:t> </a:t>
            </a:r>
            <a:r>
              <a:rPr lang="en-US" sz="2800" smtClean="0">
                <a:solidFill>
                  <a:prstClr val="white"/>
                </a:solidFill>
                <a:latin typeface="Courier New" panose="02070309020205020404" pitchFamily="49" charset="0"/>
                <a:cs typeface="Courier New" panose="02070309020205020404" pitchFamily="49" charset="0"/>
              </a:rPr>
              <a:t> mfence</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jmp </a:t>
            </a:r>
            <a:r>
              <a:rPr lang="en-US" sz="2800" u="sng" smtClean="0">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39807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750" y="1133770"/>
            <a:ext cx="1752600" cy="1752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82278" y="990600"/>
            <a:ext cx="3761672" cy="2542032"/>
          </a:xfrm>
          <a:prstGeom prst="rect">
            <a:avLst/>
          </a:prstGeom>
          <a:noFill/>
          <a:ln>
            <a:noFill/>
          </a:ln>
        </p:spPr>
      </p:pic>
      <p:sp>
        <p:nvSpPr>
          <p:cNvPr id="3" name="Left-Right Arrow 2"/>
          <p:cNvSpPr/>
          <p:nvPr/>
        </p:nvSpPr>
        <p:spPr>
          <a:xfrm>
            <a:off x="3429000" y="1567009"/>
            <a:ext cx="1411106" cy="895352"/>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Light"/>
            </a:endParaRPr>
          </a:p>
        </p:txBody>
      </p:sp>
      <p:sp>
        <p:nvSpPr>
          <p:cNvPr id="6" name="TextBox 5"/>
          <p:cNvSpPr txBox="1"/>
          <p:nvPr/>
        </p:nvSpPr>
        <p:spPr>
          <a:xfrm>
            <a:off x="4572000" y="228601"/>
            <a:ext cx="4572000" cy="914400"/>
          </a:xfrm>
          <a:prstGeom prst="rect">
            <a:avLst/>
          </a:prstGeom>
          <a:noFill/>
        </p:spPr>
        <p:txBody>
          <a:bodyPr wrap="square" rtlCol="0" anchor="ctr">
            <a:noAutofit/>
          </a:bodyPr>
          <a:lstStyle/>
          <a:p>
            <a:pPr algn="ctr"/>
            <a:r>
              <a:rPr lang="en-US" sz="5400" b="1" smtClean="0">
                <a:solidFill>
                  <a:prstClr val="black">
                    <a:lumMod val="65000"/>
                    <a:lumOff val="35000"/>
                  </a:prstClr>
                </a:solidFill>
                <a:latin typeface="Calibri Light"/>
              </a:rPr>
              <a:t>DRAM Module</a:t>
            </a:r>
            <a:endParaRPr lang="en-US" sz="5400" b="1">
              <a:solidFill>
                <a:prstClr val="black">
                  <a:lumMod val="65000"/>
                  <a:lumOff val="35000"/>
                </a:prstClr>
              </a:solidFill>
              <a:latin typeface="Calibri Light"/>
            </a:endParaRPr>
          </a:p>
        </p:txBody>
      </p:sp>
      <p:sp>
        <p:nvSpPr>
          <p:cNvPr id="7" name="TextBox 6"/>
          <p:cNvSpPr txBox="1"/>
          <p:nvPr/>
        </p:nvSpPr>
        <p:spPr>
          <a:xfrm>
            <a:off x="685800" y="228600"/>
            <a:ext cx="3238500" cy="914400"/>
          </a:xfrm>
          <a:prstGeom prst="rect">
            <a:avLst/>
          </a:prstGeom>
          <a:noFill/>
        </p:spPr>
        <p:txBody>
          <a:bodyPr wrap="square" rtlCol="0" anchor="ctr">
            <a:noAutofit/>
          </a:bodyPr>
          <a:lstStyle/>
          <a:p>
            <a:pPr algn="ctr"/>
            <a:r>
              <a:rPr lang="en-US" sz="5400" b="1" smtClean="0">
                <a:solidFill>
                  <a:prstClr val="black">
                    <a:lumMod val="65000"/>
                    <a:lumOff val="35000"/>
                  </a:prstClr>
                </a:solidFill>
                <a:latin typeface="Calibri Light"/>
              </a:rPr>
              <a:t>x86 CPU</a:t>
            </a:r>
            <a:endParaRPr lang="en-US" sz="5400" b="1">
              <a:solidFill>
                <a:prstClr val="black">
                  <a:lumMod val="65000"/>
                  <a:lumOff val="35000"/>
                </a:prstClr>
              </a:solidFill>
              <a:latin typeface="Calibri Light"/>
            </a:endParaRPr>
          </a:p>
        </p:txBody>
      </p:sp>
      <p:sp>
        <p:nvSpPr>
          <p:cNvPr id="4" name="Rectangle 3"/>
          <p:cNvSpPr/>
          <p:nvPr/>
        </p:nvSpPr>
        <p:spPr>
          <a:xfrm>
            <a:off x="4753678" y="2762545"/>
            <a:ext cx="3761672"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DRAM"/>
          <p:cNvSpPr/>
          <p:nvPr/>
        </p:nvSpPr>
        <p:spPr>
          <a:xfrm>
            <a:off x="5029200" y="3200400"/>
            <a:ext cx="3657599" cy="3104856"/>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Row"/>
          <p:cNvSpPr/>
          <p:nvPr/>
        </p:nvSpPr>
        <p:spPr>
          <a:xfrm>
            <a:off x="6096000" y="5527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b="1" smtClean="0">
                <a:solidFill>
                  <a:prstClr val="black"/>
                </a:solidFill>
                <a:latin typeface="Calibri Light"/>
                <a:cs typeface="Courier New" panose="02070309020205020404" pitchFamily="49" charset="0"/>
              </a:rPr>
              <a:t> </a:t>
            </a:r>
            <a:endParaRPr lang="en-US" sz="2800" b="1">
              <a:solidFill>
                <a:prstClr val="black"/>
              </a:solidFill>
              <a:latin typeface="Calibri Light"/>
              <a:cs typeface="Courier New" panose="02070309020205020404" pitchFamily="49" charset="0"/>
            </a:endParaRPr>
          </a:p>
        </p:txBody>
      </p:sp>
      <p:sp>
        <p:nvSpPr>
          <p:cNvPr id="30" name="Row"/>
          <p:cNvSpPr/>
          <p:nvPr/>
        </p:nvSpPr>
        <p:spPr>
          <a:xfrm>
            <a:off x="6096000" y="4765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764"/>
            <a:ext cx="2133600" cy="381000"/>
          </a:xfrm>
          <a:prstGeom prst="rect">
            <a:avLst/>
          </a:prstGeom>
          <a:solidFill>
            <a:srgbClr val="FF8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b="1" smtClean="0">
                <a:solidFill>
                  <a:prstClr val="black"/>
                </a:solidFill>
                <a:latin typeface="Calibri Light"/>
                <a:cs typeface="Courier New" panose="02070309020205020404" pitchFamily="49" charset="0"/>
              </a:rPr>
              <a:t> </a:t>
            </a:r>
            <a:endParaRPr lang="en-US" sz="2800" b="1">
              <a:solidFill>
                <a:prstClr val="black"/>
              </a:solidFill>
              <a:latin typeface="Calibri Light"/>
              <a:cs typeface="Courier New" panose="02070309020205020404" pitchFamily="49" charset="0"/>
            </a:endParaRPr>
          </a:p>
        </p:txBody>
      </p:sp>
      <p:sp>
        <p:nvSpPr>
          <p:cNvPr id="33" name="Row"/>
          <p:cNvSpPr/>
          <p:nvPr/>
        </p:nvSpPr>
        <p:spPr>
          <a:xfrm>
            <a:off x="6096000" y="3622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4856"/>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114300">
              <a:lnSpc>
                <a:spcPct val="90000"/>
              </a:lnSpc>
            </a:pPr>
            <a:r>
              <a:rPr lang="en-US" sz="2800" u="sng" smtClean="0">
                <a:solidFill>
                  <a:prstClr val="white"/>
                </a:solidFill>
                <a:latin typeface="Courier New" panose="02070309020205020404" pitchFamily="49" charset="0"/>
                <a:cs typeface="Courier New" panose="02070309020205020404" pitchFamily="49" charset="0"/>
              </a:rPr>
              <a:t>loop</a:t>
            </a:r>
            <a:r>
              <a:rPr lang="en-US" sz="2800" smtClean="0">
                <a:solidFill>
                  <a:prstClr val="white"/>
                </a:solidFill>
                <a:latin typeface="Courier New" panose="02070309020205020404" pitchFamily="49" charset="0"/>
                <a:cs typeface="Courier New" panose="02070309020205020404" pitchFamily="49" charset="0"/>
              </a:rPr>
              <a:t>:</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mov (</a:t>
            </a:r>
            <a:r>
              <a:rPr lang="en-US" sz="2800" b="1" smtClean="0">
                <a:solidFill>
                  <a:srgbClr val="FF0000"/>
                </a:solidFill>
                <a:latin typeface="Courier New" panose="02070309020205020404" pitchFamily="49" charset="0"/>
                <a:cs typeface="Courier New" panose="02070309020205020404" pitchFamily="49" charset="0"/>
              </a:rPr>
              <a:t>X</a:t>
            </a:r>
            <a:r>
              <a:rPr lang="en-US" sz="2800" smtClean="0">
                <a:solidFill>
                  <a:prstClr val="white"/>
                </a:solidFill>
                <a:latin typeface="Courier New" panose="02070309020205020404" pitchFamily="49" charset="0"/>
                <a:cs typeface="Courier New" panose="02070309020205020404" pitchFamily="49" charset="0"/>
              </a:rPr>
              <a:t>), %eax</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mov </a:t>
            </a:r>
            <a:r>
              <a:rPr lang="en-US" sz="2800">
                <a:solidFill>
                  <a:prstClr val="white"/>
                </a:solidFill>
                <a:latin typeface="Courier New" panose="02070309020205020404" pitchFamily="49" charset="0"/>
                <a:cs typeface="Courier New" panose="02070309020205020404" pitchFamily="49" charset="0"/>
              </a:rPr>
              <a:t>(</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clflush </a:t>
            </a:r>
            <a:r>
              <a:rPr lang="en-US" sz="2800">
                <a:solidFill>
                  <a:prstClr val="white"/>
                </a:solidFill>
                <a:latin typeface="Courier New" panose="02070309020205020404" pitchFamily="49" charset="0"/>
                <a:cs typeface="Courier New" panose="02070309020205020404" pitchFamily="49" charset="0"/>
              </a:rPr>
              <a:t>(</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a:t>
            </a:r>
            <a:r>
              <a:rPr lang="en-US" sz="2800" smtClean="0">
                <a:solidFill>
                  <a:prstClr val="white"/>
                </a:solidFill>
                <a:latin typeface="Courier New" panose="02070309020205020404" pitchFamily="49" charset="0"/>
                <a:cs typeface="Courier New" panose="02070309020205020404" pitchFamily="49" charset="0"/>
              </a:rPr>
              <a:t>  </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clflush (</a:t>
            </a:r>
            <a:r>
              <a:rPr lang="en-US" sz="2800" b="1" smtClean="0">
                <a:solidFill>
                  <a:srgbClr val="FF0000"/>
                </a:solidFill>
                <a:latin typeface="Courier New" panose="02070309020205020404" pitchFamily="49" charset="0"/>
                <a:cs typeface="Courier New" panose="02070309020205020404" pitchFamily="49" charset="0"/>
              </a:rPr>
              <a:t>Y</a:t>
            </a:r>
            <a:r>
              <a:rPr lang="en-US" sz="2800" smtClean="0">
                <a:solidFill>
                  <a:prstClr val="white"/>
                </a:solidFill>
                <a:latin typeface="Courier New" panose="02070309020205020404" pitchFamily="49" charset="0"/>
                <a:cs typeface="Courier New" panose="02070309020205020404" pitchFamily="49" charset="0"/>
              </a:rPr>
              <a:t>)</a:t>
            </a:r>
          </a:p>
          <a:p>
            <a:pPr marL="114300">
              <a:lnSpc>
                <a:spcPct val="90000"/>
              </a:lnSpc>
            </a:pPr>
            <a:r>
              <a:rPr lang="en-US" sz="2800">
                <a:solidFill>
                  <a:prstClr val="white"/>
                </a:solidFill>
                <a:latin typeface="Courier New" panose="02070309020205020404" pitchFamily="49" charset="0"/>
                <a:cs typeface="Courier New" panose="02070309020205020404" pitchFamily="49" charset="0"/>
              </a:rPr>
              <a:t> </a:t>
            </a:r>
            <a:r>
              <a:rPr lang="en-US" sz="2800" smtClean="0">
                <a:solidFill>
                  <a:prstClr val="white"/>
                </a:solidFill>
                <a:latin typeface="Courier New" panose="02070309020205020404" pitchFamily="49" charset="0"/>
                <a:cs typeface="Courier New" panose="02070309020205020404" pitchFamily="49" charset="0"/>
              </a:rPr>
              <a:t> mfence</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jmp </a:t>
            </a:r>
            <a:r>
              <a:rPr lang="en-US" sz="2800" u="sng" smtClean="0">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cxnSp>
        <p:nvCxnSpPr>
          <p:cNvPr id="20" name="YArrow"/>
          <p:cNvCxnSpPr>
            <a:stCxn id="21" idx="3"/>
          </p:cNvCxnSpPr>
          <p:nvPr/>
        </p:nvCxnSpPr>
        <p:spPr>
          <a:xfrm>
            <a:off x="5715000" y="5337264"/>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1" name="Y"/>
          <p:cNvSpPr/>
          <p:nvPr/>
        </p:nvSpPr>
        <p:spPr>
          <a:xfrm>
            <a:off x="5105401" y="5146764"/>
            <a:ext cx="609599"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22" name="XArrow"/>
          <p:cNvCxnSpPr>
            <a:stCxn id="27" idx="3"/>
          </p:cNvCxnSpPr>
          <p:nvPr/>
        </p:nvCxnSpPr>
        <p:spPr>
          <a:xfrm>
            <a:off x="5715000" y="4194264"/>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7" name="X"/>
          <p:cNvSpPr/>
          <p:nvPr/>
        </p:nvSpPr>
        <p:spPr>
          <a:xfrm>
            <a:off x="5105401" y="4003764"/>
            <a:ext cx="609599"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r"/>
            <a:r>
              <a:rPr lang="en-US" sz="3200" b="1" smtClean="0">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27637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82278" y="990600"/>
            <a:ext cx="3761672" cy="2542032"/>
          </a:xfrm>
          <a:prstGeom prst="rect">
            <a:avLst/>
          </a:prstGeom>
          <a:noFill/>
          <a:ln>
            <a:noFill/>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750" y="1133770"/>
            <a:ext cx="1752600" cy="1752600"/>
          </a:xfrm>
          <a:prstGeom prst="rect">
            <a:avLst/>
          </a:prstGeom>
        </p:spPr>
      </p:pic>
      <p:sp>
        <p:nvSpPr>
          <p:cNvPr id="3" name="Left-Right Arrow 2"/>
          <p:cNvSpPr/>
          <p:nvPr/>
        </p:nvSpPr>
        <p:spPr>
          <a:xfrm>
            <a:off x="3429000" y="1567009"/>
            <a:ext cx="1411106" cy="895352"/>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Light"/>
            </a:endParaRPr>
          </a:p>
        </p:txBody>
      </p:sp>
      <p:sp>
        <p:nvSpPr>
          <p:cNvPr id="6" name="TextBox 5"/>
          <p:cNvSpPr txBox="1"/>
          <p:nvPr/>
        </p:nvSpPr>
        <p:spPr>
          <a:xfrm>
            <a:off x="4572000" y="228601"/>
            <a:ext cx="4572000" cy="914400"/>
          </a:xfrm>
          <a:prstGeom prst="rect">
            <a:avLst/>
          </a:prstGeom>
          <a:noFill/>
        </p:spPr>
        <p:txBody>
          <a:bodyPr wrap="square" rtlCol="0" anchor="ctr">
            <a:noAutofit/>
          </a:bodyPr>
          <a:lstStyle/>
          <a:p>
            <a:pPr algn="ctr"/>
            <a:r>
              <a:rPr lang="en-US" sz="5400" b="1" smtClean="0">
                <a:solidFill>
                  <a:prstClr val="black">
                    <a:lumMod val="65000"/>
                    <a:lumOff val="35000"/>
                  </a:prstClr>
                </a:solidFill>
                <a:latin typeface="Calibri Light"/>
              </a:rPr>
              <a:t>DRAM Module</a:t>
            </a:r>
            <a:endParaRPr lang="en-US" sz="5400" b="1">
              <a:solidFill>
                <a:prstClr val="black">
                  <a:lumMod val="65000"/>
                  <a:lumOff val="35000"/>
                </a:prstClr>
              </a:solidFill>
              <a:latin typeface="Calibri Light"/>
            </a:endParaRPr>
          </a:p>
        </p:txBody>
      </p:sp>
      <p:sp>
        <p:nvSpPr>
          <p:cNvPr id="7" name="TextBox 6"/>
          <p:cNvSpPr txBox="1"/>
          <p:nvPr/>
        </p:nvSpPr>
        <p:spPr>
          <a:xfrm>
            <a:off x="685800" y="228600"/>
            <a:ext cx="3238500" cy="914400"/>
          </a:xfrm>
          <a:prstGeom prst="rect">
            <a:avLst/>
          </a:prstGeom>
          <a:noFill/>
        </p:spPr>
        <p:txBody>
          <a:bodyPr wrap="square" rtlCol="0" anchor="ctr">
            <a:noAutofit/>
          </a:bodyPr>
          <a:lstStyle/>
          <a:p>
            <a:pPr algn="ctr"/>
            <a:r>
              <a:rPr lang="en-US" sz="5400" b="1" smtClean="0">
                <a:solidFill>
                  <a:prstClr val="black">
                    <a:lumMod val="65000"/>
                    <a:lumOff val="35000"/>
                  </a:prstClr>
                </a:solidFill>
                <a:latin typeface="Calibri Light"/>
              </a:rPr>
              <a:t>x86 CPU</a:t>
            </a:r>
            <a:endParaRPr lang="en-US" sz="5400" b="1">
              <a:solidFill>
                <a:prstClr val="black">
                  <a:lumMod val="65000"/>
                  <a:lumOff val="35000"/>
                </a:prstClr>
              </a:solidFill>
              <a:latin typeface="Calibri Light"/>
            </a:endParaRPr>
          </a:p>
        </p:txBody>
      </p:sp>
      <p:sp>
        <p:nvSpPr>
          <p:cNvPr id="4" name="Rectangle 3"/>
          <p:cNvSpPr/>
          <p:nvPr/>
        </p:nvSpPr>
        <p:spPr>
          <a:xfrm>
            <a:off x="4753678" y="2762545"/>
            <a:ext cx="3761672"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DRAM"/>
          <p:cNvSpPr/>
          <p:nvPr/>
        </p:nvSpPr>
        <p:spPr>
          <a:xfrm>
            <a:off x="5029200" y="3200400"/>
            <a:ext cx="3657599" cy="3104856"/>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Row"/>
          <p:cNvSpPr/>
          <p:nvPr/>
        </p:nvSpPr>
        <p:spPr>
          <a:xfrm>
            <a:off x="6096000" y="5527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764"/>
            <a:ext cx="2133600" cy="381000"/>
          </a:xfrm>
          <a:prstGeom prst="rect">
            <a:avLst/>
          </a:prstGeom>
          <a:solidFill>
            <a:srgbClr val="FF8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b="1" smtClean="0">
                <a:solidFill>
                  <a:prstClr val="black"/>
                </a:solidFill>
                <a:latin typeface="Calibri Light"/>
                <a:cs typeface="Courier New" panose="02070309020205020404" pitchFamily="49" charset="0"/>
              </a:rPr>
              <a:t> </a:t>
            </a:r>
            <a:endParaRPr lang="en-US" sz="2800" b="1">
              <a:solidFill>
                <a:prstClr val="black"/>
              </a:solidFill>
              <a:latin typeface="Calibri Light"/>
              <a:cs typeface="Courier New" panose="02070309020205020404" pitchFamily="49" charset="0"/>
            </a:endParaRPr>
          </a:p>
        </p:txBody>
      </p:sp>
      <p:sp>
        <p:nvSpPr>
          <p:cNvPr id="30" name="Row"/>
          <p:cNvSpPr/>
          <p:nvPr/>
        </p:nvSpPr>
        <p:spPr>
          <a:xfrm>
            <a:off x="6096000" y="4765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b="1" smtClean="0">
                <a:solidFill>
                  <a:prstClr val="black"/>
                </a:solidFill>
                <a:latin typeface="Calibri Light"/>
                <a:cs typeface="Courier New" panose="02070309020205020404" pitchFamily="49" charset="0"/>
              </a:rPr>
              <a:t> </a:t>
            </a:r>
            <a:endParaRPr lang="en-US" sz="2800" b="1">
              <a:solidFill>
                <a:prstClr val="black"/>
              </a:solidFill>
              <a:latin typeface="Calibri Light"/>
              <a:cs typeface="Courier New" panose="02070309020205020404" pitchFamily="49" charset="0"/>
            </a:endParaRPr>
          </a:p>
        </p:txBody>
      </p:sp>
      <p:sp>
        <p:nvSpPr>
          <p:cNvPr id="33" name="Row"/>
          <p:cNvSpPr/>
          <p:nvPr/>
        </p:nvSpPr>
        <p:spPr>
          <a:xfrm>
            <a:off x="6096000" y="3622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4856"/>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114300">
              <a:lnSpc>
                <a:spcPct val="90000"/>
              </a:lnSpc>
            </a:pPr>
            <a:r>
              <a:rPr lang="en-US" sz="2800" u="sng" smtClean="0">
                <a:solidFill>
                  <a:prstClr val="white"/>
                </a:solidFill>
                <a:latin typeface="Courier New" panose="02070309020205020404" pitchFamily="49" charset="0"/>
                <a:cs typeface="Courier New" panose="02070309020205020404" pitchFamily="49" charset="0"/>
              </a:rPr>
              <a:t>loop</a:t>
            </a:r>
            <a:r>
              <a:rPr lang="en-US" sz="2800" smtClean="0">
                <a:solidFill>
                  <a:prstClr val="white"/>
                </a:solidFill>
                <a:latin typeface="Courier New" panose="02070309020205020404" pitchFamily="49" charset="0"/>
                <a:cs typeface="Courier New" panose="02070309020205020404" pitchFamily="49" charset="0"/>
              </a:rPr>
              <a:t>:</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mov (</a:t>
            </a:r>
            <a:r>
              <a:rPr lang="en-US" sz="2800" b="1" smtClean="0">
                <a:solidFill>
                  <a:srgbClr val="FF0000"/>
                </a:solidFill>
                <a:latin typeface="Courier New" panose="02070309020205020404" pitchFamily="49" charset="0"/>
                <a:cs typeface="Courier New" panose="02070309020205020404" pitchFamily="49" charset="0"/>
              </a:rPr>
              <a:t>X</a:t>
            </a:r>
            <a:r>
              <a:rPr lang="en-US" sz="2800" smtClean="0">
                <a:solidFill>
                  <a:prstClr val="white"/>
                </a:solidFill>
                <a:latin typeface="Courier New" panose="02070309020205020404" pitchFamily="49" charset="0"/>
                <a:cs typeface="Courier New" panose="02070309020205020404" pitchFamily="49" charset="0"/>
              </a:rPr>
              <a:t>), %eax</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mov </a:t>
            </a:r>
            <a:r>
              <a:rPr lang="en-US" sz="2800">
                <a:solidFill>
                  <a:prstClr val="white"/>
                </a:solidFill>
                <a:latin typeface="Courier New" panose="02070309020205020404" pitchFamily="49" charset="0"/>
                <a:cs typeface="Courier New" panose="02070309020205020404" pitchFamily="49" charset="0"/>
              </a:rPr>
              <a:t>(</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clflush </a:t>
            </a:r>
            <a:r>
              <a:rPr lang="en-US" sz="2800">
                <a:solidFill>
                  <a:prstClr val="white"/>
                </a:solidFill>
                <a:latin typeface="Courier New" panose="02070309020205020404" pitchFamily="49" charset="0"/>
                <a:cs typeface="Courier New" panose="02070309020205020404" pitchFamily="49" charset="0"/>
              </a:rPr>
              <a:t>(</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a:t>
            </a:r>
            <a:r>
              <a:rPr lang="en-US" sz="2800" smtClean="0">
                <a:solidFill>
                  <a:prstClr val="white"/>
                </a:solidFill>
                <a:latin typeface="Courier New" panose="02070309020205020404" pitchFamily="49" charset="0"/>
                <a:cs typeface="Courier New" panose="02070309020205020404" pitchFamily="49" charset="0"/>
              </a:rPr>
              <a:t>  </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clflush (</a:t>
            </a:r>
            <a:r>
              <a:rPr lang="en-US" sz="2800" b="1" smtClean="0">
                <a:solidFill>
                  <a:srgbClr val="FF0000"/>
                </a:solidFill>
                <a:latin typeface="Courier New" panose="02070309020205020404" pitchFamily="49" charset="0"/>
                <a:cs typeface="Courier New" panose="02070309020205020404" pitchFamily="49" charset="0"/>
              </a:rPr>
              <a:t>Y</a:t>
            </a:r>
            <a:r>
              <a:rPr lang="en-US" sz="2800" smtClean="0">
                <a:solidFill>
                  <a:prstClr val="white"/>
                </a:solidFill>
                <a:latin typeface="Courier New" panose="02070309020205020404" pitchFamily="49" charset="0"/>
                <a:cs typeface="Courier New" panose="02070309020205020404" pitchFamily="49" charset="0"/>
              </a:rPr>
              <a:t>)</a:t>
            </a:r>
          </a:p>
          <a:p>
            <a:pPr marL="114300">
              <a:lnSpc>
                <a:spcPct val="90000"/>
              </a:lnSpc>
            </a:pPr>
            <a:r>
              <a:rPr lang="en-US" sz="2800">
                <a:solidFill>
                  <a:prstClr val="white"/>
                </a:solidFill>
                <a:latin typeface="Courier New" panose="02070309020205020404" pitchFamily="49" charset="0"/>
                <a:cs typeface="Courier New" panose="02070309020205020404" pitchFamily="49" charset="0"/>
              </a:rPr>
              <a:t> </a:t>
            </a:r>
            <a:r>
              <a:rPr lang="en-US" sz="2800" smtClean="0">
                <a:solidFill>
                  <a:prstClr val="white"/>
                </a:solidFill>
                <a:latin typeface="Courier New" panose="02070309020205020404" pitchFamily="49" charset="0"/>
                <a:cs typeface="Courier New" panose="02070309020205020404" pitchFamily="49" charset="0"/>
              </a:rPr>
              <a:t> mfence</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jmp </a:t>
            </a:r>
            <a:r>
              <a:rPr lang="en-US" sz="2800" u="sng" smtClean="0">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cxnSp>
        <p:nvCxnSpPr>
          <p:cNvPr id="36" name="YArrow"/>
          <p:cNvCxnSpPr>
            <a:stCxn id="37" idx="3"/>
          </p:cNvCxnSpPr>
          <p:nvPr/>
        </p:nvCxnSpPr>
        <p:spPr>
          <a:xfrm>
            <a:off x="5715000" y="5337264"/>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37" name="Y"/>
          <p:cNvSpPr/>
          <p:nvPr/>
        </p:nvSpPr>
        <p:spPr>
          <a:xfrm>
            <a:off x="5105401" y="5146764"/>
            <a:ext cx="609599"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40" name="XArrow"/>
          <p:cNvCxnSpPr>
            <a:stCxn id="41" idx="3"/>
          </p:cNvCxnSpPr>
          <p:nvPr/>
        </p:nvCxnSpPr>
        <p:spPr>
          <a:xfrm>
            <a:off x="5715000" y="4194264"/>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41" name="X"/>
          <p:cNvSpPr/>
          <p:nvPr/>
        </p:nvSpPr>
        <p:spPr>
          <a:xfrm>
            <a:off x="5105401" y="4003764"/>
            <a:ext cx="609599"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r"/>
            <a:r>
              <a:rPr lang="en-US" sz="3200" b="1" smtClean="0">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31707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82278" y="990600"/>
            <a:ext cx="3761672" cy="2542032"/>
          </a:xfrm>
          <a:prstGeom prst="rect">
            <a:avLst/>
          </a:prstGeom>
          <a:noFill/>
          <a:ln>
            <a:noFill/>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750" y="1133770"/>
            <a:ext cx="1752600" cy="1752600"/>
          </a:xfrm>
          <a:prstGeom prst="rect">
            <a:avLst/>
          </a:prstGeom>
        </p:spPr>
      </p:pic>
      <p:sp>
        <p:nvSpPr>
          <p:cNvPr id="3" name="Left-Right Arrow 2"/>
          <p:cNvSpPr/>
          <p:nvPr/>
        </p:nvSpPr>
        <p:spPr>
          <a:xfrm>
            <a:off x="3429000" y="1567009"/>
            <a:ext cx="1411106" cy="895352"/>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Light"/>
            </a:endParaRPr>
          </a:p>
        </p:txBody>
      </p:sp>
      <p:sp>
        <p:nvSpPr>
          <p:cNvPr id="6" name="TextBox 5"/>
          <p:cNvSpPr txBox="1"/>
          <p:nvPr/>
        </p:nvSpPr>
        <p:spPr>
          <a:xfrm>
            <a:off x="4572000" y="228601"/>
            <a:ext cx="4572000" cy="914400"/>
          </a:xfrm>
          <a:prstGeom prst="rect">
            <a:avLst/>
          </a:prstGeom>
          <a:noFill/>
        </p:spPr>
        <p:txBody>
          <a:bodyPr wrap="square" rtlCol="0" anchor="ctr">
            <a:noAutofit/>
          </a:bodyPr>
          <a:lstStyle/>
          <a:p>
            <a:pPr algn="ctr"/>
            <a:r>
              <a:rPr lang="en-US" sz="5400" b="1" smtClean="0">
                <a:solidFill>
                  <a:prstClr val="black">
                    <a:lumMod val="65000"/>
                    <a:lumOff val="35000"/>
                  </a:prstClr>
                </a:solidFill>
                <a:latin typeface="Calibri Light"/>
              </a:rPr>
              <a:t>DRAM Module</a:t>
            </a:r>
            <a:endParaRPr lang="en-US" sz="5400" b="1">
              <a:solidFill>
                <a:prstClr val="black">
                  <a:lumMod val="65000"/>
                  <a:lumOff val="35000"/>
                </a:prstClr>
              </a:solidFill>
              <a:latin typeface="Calibri Light"/>
            </a:endParaRPr>
          </a:p>
        </p:txBody>
      </p:sp>
      <p:sp>
        <p:nvSpPr>
          <p:cNvPr id="7" name="TextBox 6"/>
          <p:cNvSpPr txBox="1"/>
          <p:nvPr/>
        </p:nvSpPr>
        <p:spPr>
          <a:xfrm>
            <a:off x="685800" y="228600"/>
            <a:ext cx="3238500" cy="914400"/>
          </a:xfrm>
          <a:prstGeom prst="rect">
            <a:avLst/>
          </a:prstGeom>
          <a:noFill/>
        </p:spPr>
        <p:txBody>
          <a:bodyPr wrap="square" rtlCol="0" anchor="ctr">
            <a:noAutofit/>
          </a:bodyPr>
          <a:lstStyle/>
          <a:p>
            <a:pPr algn="ctr"/>
            <a:r>
              <a:rPr lang="en-US" sz="5400" b="1" smtClean="0">
                <a:solidFill>
                  <a:prstClr val="black">
                    <a:lumMod val="65000"/>
                    <a:lumOff val="35000"/>
                  </a:prstClr>
                </a:solidFill>
                <a:latin typeface="Calibri Light"/>
              </a:rPr>
              <a:t>x86 CPU</a:t>
            </a:r>
            <a:endParaRPr lang="en-US" sz="5400" b="1">
              <a:solidFill>
                <a:prstClr val="black">
                  <a:lumMod val="65000"/>
                  <a:lumOff val="35000"/>
                </a:prstClr>
              </a:solidFill>
              <a:latin typeface="Calibri Light"/>
            </a:endParaRPr>
          </a:p>
        </p:txBody>
      </p:sp>
      <p:sp>
        <p:nvSpPr>
          <p:cNvPr id="4" name="Rectangle 3"/>
          <p:cNvSpPr/>
          <p:nvPr/>
        </p:nvSpPr>
        <p:spPr>
          <a:xfrm>
            <a:off x="4753678" y="2762545"/>
            <a:ext cx="3761672"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DRAM"/>
          <p:cNvSpPr/>
          <p:nvPr/>
        </p:nvSpPr>
        <p:spPr>
          <a:xfrm>
            <a:off x="5029200" y="3200400"/>
            <a:ext cx="3657599" cy="3104856"/>
          </a:xfrm>
          <a:prstGeom prst="roundRect">
            <a:avLst>
              <a:gd name="adj" fmla="val 11319"/>
            </a:avLst>
          </a:prstGeom>
          <a:solidFill>
            <a:schemeClr val="bg1">
              <a:lumMod val="8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Row"/>
          <p:cNvSpPr/>
          <p:nvPr/>
        </p:nvSpPr>
        <p:spPr>
          <a:xfrm>
            <a:off x="6096000" y="5527764"/>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600">
              <a:solidFill>
                <a:prstClr val="black"/>
              </a:solidFill>
              <a:latin typeface="Courier New" panose="02070309020205020404" pitchFamily="49" charset="0"/>
              <a:cs typeface="Courier New" panose="02070309020205020404" pitchFamily="49" charset="0"/>
            </a:endParaRPr>
          </a:p>
        </p:txBody>
      </p:sp>
      <p:sp>
        <p:nvSpPr>
          <p:cNvPr id="29" name="RowY"/>
          <p:cNvSpPr/>
          <p:nvPr/>
        </p:nvSpPr>
        <p:spPr>
          <a:xfrm>
            <a:off x="6096000" y="5146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b="1" smtClean="0">
                <a:solidFill>
                  <a:prstClr val="black"/>
                </a:solidFill>
                <a:latin typeface="Calibri Light"/>
                <a:cs typeface="Courier New" panose="02070309020205020404" pitchFamily="49" charset="0"/>
              </a:rPr>
              <a:t> </a:t>
            </a:r>
            <a:endParaRPr lang="en-US" sz="2800" b="1">
              <a:solidFill>
                <a:prstClr val="black"/>
              </a:solidFill>
              <a:latin typeface="Calibri Light"/>
              <a:cs typeface="Courier New" panose="02070309020205020404" pitchFamily="49" charset="0"/>
            </a:endParaRPr>
          </a:p>
        </p:txBody>
      </p:sp>
      <p:sp>
        <p:nvSpPr>
          <p:cNvPr id="30" name="Row"/>
          <p:cNvSpPr/>
          <p:nvPr/>
        </p:nvSpPr>
        <p:spPr>
          <a:xfrm>
            <a:off x="6096000" y="4765764"/>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solidFill>
                <a:prstClr val="black"/>
              </a:solidFill>
              <a:latin typeface="Courier New" panose="02070309020205020404" pitchFamily="49" charset="0"/>
              <a:cs typeface="Courier New" panose="02070309020205020404" pitchFamily="49" charset="0"/>
            </a:endParaRPr>
          </a:p>
        </p:txBody>
      </p:sp>
      <p:sp>
        <p:nvSpPr>
          <p:cNvPr id="31" name="Row"/>
          <p:cNvSpPr/>
          <p:nvPr/>
        </p:nvSpPr>
        <p:spPr>
          <a:xfrm>
            <a:off x="6096000" y="4384764"/>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solidFill>
                <a:prstClr val="black"/>
              </a:solidFill>
              <a:latin typeface="Courier New" panose="02070309020205020404" pitchFamily="49" charset="0"/>
              <a:cs typeface="Courier New" panose="02070309020205020404" pitchFamily="49" charset="0"/>
            </a:endParaRPr>
          </a:p>
        </p:txBody>
      </p:sp>
      <p:sp>
        <p:nvSpPr>
          <p:cNvPr id="32" name="RowX"/>
          <p:cNvSpPr/>
          <p:nvPr/>
        </p:nvSpPr>
        <p:spPr>
          <a:xfrm>
            <a:off x="6096000" y="4003764"/>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b="1" smtClean="0">
                <a:solidFill>
                  <a:prstClr val="black"/>
                </a:solidFill>
                <a:latin typeface="Calibri Light"/>
                <a:cs typeface="Courier New" panose="02070309020205020404" pitchFamily="49" charset="0"/>
              </a:rPr>
              <a:t> </a:t>
            </a:r>
            <a:endParaRPr lang="en-US" sz="2800" b="1">
              <a:solidFill>
                <a:prstClr val="black"/>
              </a:solidFill>
              <a:latin typeface="Calibri Light"/>
              <a:cs typeface="Courier New" panose="02070309020205020404" pitchFamily="49" charset="0"/>
            </a:endParaRPr>
          </a:p>
        </p:txBody>
      </p:sp>
      <p:sp>
        <p:nvSpPr>
          <p:cNvPr id="33" name="Row"/>
          <p:cNvSpPr/>
          <p:nvPr/>
        </p:nvSpPr>
        <p:spPr>
          <a:xfrm>
            <a:off x="6096000" y="3622764"/>
            <a:ext cx="2133600" cy="381000"/>
          </a:xfrm>
          <a:prstGeom prst="rect">
            <a:avLst/>
          </a:prstGeom>
          <a:solidFill>
            <a:srgbClr val="FFE18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solidFill>
                <a:prstClr val="black"/>
              </a:solidFill>
              <a:latin typeface="Courier New" panose="02070309020205020404" pitchFamily="49" charset="0"/>
              <a:cs typeface="Courier New" panose="02070309020205020404" pitchFamily="49" charset="0"/>
            </a:endParaRPr>
          </a:p>
        </p:txBody>
      </p:sp>
      <p:sp>
        <p:nvSpPr>
          <p:cNvPr id="16" name="CPU"/>
          <p:cNvSpPr/>
          <p:nvPr/>
        </p:nvSpPr>
        <p:spPr>
          <a:xfrm>
            <a:off x="457200" y="3200400"/>
            <a:ext cx="3657600" cy="3104856"/>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114300">
              <a:lnSpc>
                <a:spcPct val="90000"/>
              </a:lnSpc>
            </a:pPr>
            <a:r>
              <a:rPr lang="en-US" sz="2800" u="sng" smtClean="0">
                <a:solidFill>
                  <a:prstClr val="white"/>
                </a:solidFill>
                <a:latin typeface="Courier New" panose="02070309020205020404" pitchFamily="49" charset="0"/>
                <a:cs typeface="Courier New" panose="02070309020205020404" pitchFamily="49" charset="0"/>
              </a:rPr>
              <a:t>loop</a:t>
            </a:r>
            <a:r>
              <a:rPr lang="en-US" sz="2800" smtClean="0">
                <a:solidFill>
                  <a:prstClr val="white"/>
                </a:solidFill>
                <a:latin typeface="Courier New" panose="02070309020205020404" pitchFamily="49" charset="0"/>
                <a:cs typeface="Courier New" panose="02070309020205020404" pitchFamily="49" charset="0"/>
              </a:rPr>
              <a:t>:</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mov (</a:t>
            </a:r>
            <a:r>
              <a:rPr lang="en-US" sz="2800" b="1" smtClean="0">
                <a:solidFill>
                  <a:srgbClr val="FF0000"/>
                </a:solidFill>
                <a:latin typeface="Courier New" panose="02070309020205020404" pitchFamily="49" charset="0"/>
                <a:cs typeface="Courier New" panose="02070309020205020404" pitchFamily="49" charset="0"/>
              </a:rPr>
              <a:t>X</a:t>
            </a:r>
            <a:r>
              <a:rPr lang="en-US" sz="2800" smtClean="0">
                <a:solidFill>
                  <a:prstClr val="white"/>
                </a:solidFill>
                <a:latin typeface="Courier New" panose="02070309020205020404" pitchFamily="49" charset="0"/>
                <a:cs typeface="Courier New" panose="02070309020205020404" pitchFamily="49" charset="0"/>
              </a:rPr>
              <a:t>), %eax</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mov </a:t>
            </a:r>
            <a:r>
              <a:rPr lang="en-US" sz="2800">
                <a:solidFill>
                  <a:prstClr val="white"/>
                </a:solidFill>
                <a:latin typeface="Courier New" panose="02070309020205020404" pitchFamily="49" charset="0"/>
                <a:cs typeface="Courier New" panose="02070309020205020404" pitchFamily="49" charset="0"/>
              </a:rPr>
              <a:t>(</a:t>
            </a:r>
            <a:r>
              <a:rPr lang="en-US" sz="2800" b="1">
                <a:solidFill>
                  <a:srgbClr val="FF0000"/>
                </a:solidFill>
                <a:latin typeface="Courier New" panose="02070309020205020404" pitchFamily="49" charset="0"/>
                <a:cs typeface="Courier New" panose="02070309020205020404" pitchFamily="49" charset="0"/>
              </a:rPr>
              <a:t>Y</a:t>
            </a:r>
            <a:r>
              <a:rPr lang="en-US" sz="2800">
                <a:solidFill>
                  <a:prstClr val="white"/>
                </a:solidFill>
                <a:latin typeface="Courier New" panose="02070309020205020404" pitchFamily="49" charset="0"/>
                <a:cs typeface="Courier New" panose="02070309020205020404" pitchFamily="49" charset="0"/>
              </a:rPr>
              <a:t>), %ebx</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clflush </a:t>
            </a:r>
            <a:r>
              <a:rPr lang="en-US" sz="2800">
                <a:solidFill>
                  <a:prstClr val="white"/>
                </a:solidFill>
                <a:latin typeface="Courier New" panose="02070309020205020404" pitchFamily="49" charset="0"/>
                <a:cs typeface="Courier New" panose="02070309020205020404" pitchFamily="49" charset="0"/>
              </a:rPr>
              <a:t>(</a:t>
            </a:r>
            <a:r>
              <a:rPr lang="en-US" sz="2800" b="1">
                <a:solidFill>
                  <a:srgbClr val="FF0000"/>
                </a:solidFill>
                <a:latin typeface="Courier New" panose="02070309020205020404" pitchFamily="49" charset="0"/>
                <a:cs typeface="Courier New" panose="02070309020205020404" pitchFamily="49" charset="0"/>
              </a:rPr>
              <a:t>X</a:t>
            </a:r>
            <a:r>
              <a:rPr lang="en-US" sz="2800">
                <a:solidFill>
                  <a:prstClr val="white"/>
                </a:solidFill>
                <a:latin typeface="Courier New" panose="02070309020205020404" pitchFamily="49" charset="0"/>
                <a:cs typeface="Courier New" panose="02070309020205020404" pitchFamily="49" charset="0"/>
              </a:rPr>
              <a:t>)</a:t>
            </a:r>
            <a:r>
              <a:rPr lang="en-US" sz="2800" smtClean="0">
                <a:solidFill>
                  <a:prstClr val="white"/>
                </a:solidFill>
                <a:latin typeface="Courier New" panose="02070309020205020404" pitchFamily="49" charset="0"/>
                <a:cs typeface="Courier New" panose="02070309020205020404" pitchFamily="49" charset="0"/>
              </a:rPr>
              <a:t>  </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clflush (</a:t>
            </a:r>
            <a:r>
              <a:rPr lang="en-US" sz="2800" b="1" smtClean="0">
                <a:solidFill>
                  <a:srgbClr val="FF0000"/>
                </a:solidFill>
                <a:latin typeface="Courier New" panose="02070309020205020404" pitchFamily="49" charset="0"/>
                <a:cs typeface="Courier New" panose="02070309020205020404" pitchFamily="49" charset="0"/>
              </a:rPr>
              <a:t>Y</a:t>
            </a:r>
            <a:r>
              <a:rPr lang="en-US" sz="2800" smtClean="0">
                <a:solidFill>
                  <a:prstClr val="white"/>
                </a:solidFill>
                <a:latin typeface="Courier New" panose="02070309020205020404" pitchFamily="49" charset="0"/>
                <a:cs typeface="Courier New" panose="02070309020205020404" pitchFamily="49" charset="0"/>
              </a:rPr>
              <a:t>)</a:t>
            </a:r>
          </a:p>
          <a:p>
            <a:pPr marL="114300">
              <a:lnSpc>
                <a:spcPct val="90000"/>
              </a:lnSpc>
            </a:pPr>
            <a:r>
              <a:rPr lang="en-US" sz="2800">
                <a:solidFill>
                  <a:prstClr val="white"/>
                </a:solidFill>
                <a:latin typeface="Courier New" panose="02070309020205020404" pitchFamily="49" charset="0"/>
                <a:cs typeface="Courier New" panose="02070309020205020404" pitchFamily="49" charset="0"/>
              </a:rPr>
              <a:t> </a:t>
            </a:r>
            <a:r>
              <a:rPr lang="en-US" sz="2800" smtClean="0">
                <a:solidFill>
                  <a:prstClr val="white"/>
                </a:solidFill>
                <a:latin typeface="Courier New" panose="02070309020205020404" pitchFamily="49" charset="0"/>
                <a:cs typeface="Courier New" panose="02070309020205020404" pitchFamily="49" charset="0"/>
              </a:rPr>
              <a:t> mfence</a:t>
            </a:r>
          </a:p>
          <a:p>
            <a:pPr marL="114300">
              <a:lnSpc>
                <a:spcPct val="90000"/>
              </a:lnSpc>
            </a:pPr>
            <a:r>
              <a:rPr lang="en-US" sz="2800" smtClean="0">
                <a:solidFill>
                  <a:prstClr val="white"/>
                </a:solidFill>
                <a:latin typeface="Courier New" panose="02070309020205020404" pitchFamily="49" charset="0"/>
                <a:cs typeface="Courier New" panose="02070309020205020404" pitchFamily="49" charset="0"/>
              </a:rPr>
              <a:t>  jmp </a:t>
            </a:r>
            <a:r>
              <a:rPr lang="en-US" sz="2800" u="sng" smtClean="0">
                <a:solidFill>
                  <a:prstClr val="white"/>
                </a:solidFill>
                <a:latin typeface="Courier New" panose="02070309020205020404" pitchFamily="49" charset="0"/>
                <a:cs typeface="Courier New" panose="02070309020205020404" pitchFamily="49" charset="0"/>
              </a:rPr>
              <a:t>loop</a:t>
            </a:r>
            <a:endParaRPr lang="en-US" sz="2800">
              <a:solidFill>
                <a:prstClr val="white"/>
              </a:solidFill>
              <a:latin typeface="Courier New" panose="02070309020205020404" pitchFamily="49" charset="0"/>
              <a:cs typeface="Courier New" panose="02070309020205020404" pitchFamily="49" charset="0"/>
            </a:endParaRPr>
          </a:p>
        </p:txBody>
      </p:sp>
      <p:sp>
        <p:nvSpPr>
          <p:cNvPr id="34" name="Error"/>
          <p:cNvSpPr/>
          <p:nvPr/>
        </p:nvSpPr>
        <p:spPr>
          <a:xfrm>
            <a:off x="6600825" y="4765763"/>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6" name="Error"/>
          <p:cNvSpPr/>
          <p:nvPr/>
        </p:nvSpPr>
        <p:spPr>
          <a:xfrm>
            <a:off x="6981825" y="5527764"/>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Error"/>
          <p:cNvSpPr/>
          <p:nvPr/>
        </p:nvSpPr>
        <p:spPr>
          <a:xfrm>
            <a:off x="6600825" y="5527764"/>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8" name="Error"/>
          <p:cNvSpPr/>
          <p:nvPr/>
        </p:nvSpPr>
        <p:spPr>
          <a:xfrm>
            <a:off x="7362825" y="5527764"/>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9" name="Error"/>
          <p:cNvSpPr/>
          <p:nvPr/>
        </p:nvSpPr>
        <p:spPr>
          <a:xfrm>
            <a:off x="7743825" y="4765762"/>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0" name="Error"/>
          <p:cNvSpPr/>
          <p:nvPr/>
        </p:nvSpPr>
        <p:spPr>
          <a:xfrm>
            <a:off x="7743825" y="3622764"/>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1" name="Error"/>
          <p:cNvSpPr/>
          <p:nvPr/>
        </p:nvSpPr>
        <p:spPr>
          <a:xfrm>
            <a:off x="7362825" y="4384763"/>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2" name="Error"/>
          <p:cNvSpPr/>
          <p:nvPr/>
        </p:nvSpPr>
        <p:spPr>
          <a:xfrm>
            <a:off x="6981825" y="4384763"/>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Error"/>
          <p:cNvSpPr/>
          <p:nvPr/>
        </p:nvSpPr>
        <p:spPr>
          <a:xfrm>
            <a:off x="6981825" y="3622764"/>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Error"/>
          <p:cNvSpPr/>
          <p:nvPr/>
        </p:nvSpPr>
        <p:spPr>
          <a:xfrm>
            <a:off x="6219825" y="3622764"/>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5" name="Error"/>
          <p:cNvSpPr/>
          <p:nvPr/>
        </p:nvSpPr>
        <p:spPr>
          <a:xfrm>
            <a:off x="6219825" y="4384763"/>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Error"/>
          <p:cNvSpPr/>
          <p:nvPr/>
        </p:nvSpPr>
        <p:spPr>
          <a:xfrm>
            <a:off x="6219825" y="4765763"/>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Error"/>
          <p:cNvSpPr/>
          <p:nvPr/>
        </p:nvSpPr>
        <p:spPr>
          <a:xfrm>
            <a:off x="7362825" y="4765762"/>
            <a:ext cx="381000" cy="381000"/>
          </a:xfrm>
          <a:prstGeom prst="mathMultiply">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0" name="YArrow"/>
          <p:cNvCxnSpPr>
            <a:stCxn id="51" idx="3"/>
          </p:cNvCxnSpPr>
          <p:nvPr/>
        </p:nvCxnSpPr>
        <p:spPr>
          <a:xfrm>
            <a:off x="5715000" y="5337264"/>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1" name="Y"/>
          <p:cNvSpPr/>
          <p:nvPr/>
        </p:nvSpPr>
        <p:spPr>
          <a:xfrm>
            <a:off x="5105401" y="5146764"/>
            <a:ext cx="609599"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52" name="XArrow"/>
          <p:cNvCxnSpPr>
            <a:stCxn id="53" idx="3"/>
          </p:cNvCxnSpPr>
          <p:nvPr/>
        </p:nvCxnSpPr>
        <p:spPr>
          <a:xfrm>
            <a:off x="5715000" y="4194264"/>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53" name="X"/>
          <p:cNvSpPr/>
          <p:nvPr/>
        </p:nvSpPr>
        <p:spPr>
          <a:xfrm>
            <a:off x="5105401" y="4003764"/>
            <a:ext cx="609599"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r"/>
            <a:r>
              <a:rPr lang="en-US" sz="3200" b="1" smtClean="0">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77852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Observed Errors in Real Systems</a:t>
            </a:r>
            <a:endParaRPr lang="en-US" dirty="0"/>
          </a:p>
        </p:txBody>
      </p:sp>
      <p:sp>
        <p:nvSpPr>
          <p:cNvPr id="3" name="Content Placeholder 2"/>
          <p:cNvSpPr>
            <a:spLocks noGrp="1"/>
          </p:cNvSpPr>
          <p:nvPr>
            <p:ph idx="1"/>
          </p:nvPr>
        </p:nvSpPr>
        <p:spPr>
          <a:xfrm>
            <a:off x="381000" y="1066800"/>
            <a:ext cx="8382000" cy="5638800"/>
          </a:xfrm>
        </p:spPr>
        <p:txBody>
          <a:bodyPr/>
          <a:lstStyle/>
          <a:p>
            <a:pPr marL="0" indent="0">
              <a:buNone/>
            </a:pPr>
            <a:endParaRPr lang="en-US" i="1" dirty="0"/>
          </a:p>
          <a:p>
            <a:pPr marL="0" indent="0">
              <a:buNone/>
            </a:pPr>
            <a:endParaRPr lang="en-US" i="1" dirty="0" smtClean="0"/>
          </a:p>
          <a:p>
            <a:pPr marL="0" indent="0">
              <a:buNone/>
            </a:pPr>
            <a:endParaRPr lang="en-US" i="1" dirty="0"/>
          </a:p>
          <a:p>
            <a:pPr marL="0" indent="0">
              <a:buNone/>
            </a:pPr>
            <a:endParaRPr lang="en-US" i="1" dirty="0" smtClean="0"/>
          </a:p>
          <a:p>
            <a:pPr marL="0" indent="0">
              <a:buNone/>
            </a:pPr>
            <a:endParaRPr lang="en-US" i="1" dirty="0"/>
          </a:p>
          <a:p>
            <a:pPr marL="0" indent="0">
              <a:buNone/>
            </a:pPr>
            <a:endParaRPr lang="en-US" sz="2400" i="1" dirty="0" smtClean="0">
              <a:solidFill>
                <a:srgbClr val="FF0000"/>
              </a:solidFill>
            </a:endParaRPr>
          </a:p>
          <a:p>
            <a:r>
              <a:rPr lang="en-US" sz="3200" i="1" dirty="0" smtClean="0"/>
              <a:t>In a more controlled environment, we can induce as many as </a:t>
            </a:r>
            <a:r>
              <a:rPr lang="en-US" sz="3200" i="1" dirty="0" smtClean="0">
                <a:solidFill>
                  <a:srgbClr val="FF0000"/>
                </a:solidFill>
              </a:rPr>
              <a:t>ten million</a:t>
            </a:r>
            <a:r>
              <a:rPr lang="en-US" sz="3200" i="1" dirty="0" smtClean="0"/>
              <a:t> disturbance errors</a:t>
            </a:r>
          </a:p>
          <a:p>
            <a:r>
              <a:rPr lang="en-US" sz="3200" i="1" dirty="0" smtClean="0">
                <a:solidFill>
                  <a:srgbClr val="FF0000"/>
                </a:solidFill>
              </a:rPr>
              <a:t>A real reliability &amp; security issue </a:t>
            </a:r>
            <a:endParaRPr lang="en-US" sz="3200" i="1" dirty="0">
              <a:solidFill>
                <a:srgbClr val="FF0000"/>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3575727184"/>
              </p:ext>
            </p:extLst>
          </p:nvPr>
        </p:nvGraphicFramePr>
        <p:xfrm>
          <a:off x="761999" y="1143000"/>
          <a:ext cx="7620002" cy="3200400"/>
        </p:xfrm>
        <a:graphic>
          <a:graphicData uri="http://schemas.openxmlformats.org/drawingml/2006/table">
            <a:tbl>
              <a:tblPr>
                <a:tableStyleId>{9D7B26C5-4107-4FEC-AEDC-1716B250A1EF}</a:tableStyleId>
              </a:tblPr>
              <a:tblGrid>
                <a:gridCol w="3736732"/>
                <a:gridCol w="1597269"/>
                <a:gridCol w="2286001"/>
              </a:tblGrid>
              <a:tr h="640080">
                <a:tc>
                  <a:txBody>
                    <a:bodyPr/>
                    <a:lstStyle/>
                    <a:p>
                      <a:pPr algn="ctr"/>
                      <a:r>
                        <a:rPr lang="en-US" sz="3200" b="1" dirty="0" smtClean="0">
                          <a:solidFill>
                            <a:schemeClr val="bg1"/>
                          </a:solidFill>
                          <a:latin typeface="+mj-lt"/>
                        </a:rPr>
                        <a:t>CPU Architecture</a:t>
                      </a:r>
                      <a:endParaRPr lang="en-US" sz="32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3200" b="1" dirty="0" smtClean="0">
                          <a:solidFill>
                            <a:schemeClr val="bg1"/>
                          </a:solidFill>
                          <a:latin typeface="+mj-lt"/>
                          <a:cs typeface="Courier New" panose="02070309020205020404" pitchFamily="49" charset="0"/>
                        </a:rPr>
                        <a:t>Errors</a:t>
                      </a:r>
                      <a:endParaRPr lang="en-US" sz="2800" b="1" dirty="0">
                        <a:solidFill>
                          <a:schemeClr val="bg1"/>
                        </a:solidFill>
                        <a:latin typeface="Courier New" panose="02070309020205020404" pitchFamily="49" charset="0"/>
                        <a:cs typeface="Courier New" panose="020703090202050204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3200" b="1" smtClean="0">
                          <a:solidFill>
                            <a:schemeClr val="bg1"/>
                          </a:solidFill>
                          <a:latin typeface="+mj-lt"/>
                        </a:rPr>
                        <a:t>Access-Rate</a:t>
                      </a:r>
                      <a:endParaRPr lang="en-US" sz="3200" b="1">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r>
              <a:tr h="640080">
                <a:tc>
                  <a:txBody>
                    <a:bodyPr/>
                    <a:lstStyle/>
                    <a:p>
                      <a:r>
                        <a:rPr lang="en-US" sz="2800" b="0" smtClean="0">
                          <a:solidFill>
                            <a:schemeClr val="tx1"/>
                          </a:solidFill>
                          <a:latin typeface="+mj-lt"/>
                        </a:rPr>
                        <a:t>Intel Haswell (2013)</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22.9K</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smtClean="0">
                          <a:latin typeface="Cambria" panose="02040503050406030204" pitchFamily="18" charset="0"/>
                        </a:rPr>
                        <a:t>12.3M/sec</a:t>
                      </a:r>
                      <a:endParaRPr lang="en-US" sz="280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sz="2800" b="0" smtClean="0">
                          <a:solidFill>
                            <a:schemeClr val="tx1"/>
                          </a:solidFill>
                          <a:latin typeface="+mj-lt"/>
                        </a:rPr>
                        <a:t>Intel Ivy</a:t>
                      </a:r>
                      <a:r>
                        <a:rPr lang="en-US" sz="2800" b="0" baseline="0" smtClean="0">
                          <a:solidFill>
                            <a:schemeClr val="tx1"/>
                          </a:solidFill>
                          <a:latin typeface="+mj-lt"/>
                        </a:rPr>
                        <a:t> Bridge (2012)</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20.7K</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smtClean="0">
                          <a:latin typeface="Cambria" panose="02040503050406030204" pitchFamily="18" charset="0"/>
                        </a:rPr>
                        <a:t>11.7M/sec</a:t>
                      </a:r>
                      <a:endParaRPr lang="en-US" sz="280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sz="2800" b="0" smtClean="0">
                          <a:solidFill>
                            <a:schemeClr val="tx1"/>
                          </a:solidFill>
                          <a:latin typeface="+mj-lt"/>
                        </a:rPr>
                        <a:t>Intel Sandy Bridge (2011)</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16.1K</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smtClean="0">
                          <a:latin typeface="Cambria" panose="02040503050406030204" pitchFamily="18" charset="0"/>
                        </a:rPr>
                        <a:t>11.6M/sec</a:t>
                      </a:r>
                      <a:endParaRPr lang="en-US" sz="280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sz="2800" b="0" smtClean="0">
                          <a:solidFill>
                            <a:schemeClr val="tx1"/>
                          </a:solidFill>
                          <a:latin typeface="+mj-lt"/>
                        </a:rPr>
                        <a:t>AMD</a:t>
                      </a:r>
                      <a:r>
                        <a:rPr lang="en-US" sz="2800" b="0" baseline="0" smtClean="0">
                          <a:solidFill>
                            <a:schemeClr val="tx1"/>
                          </a:solidFill>
                          <a:latin typeface="+mj-lt"/>
                        </a:rPr>
                        <a:t> Piledriver (2012)</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59</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Cambria" panose="02040503050406030204" pitchFamily="18" charset="0"/>
                        </a:rPr>
                        <a:t>6.1M/sec</a:t>
                      </a:r>
                      <a:endParaRPr lang="en-US" sz="2800" dirty="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D4D2B188-1D62-4FCA-8363-938AD4629BBB}" type="slidenum">
              <a:rPr lang="en-US" smtClean="0">
                <a:solidFill>
                  <a:prstClr val="black">
                    <a:tint val="75000"/>
                  </a:prstClr>
                </a:solidFill>
              </a:rPr>
              <a:pPr/>
              <a:t>17</a:t>
            </a:fld>
            <a:endParaRPr lang="en-US">
              <a:solidFill>
                <a:prstClr val="black">
                  <a:tint val="75000"/>
                </a:prstClr>
              </a:solidFill>
            </a:endParaRPr>
          </a:p>
        </p:txBody>
      </p:sp>
      <p:sp>
        <p:nvSpPr>
          <p:cNvPr id="7" name="Rectangle 6"/>
          <p:cNvSpPr/>
          <p:nvPr/>
        </p:nvSpPr>
        <p:spPr>
          <a:xfrm>
            <a:off x="107504" y="6239053"/>
            <a:ext cx="8242270" cy="646331"/>
          </a:xfrm>
          <a:prstGeom prst="rect">
            <a:avLst/>
          </a:prstGeom>
        </p:spPr>
        <p:txBody>
          <a:bodyPr wrap="square">
            <a:spAutoFit/>
          </a:bodyPr>
          <a:lstStyle/>
          <a:p>
            <a:r>
              <a:rPr lang="en-US" dirty="0">
                <a:solidFill>
                  <a:prstClr val="black"/>
                </a:solidFill>
                <a:latin typeface="Tahoma" charset="0"/>
                <a:ea typeface="ＭＳ Ｐゴシック" charset="0"/>
                <a:cs typeface="ＭＳ Ｐゴシック" charset="0"/>
              </a:rPr>
              <a:t>Kim+, “</a:t>
            </a:r>
            <a:r>
              <a:rPr lang="en-US" dirty="0">
                <a:solidFill>
                  <a:srgbClr val="0000FF"/>
                </a:solidFill>
                <a:latin typeface="Calibri"/>
              </a:rPr>
              <a:t>Flipping Bits in Memory Without Accessing Them: An Experimental Study of DRAM Disturbance Errors</a:t>
            </a:r>
            <a:r>
              <a:rPr lang="en-US" dirty="0">
                <a:solidFill>
                  <a:prstClr val="black"/>
                </a:solidFill>
                <a:latin typeface="Tahoma" charset="0"/>
                <a:ea typeface="ＭＳ Ｐゴシック" charset="0"/>
                <a:cs typeface="ＭＳ Ｐゴシック" charset="0"/>
              </a:rPr>
              <a:t>,” ISCA 2014.</a:t>
            </a:r>
          </a:p>
        </p:txBody>
      </p:sp>
    </p:spTree>
    <p:extLst>
      <p:ext uri="{BB962C8B-B14F-4D97-AF65-F5344CB8AC3E}">
        <p14:creationId xmlns:p14="http://schemas.microsoft.com/office/powerpoint/2010/main" val="141797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Security Implications</a:t>
            </a:r>
            <a:endParaRPr lang="en-US"/>
          </a:p>
        </p:txBody>
      </p:sp>
      <p:sp>
        <p:nvSpPr>
          <p:cNvPr id="3" name="Content Placeholder 2"/>
          <p:cNvSpPr>
            <a:spLocks noGrp="1"/>
          </p:cNvSpPr>
          <p:nvPr>
            <p:ph idx="1"/>
          </p:nvPr>
        </p:nvSpPr>
        <p:spPr/>
        <p:txBody>
          <a:bodyPr/>
          <a:lstStyle/>
          <a:p>
            <a:r>
              <a:rPr lang="en-US" i="1" dirty="0" smtClean="0">
                <a:solidFill>
                  <a:schemeClr val="tx2"/>
                </a:solidFill>
              </a:rPr>
              <a:t>Breach of memory protection</a:t>
            </a:r>
          </a:p>
          <a:p>
            <a:pPr lvl="1"/>
            <a:r>
              <a:rPr lang="en-US" sz="2800" dirty="0" smtClean="0"/>
              <a:t>OS page (4KB) fits inside DRAM row (8KB)</a:t>
            </a:r>
          </a:p>
          <a:p>
            <a:pPr lvl="1"/>
            <a:r>
              <a:rPr lang="en-US" sz="2800" dirty="0"/>
              <a:t>Adjacent DRAM row </a:t>
            </a:r>
            <a:r>
              <a:rPr lang="en-US" sz="2800" dirty="0" smtClean="0">
                <a:sym typeface="Wingdings" panose="05000000000000000000" pitchFamily="2" charset="2"/>
              </a:rPr>
              <a:t></a:t>
            </a:r>
            <a:r>
              <a:rPr lang="en-US" sz="2800" dirty="0" smtClean="0"/>
              <a:t> </a:t>
            </a:r>
            <a:r>
              <a:rPr lang="en-US" sz="2800" dirty="0"/>
              <a:t>Different OS page</a:t>
            </a:r>
          </a:p>
          <a:p>
            <a:endParaRPr lang="en-US" sz="2400" dirty="0" smtClean="0"/>
          </a:p>
          <a:p>
            <a:r>
              <a:rPr lang="en-US" i="1" dirty="0" smtClean="0">
                <a:solidFill>
                  <a:schemeClr val="tx2"/>
                </a:solidFill>
              </a:rPr>
              <a:t>Vulnerability: </a:t>
            </a:r>
            <a:r>
              <a:rPr lang="en-US" i="1" dirty="0" smtClean="0">
                <a:solidFill>
                  <a:srgbClr val="FF0000"/>
                </a:solidFill>
              </a:rPr>
              <a:t>disturbance attack</a:t>
            </a:r>
          </a:p>
          <a:p>
            <a:pPr lvl="1"/>
            <a:r>
              <a:rPr lang="en-US" sz="2800" dirty="0"/>
              <a:t>B</a:t>
            </a:r>
            <a:r>
              <a:rPr lang="en-US" sz="2800" dirty="0" smtClean="0"/>
              <a:t>y accessing its own page, a program could </a:t>
            </a:r>
            <a:br>
              <a:rPr lang="en-US" sz="2800" dirty="0" smtClean="0"/>
            </a:br>
            <a:r>
              <a:rPr lang="en-US" sz="2800" dirty="0" smtClean="0"/>
              <a:t>corrupt pages belonging to another program</a:t>
            </a:r>
          </a:p>
          <a:p>
            <a:endParaRPr lang="en-US" sz="2400" dirty="0" smtClean="0"/>
          </a:p>
          <a:p>
            <a:r>
              <a:rPr lang="en-US" i="1" dirty="0" smtClean="0">
                <a:solidFill>
                  <a:schemeClr val="tx2"/>
                </a:solidFill>
              </a:rPr>
              <a:t>We constructed a proof-of-concept</a:t>
            </a:r>
          </a:p>
          <a:p>
            <a:pPr lvl="1"/>
            <a:r>
              <a:rPr lang="en-US" sz="2800" dirty="0" smtClean="0"/>
              <a:t>Using only user-level instructions</a:t>
            </a:r>
          </a:p>
          <a:p>
            <a:endParaRPr lang="en-US" sz="3200" dirty="0" smtClean="0"/>
          </a:p>
          <a:p>
            <a:endParaRPr lang="en-US" dirty="0"/>
          </a:p>
        </p:txBody>
      </p:sp>
      <p:sp>
        <p:nvSpPr>
          <p:cNvPr id="5" name="Slide Number Placeholder 4"/>
          <p:cNvSpPr>
            <a:spLocks noGrp="1"/>
          </p:cNvSpPr>
          <p:nvPr>
            <p:ph type="sldNum" sz="quarter" idx="12"/>
          </p:nvPr>
        </p:nvSpPr>
        <p:spPr/>
        <p:txBody>
          <a:bodyPr/>
          <a:lstStyle/>
          <a:p>
            <a:fld id="{D4D2B188-1D62-4FCA-8363-938AD4629BBB}"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29795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 </a:t>
            </a:r>
            <a:r>
              <a:rPr lang="en-US" b="0" i="1" dirty="0"/>
              <a:t>vs.</a:t>
            </a:r>
            <a:r>
              <a:rPr lang="en-US" dirty="0"/>
              <a:t> Vintage</a:t>
            </a:r>
          </a:p>
        </p:txBody>
      </p:sp>
      <p:pic>
        <p:nvPicPr>
          <p:cNvPr id="5" name="PreErro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3682" y="990600"/>
            <a:ext cx="6731875" cy="4651892"/>
          </a:xfrm>
        </p:spPr>
      </p:pic>
      <p:pic>
        <p:nvPicPr>
          <p:cNvPr id="8" name="AllErro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682" y="990600"/>
            <a:ext cx="6731875" cy="4651891"/>
          </a:xfrm>
          <a:prstGeom prst="rect">
            <a:avLst/>
          </a:prstGeom>
        </p:spPr>
      </p:pic>
      <p:sp>
        <p:nvSpPr>
          <p:cNvPr id="4" name="Slide Number Placeholder 3"/>
          <p:cNvSpPr>
            <a:spLocks noGrp="1"/>
          </p:cNvSpPr>
          <p:nvPr>
            <p:ph type="sldNum" sz="quarter" idx="12"/>
          </p:nvPr>
        </p:nvSpPr>
        <p:spPr/>
        <p:txBody>
          <a:bodyPr/>
          <a:lstStyle/>
          <a:p>
            <a:fld id="{D4D2B188-1D62-4FCA-8363-938AD4629BBB}" type="slidenum">
              <a:rPr lang="en-US" smtClean="0">
                <a:solidFill>
                  <a:prstClr val="black">
                    <a:tint val="75000"/>
                  </a:prstClr>
                </a:solidFill>
              </a:rPr>
              <a:pPr/>
              <a:t>19</a:t>
            </a:fld>
            <a:endParaRPr lang="en-US">
              <a:solidFill>
                <a:prstClr val="black">
                  <a:tint val="75000"/>
                </a:prstClr>
              </a:solidFill>
            </a:endParaRPr>
          </a:p>
        </p:txBody>
      </p:sp>
      <p:sp>
        <p:nvSpPr>
          <p:cNvPr id="14" name="Curtain1"/>
          <p:cNvSpPr/>
          <p:nvPr/>
        </p:nvSpPr>
        <p:spPr>
          <a:xfrm>
            <a:off x="2133601" y="1424940"/>
            <a:ext cx="2141220" cy="3497580"/>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2" name="Second"/>
          <p:cNvSpPr/>
          <p:nvPr/>
        </p:nvSpPr>
        <p:spPr>
          <a:xfrm>
            <a:off x="4832032" y="3679825"/>
            <a:ext cx="382905" cy="381001"/>
          </a:xfrm>
          <a:prstGeom prst="ellipse">
            <a:avLst/>
          </a:prstGeom>
          <a:noFill/>
          <a:ln w="19050">
            <a:solidFill>
              <a:srgbClr val="699FD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Third"/>
          <p:cNvSpPr/>
          <p:nvPr/>
        </p:nvSpPr>
        <p:spPr>
          <a:xfrm>
            <a:off x="5093970" y="1685925"/>
            <a:ext cx="382905" cy="381001"/>
          </a:xfrm>
          <a:prstGeom prst="ellipse">
            <a:avLst/>
          </a:prstGeom>
          <a:noFill/>
          <a:ln w="19050">
            <a:solidFill>
              <a:srgbClr val="F27A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Curtain2"/>
          <p:cNvSpPr/>
          <p:nvPr/>
        </p:nvSpPr>
        <p:spPr>
          <a:xfrm>
            <a:off x="4274820" y="1424940"/>
            <a:ext cx="3670737" cy="3497580"/>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6" name="Punchline"/>
          <p:cNvSpPr txBox="1"/>
          <p:nvPr/>
        </p:nvSpPr>
        <p:spPr>
          <a:xfrm>
            <a:off x="228600" y="5718692"/>
            <a:ext cx="8686800" cy="758308"/>
          </a:xfrm>
          <a:prstGeom prst="rect">
            <a:avLst/>
          </a:prstGeom>
          <a:noFill/>
        </p:spPr>
        <p:txBody>
          <a:bodyPr wrap="square" rtlCol="0" anchor="ctr">
            <a:noAutofit/>
          </a:bodyPr>
          <a:lstStyle/>
          <a:p>
            <a:pPr algn="ctr"/>
            <a:r>
              <a:rPr lang="en-US" sz="3600" i="1" dirty="0" smtClean="0">
                <a:solidFill>
                  <a:srgbClr val="FF0000"/>
                </a:solidFill>
                <a:latin typeface="Calibri Light"/>
              </a:rPr>
              <a:t>All modules from </a:t>
            </a:r>
            <a:r>
              <a:rPr lang="en-US" sz="3200" i="1" dirty="0" smtClean="0">
                <a:solidFill>
                  <a:srgbClr val="FF0000"/>
                </a:solidFill>
                <a:latin typeface="Cambria Math" panose="02040503050406030204" pitchFamily="18" charset="0"/>
                <a:ea typeface="Cambria Math" panose="02040503050406030204" pitchFamily="18" charset="0"/>
              </a:rPr>
              <a:t>2012–2013 </a:t>
            </a:r>
            <a:r>
              <a:rPr lang="en-US" sz="3600" i="1" dirty="0" smtClean="0">
                <a:solidFill>
                  <a:srgbClr val="FF0000"/>
                </a:solidFill>
                <a:latin typeface="Calibri Light"/>
              </a:rPr>
              <a:t>are vulnerable</a:t>
            </a:r>
            <a:endParaRPr lang="en-US" sz="3600" i="1" dirty="0">
              <a:solidFill>
                <a:srgbClr val="FF0000"/>
              </a:solidFill>
              <a:latin typeface="Calibri Light"/>
            </a:endParaRPr>
          </a:p>
        </p:txBody>
      </p:sp>
      <p:sp>
        <p:nvSpPr>
          <p:cNvPr id="19" name="RedBox"/>
          <p:cNvSpPr/>
          <p:nvPr/>
        </p:nvSpPr>
        <p:spPr>
          <a:xfrm>
            <a:off x="5454650" y="1442720"/>
            <a:ext cx="1660525" cy="340550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First Appearance"/>
          <p:cNvSpPr/>
          <p:nvPr/>
        </p:nvSpPr>
        <p:spPr>
          <a:xfrm>
            <a:off x="3192780" y="2430781"/>
            <a:ext cx="2023110" cy="845819"/>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lnSpc>
                <a:spcPct val="80000"/>
              </a:lnSpc>
            </a:pPr>
            <a:r>
              <a:rPr lang="en-US" sz="2800" i="1" dirty="0" smtClean="0">
                <a:solidFill>
                  <a:srgbClr val="70AE46"/>
                </a:solidFill>
                <a:latin typeface="Calibri Light"/>
                <a:cs typeface="Courier New" panose="02070309020205020404" pitchFamily="49" charset="0"/>
              </a:rPr>
              <a:t>First</a:t>
            </a:r>
          </a:p>
          <a:p>
            <a:pPr algn="ctr">
              <a:lnSpc>
                <a:spcPct val="80000"/>
              </a:lnSpc>
            </a:pPr>
            <a:r>
              <a:rPr lang="en-US" sz="2800" i="1" dirty="0" smtClean="0">
                <a:solidFill>
                  <a:srgbClr val="70AE46"/>
                </a:solidFill>
                <a:latin typeface="Calibri Light"/>
                <a:cs typeface="Courier New" panose="02070309020205020404" pitchFamily="49" charset="0"/>
              </a:rPr>
              <a:t>Appearance</a:t>
            </a:r>
          </a:p>
        </p:txBody>
      </p:sp>
      <p:sp>
        <p:nvSpPr>
          <p:cNvPr id="3" name="First"/>
          <p:cNvSpPr/>
          <p:nvPr/>
        </p:nvSpPr>
        <p:spPr>
          <a:xfrm>
            <a:off x="4016374" y="3305175"/>
            <a:ext cx="382905" cy="381001"/>
          </a:xfrm>
          <a:prstGeom prst="ellipse">
            <a:avLst/>
          </a:prstGeom>
          <a:noFill/>
          <a:ln w="19050">
            <a:solidFill>
              <a:srgbClr val="6EAE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23391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500"/>
                                        <p:tgtEl>
                                          <p:spTgt spid="14"/>
                                        </p:tgtEl>
                                      </p:cBhvr>
                                    </p:animEffect>
                                    <p:set>
                                      <p:cBhvr>
                                        <p:cTn id="7" dur="1" fill="hold">
                                          <p:stCondLst>
                                            <p:cond delay="1499"/>
                                          </p:stCondLst>
                                        </p:cTn>
                                        <p:tgtEl>
                                          <p:spTgt spid="14"/>
                                        </p:tgtEl>
                                        <p:attrNameLst>
                                          <p:attrName>style.visibility</p:attrName>
                                        </p:attrNameLst>
                                      </p:cBhvr>
                                      <p:to>
                                        <p:strVal val="hidden"/>
                                      </p:to>
                                    </p:set>
                                  </p:childTnLst>
                                </p:cTn>
                              </p:par>
                            </p:childTnLst>
                          </p:cTn>
                        </p:par>
                        <p:par>
                          <p:cTn id="8" fill="hold">
                            <p:stCondLst>
                              <p:cond delay="1500"/>
                            </p:stCondLst>
                            <p:childTnLst>
                              <p:par>
                                <p:cTn id="9" presetID="1"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1500"/>
                                        <p:tgtEl>
                                          <p:spTgt spid="15"/>
                                        </p:tgtEl>
                                      </p:cBhvr>
                                    </p:animEffect>
                                    <p:set>
                                      <p:cBhvr>
                                        <p:cTn id="17" dur="1" fill="hold">
                                          <p:stCondLst>
                                            <p:cond delay="1499"/>
                                          </p:stCondLst>
                                        </p:cTn>
                                        <p:tgtEl>
                                          <p:spTgt spid="15"/>
                                        </p:tgtEl>
                                        <p:attrNameLst>
                                          <p:attrName>style.visibility</p:attrName>
                                        </p:attrNameLst>
                                      </p:cBhvr>
                                      <p:to>
                                        <p:strVal val="hidden"/>
                                      </p:to>
                                    </p:set>
                                  </p:childTnLst>
                                </p:cTn>
                              </p:par>
                              <p:par>
                                <p:cTn id="18" presetID="10" presetClass="entr" presetSubtype="0"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9" grpId="0" animBg="1"/>
      <p:bldP spid="9"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New Ideas (This Year)</a:t>
            </a:r>
            <a:endParaRPr lang="en-US" dirty="0"/>
          </a:p>
        </p:txBody>
      </p:sp>
      <p:sp>
        <p:nvSpPr>
          <p:cNvPr id="3" name="Content Placeholder 2"/>
          <p:cNvSpPr>
            <a:spLocks noGrp="1"/>
          </p:cNvSpPr>
          <p:nvPr>
            <p:ph idx="1"/>
          </p:nvPr>
        </p:nvSpPr>
        <p:spPr>
          <a:xfrm>
            <a:off x="228600" y="908720"/>
            <a:ext cx="8610600" cy="5267672"/>
          </a:xfrm>
        </p:spPr>
        <p:txBody>
          <a:bodyPr/>
          <a:lstStyle/>
          <a:p>
            <a:r>
              <a:rPr lang="en-US" sz="2000" dirty="0" smtClean="0">
                <a:solidFill>
                  <a:srgbClr val="0000FF"/>
                </a:solidFill>
              </a:rPr>
              <a:t>Specialization</a:t>
            </a:r>
          </a:p>
          <a:p>
            <a:pPr lvl="1"/>
            <a:r>
              <a:rPr lang="en-US" sz="2000" dirty="0"/>
              <a:t>Heterogeneous Reliability Memory [DSN 2014]</a:t>
            </a:r>
          </a:p>
          <a:p>
            <a:pPr lvl="1"/>
            <a:r>
              <a:rPr lang="en-US" sz="2000" dirty="0" smtClean="0"/>
              <a:t>Heterogeneous </a:t>
            </a:r>
            <a:r>
              <a:rPr lang="en-US" sz="2000" dirty="0"/>
              <a:t>Block Architecture [ICCD 2014</a:t>
            </a:r>
            <a:r>
              <a:rPr lang="en-US" sz="2000" dirty="0" smtClean="0"/>
              <a:t>]</a:t>
            </a:r>
            <a:endParaRPr lang="en-US" sz="2000" dirty="0"/>
          </a:p>
          <a:p>
            <a:r>
              <a:rPr lang="en-US" sz="2000" dirty="0" smtClean="0">
                <a:solidFill>
                  <a:srgbClr val="0000FF"/>
                </a:solidFill>
              </a:rPr>
              <a:t>Persistent Memory</a:t>
            </a:r>
            <a:endParaRPr lang="en-US" sz="2000" dirty="0">
              <a:solidFill>
                <a:srgbClr val="0000FF"/>
              </a:solidFill>
            </a:endParaRPr>
          </a:p>
          <a:p>
            <a:pPr lvl="1"/>
            <a:r>
              <a:rPr lang="en-US" sz="2000" dirty="0"/>
              <a:t>Loose Ordering Consistency for Persistent Memory [ICCD 2014</a:t>
            </a:r>
            <a:r>
              <a:rPr lang="en-US" sz="2000" dirty="0" smtClean="0"/>
              <a:t>]</a:t>
            </a:r>
          </a:p>
          <a:p>
            <a:pPr lvl="1"/>
            <a:r>
              <a:rPr lang="en-US" sz="2000" dirty="0" smtClean="0"/>
              <a:t>Transparent Consistency for Persistent/Hybrid Memory [in progress]</a:t>
            </a:r>
            <a:endParaRPr lang="en-US" sz="2000" dirty="0"/>
          </a:p>
          <a:p>
            <a:r>
              <a:rPr lang="en-US" sz="2000" dirty="0" smtClean="0">
                <a:solidFill>
                  <a:srgbClr val="0000FF"/>
                </a:solidFill>
              </a:rPr>
              <a:t>Memory Reliability/Security</a:t>
            </a:r>
          </a:p>
          <a:p>
            <a:pPr lvl="1"/>
            <a:r>
              <a:rPr lang="en-US" sz="2000" dirty="0" smtClean="0"/>
              <a:t>Row Hammer Problem in DRAM [ISCA 2014]</a:t>
            </a:r>
            <a:endParaRPr lang="en-US" sz="2000" dirty="0"/>
          </a:p>
          <a:p>
            <a:pPr lvl="1"/>
            <a:r>
              <a:rPr lang="en-US" sz="2000" dirty="0" smtClean="0"/>
              <a:t>Neighbor-Cell Assisted Error Correction in Flash [SIGMETRICS 2014]</a:t>
            </a:r>
          </a:p>
          <a:p>
            <a:pPr lvl="1"/>
            <a:r>
              <a:rPr lang="en-US" sz="2000" dirty="0" smtClean="0"/>
              <a:t>Error Mitigation for Intermittent DRAM Failures [SIGMETRICS 2014]</a:t>
            </a:r>
          </a:p>
          <a:p>
            <a:r>
              <a:rPr lang="en-US" sz="2000" dirty="0" smtClean="0">
                <a:solidFill>
                  <a:srgbClr val="0000FF"/>
                </a:solidFill>
              </a:rPr>
              <a:t>Memory Performance</a:t>
            </a:r>
          </a:p>
          <a:p>
            <a:pPr lvl="1"/>
            <a:r>
              <a:rPr lang="en-US" sz="2000" dirty="0" smtClean="0"/>
              <a:t>The </a:t>
            </a:r>
            <a:r>
              <a:rPr lang="en-US" sz="2000" dirty="0"/>
              <a:t>Dirty-Block Index [ISCA 2014</a:t>
            </a:r>
            <a:r>
              <a:rPr lang="en-US" sz="2000" dirty="0" smtClean="0"/>
              <a:t>]</a:t>
            </a:r>
          </a:p>
          <a:p>
            <a:pPr lvl="1"/>
            <a:r>
              <a:rPr lang="en-US" sz="2000" dirty="0" smtClean="0"/>
              <a:t>DRAM Refresh-Access Parallelization [HPCA 2014]</a:t>
            </a:r>
          </a:p>
          <a:p>
            <a:pPr lvl="1"/>
            <a:r>
              <a:rPr lang="en-US" sz="2000" dirty="0" smtClean="0"/>
              <a:t>The Blacklisting Memory Scheduler [ICCD 2014]</a:t>
            </a:r>
          </a:p>
          <a:p>
            <a:pPr lvl="1"/>
            <a:r>
              <a:rPr lang="en-US" sz="2000" dirty="0" smtClean="0"/>
              <a:t>Exploiting Read-Write Disparity in Caches [HPCA 2014]</a:t>
            </a:r>
            <a:endParaRPr lang="en-US" sz="20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a:t>
            </a:fld>
            <a:endParaRPr lang="en-US" altLang="en-US"/>
          </a:p>
        </p:txBody>
      </p:sp>
      <p:sp>
        <p:nvSpPr>
          <p:cNvPr id="6" name="Rectangle 5"/>
          <p:cNvSpPr/>
          <p:nvPr/>
        </p:nvSpPr>
        <p:spPr>
          <a:xfrm>
            <a:off x="856780" y="3501008"/>
            <a:ext cx="5256584"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3384261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Results</a:t>
            </a:r>
            <a:endParaRPr lang="en-US" dirty="0"/>
          </a:p>
        </p:txBody>
      </p:sp>
      <p:sp>
        <p:nvSpPr>
          <p:cNvPr id="3" name="Content Placeholder 2"/>
          <p:cNvSpPr>
            <a:spLocks noGrp="1"/>
          </p:cNvSpPr>
          <p:nvPr>
            <p:ph idx="1"/>
          </p:nvPr>
        </p:nvSpPr>
        <p:spPr/>
        <p:txBody>
          <a:bodyPr/>
          <a:lstStyle/>
          <a:p>
            <a:pPr marL="517525" indent="-517525">
              <a:buFont typeface="+mj-lt"/>
              <a:buAutoNum type="arabicPeriod"/>
            </a:pPr>
            <a:r>
              <a:rPr lang="en-US" sz="4000" dirty="0" smtClean="0"/>
              <a:t>Most Modules Are at Risk</a:t>
            </a:r>
          </a:p>
          <a:p>
            <a:pPr marL="517525" indent="-517525">
              <a:buFont typeface="+mj-lt"/>
              <a:buAutoNum type="arabicPeriod"/>
            </a:pPr>
            <a:r>
              <a:rPr lang="en-US" sz="4000" dirty="0" smtClean="0"/>
              <a:t>Errors vs. Vintage</a:t>
            </a:r>
          </a:p>
          <a:p>
            <a:pPr marL="517525" indent="-517525">
              <a:buFont typeface="+mj-lt"/>
              <a:buAutoNum type="arabicPeriod"/>
            </a:pPr>
            <a:r>
              <a:rPr lang="en-US" sz="4000" dirty="0" smtClean="0"/>
              <a:t>Error = Charge Loss</a:t>
            </a:r>
          </a:p>
          <a:p>
            <a:pPr marL="517525" indent="-517525">
              <a:buFont typeface="+mj-lt"/>
              <a:buAutoNum type="arabicPeriod"/>
            </a:pPr>
            <a:r>
              <a:rPr lang="en-US" sz="4000" dirty="0"/>
              <a:t>Adjacency: Aggressor &amp; Victim</a:t>
            </a:r>
          </a:p>
          <a:p>
            <a:pPr marL="517525" indent="-517525">
              <a:buFont typeface="+mj-lt"/>
              <a:buAutoNum type="arabicPeriod"/>
            </a:pPr>
            <a:r>
              <a:rPr lang="en-US" sz="4000" dirty="0" smtClean="0"/>
              <a:t>Sensitivity Studies</a:t>
            </a:r>
            <a:endParaRPr lang="en-US" sz="2400" dirty="0" smtClean="0"/>
          </a:p>
          <a:p>
            <a:pPr marL="517525" indent="-517525">
              <a:buFont typeface="+mj-lt"/>
              <a:buAutoNum type="arabicPeriod"/>
            </a:pPr>
            <a:r>
              <a:rPr lang="en-US" sz="4000" dirty="0" smtClean="0"/>
              <a:t>Other Results in Paper</a:t>
            </a:r>
            <a:endParaRPr lang="en-US" sz="4000" dirty="0"/>
          </a:p>
        </p:txBody>
      </p:sp>
      <p:sp>
        <p:nvSpPr>
          <p:cNvPr id="4" name="Slide Number Placeholder 3"/>
          <p:cNvSpPr>
            <a:spLocks noGrp="1"/>
          </p:cNvSpPr>
          <p:nvPr>
            <p:ph type="sldNum" sz="quarter" idx="12"/>
          </p:nvPr>
        </p:nvSpPr>
        <p:spPr/>
        <p:txBody>
          <a:bodyPr/>
          <a:lstStyle/>
          <a:p>
            <a:fld id="{D4D2B188-1D62-4FCA-8363-938AD4629BBB}"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142798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Several Potential Solutions</a:t>
            </a:r>
            <a:endParaRPr lang="en-US" dirty="0"/>
          </a:p>
        </p:txBody>
      </p:sp>
      <p:sp>
        <p:nvSpPr>
          <p:cNvPr id="5" name="Slide Number Placeholder 4"/>
          <p:cNvSpPr>
            <a:spLocks noGrp="1"/>
          </p:cNvSpPr>
          <p:nvPr>
            <p:ph type="sldNum" sz="quarter" idx="12"/>
          </p:nvPr>
        </p:nvSpPr>
        <p:spPr/>
        <p:txBody>
          <a:bodyPr/>
          <a:lstStyle/>
          <a:p>
            <a:fld id="{D4D2B188-1D62-4FCA-8363-938AD4629BBB}" type="slidenum">
              <a:rPr lang="en-US" smtClean="0">
                <a:solidFill>
                  <a:prstClr val="black">
                    <a:tint val="75000"/>
                  </a:prstClr>
                </a:solidFill>
              </a:rPr>
              <a:pPr/>
              <a:t>21</a:t>
            </a:fld>
            <a:endParaRPr lang="en-US">
              <a:solidFill>
                <a:prstClr val="black">
                  <a:tint val="75000"/>
                </a:prstClr>
              </a:solidFill>
            </a:endParaRPr>
          </a:p>
        </p:txBody>
      </p:sp>
      <p:sp>
        <p:nvSpPr>
          <p:cNvPr id="6" name="RedBox"/>
          <p:cNvSpPr/>
          <p:nvPr/>
        </p:nvSpPr>
        <p:spPr>
          <a:xfrm>
            <a:off x="380999" y="1219200"/>
            <a:ext cx="8382001" cy="914400"/>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solidFill>
                  <a:prstClr val="white"/>
                </a:solidFill>
                <a:latin typeface="Calibri"/>
              </a:rPr>
              <a:t>Cost</a:t>
            </a:r>
            <a:endParaRPr lang="en-US" sz="4000" dirty="0">
              <a:solidFill>
                <a:prstClr val="white"/>
              </a:solidFill>
              <a:latin typeface="Calibri"/>
            </a:endParaRPr>
          </a:p>
        </p:txBody>
      </p:sp>
      <p:sp>
        <p:nvSpPr>
          <p:cNvPr id="11" name="TextBox 10"/>
          <p:cNvSpPr txBox="1"/>
          <p:nvPr/>
        </p:nvSpPr>
        <p:spPr>
          <a:xfrm>
            <a:off x="381000" y="1219200"/>
            <a:ext cx="5105400" cy="914400"/>
          </a:xfrm>
          <a:prstGeom prst="rect">
            <a:avLst/>
          </a:prstGeom>
          <a:noFill/>
        </p:spPr>
        <p:txBody>
          <a:bodyPr wrap="square" rtlCol="0" anchor="ctr">
            <a:noAutofit/>
          </a:bodyPr>
          <a:lstStyle/>
          <a:p>
            <a:pPr marL="282575" indent="-282575">
              <a:buFont typeface="Arial" panose="020B0604020202020204" pitchFamily="34" charset="0"/>
              <a:buChar char="•"/>
            </a:pPr>
            <a:r>
              <a:rPr lang="en-US" sz="3200" dirty="0" smtClean="0">
                <a:solidFill>
                  <a:prstClr val="black"/>
                </a:solidFill>
                <a:latin typeface="Calibri Light"/>
              </a:rPr>
              <a:t>Make better DRAM chips</a:t>
            </a:r>
            <a:endParaRPr lang="en-US" sz="3200" dirty="0">
              <a:solidFill>
                <a:prstClr val="black"/>
              </a:solidFill>
              <a:latin typeface="Calibri Light"/>
            </a:endParaRPr>
          </a:p>
        </p:txBody>
      </p:sp>
      <p:sp>
        <p:nvSpPr>
          <p:cNvPr id="12" name="RedBox"/>
          <p:cNvSpPr/>
          <p:nvPr/>
        </p:nvSpPr>
        <p:spPr>
          <a:xfrm>
            <a:off x="380998" y="3841750"/>
            <a:ext cx="8382001" cy="914400"/>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solidFill>
                  <a:prstClr val="white"/>
                </a:solidFill>
                <a:latin typeface="Calibri"/>
              </a:rPr>
              <a:t>Cost, Power</a:t>
            </a:r>
            <a:endParaRPr lang="en-US" sz="4000" dirty="0">
              <a:solidFill>
                <a:prstClr val="white"/>
              </a:solidFill>
              <a:latin typeface="Calibri"/>
            </a:endParaRPr>
          </a:p>
        </p:txBody>
      </p:sp>
      <p:sp>
        <p:nvSpPr>
          <p:cNvPr id="13" name="TextBox 12"/>
          <p:cNvSpPr txBox="1"/>
          <p:nvPr/>
        </p:nvSpPr>
        <p:spPr>
          <a:xfrm>
            <a:off x="380999" y="3841750"/>
            <a:ext cx="4190999" cy="914400"/>
          </a:xfrm>
          <a:prstGeom prst="rect">
            <a:avLst/>
          </a:prstGeom>
          <a:noFill/>
        </p:spPr>
        <p:txBody>
          <a:bodyPr wrap="square" rtlCol="0" anchor="ctr">
            <a:noAutofit/>
          </a:bodyPr>
          <a:lstStyle/>
          <a:p>
            <a:pPr marL="282575" indent="-282575">
              <a:buFont typeface="Arial" panose="020B0604020202020204" pitchFamily="34" charset="0"/>
              <a:buChar char="•"/>
            </a:pPr>
            <a:r>
              <a:rPr lang="en-US" sz="3200" dirty="0" smtClean="0">
                <a:solidFill>
                  <a:prstClr val="black"/>
                </a:solidFill>
                <a:latin typeface="Calibri Light"/>
              </a:rPr>
              <a:t>Sophisticated ECC</a:t>
            </a:r>
            <a:endParaRPr lang="en-US" sz="3200" dirty="0">
              <a:solidFill>
                <a:prstClr val="black"/>
              </a:solidFill>
              <a:latin typeface="Calibri Light"/>
            </a:endParaRPr>
          </a:p>
        </p:txBody>
      </p:sp>
      <p:sp>
        <p:nvSpPr>
          <p:cNvPr id="14" name="RedBox"/>
          <p:cNvSpPr/>
          <p:nvPr/>
        </p:nvSpPr>
        <p:spPr>
          <a:xfrm>
            <a:off x="380998" y="2530475"/>
            <a:ext cx="8382001" cy="914400"/>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solidFill>
                  <a:prstClr val="white"/>
                </a:solidFill>
                <a:latin typeface="Calibri"/>
              </a:rPr>
              <a:t>Power, Performance</a:t>
            </a:r>
            <a:endParaRPr lang="en-US" sz="4000" dirty="0">
              <a:solidFill>
                <a:prstClr val="white"/>
              </a:solidFill>
              <a:latin typeface="Calibri"/>
            </a:endParaRPr>
          </a:p>
        </p:txBody>
      </p:sp>
      <p:sp>
        <p:nvSpPr>
          <p:cNvPr id="15" name="TextBox 14"/>
          <p:cNvSpPr txBox="1"/>
          <p:nvPr/>
        </p:nvSpPr>
        <p:spPr>
          <a:xfrm>
            <a:off x="380999" y="2530475"/>
            <a:ext cx="4191000" cy="914400"/>
          </a:xfrm>
          <a:prstGeom prst="rect">
            <a:avLst/>
          </a:prstGeom>
          <a:noFill/>
        </p:spPr>
        <p:txBody>
          <a:bodyPr wrap="square" rtlCol="0" anchor="ctr">
            <a:noAutofit/>
          </a:bodyPr>
          <a:lstStyle/>
          <a:p>
            <a:pPr marL="282575" indent="-282575">
              <a:buFont typeface="Arial" panose="020B0604020202020204" pitchFamily="34" charset="0"/>
              <a:buChar char="•"/>
            </a:pPr>
            <a:r>
              <a:rPr lang="en-US" sz="3200" dirty="0" smtClean="0">
                <a:solidFill>
                  <a:prstClr val="black"/>
                </a:solidFill>
                <a:latin typeface="Calibri Light"/>
              </a:rPr>
              <a:t>Refresh frequently</a:t>
            </a:r>
            <a:endParaRPr lang="en-US" sz="3200" dirty="0">
              <a:solidFill>
                <a:prstClr val="black"/>
              </a:solidFill>
              <a:latin typeface="Calibri Light"/>
            </a:endParaRPr>
          </a:p>
        </p:txBody>
      </p:sp>
      <p:sp>
        <p:nvSpPr>
          <p:cNvPr id="16" name="RedBox"/>
          <p:cNvSpPr/>
          <p:nvPr/>
        </p:nvSpPr>
        <p:spPr>
          <a:xfrm>
            <a:off x="380998" y="5153025"/>
            <a:ext cx="8382001" cy="914400"/>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solidFill>
                  <a:prstClr val="white"/>
                </a:solidFill>
                <a:latin typeface="Calibri"/>
              </a:rPr>
              <a:t>Cost, Power, Complexity</a:t>
            </a:r>
            <a:endParaRPr lang="en-US" sz="4000" dirty="0">
              <a:solidFill>
                <a:prstClr val="white"/>
              </a:solidFill>
              <a:latin typeface="Calibri"/>
            </a:endParaRPr>
          </a:p>
        </p:txBody>
      </p:sp>
      <p:sp>
        <p:nvSpPr>
          <p:cNvPr id="17" name="TextBox 16"/>
          <p:cNvSpPr txBox="1"/>
          <p:nvPr/>
        </p:nvSpPr>
        <p:spPr>
          <a:xfrm>
            <a:off x="380999" y="5153025"/>
            <a:ext cx="4190999" cy="914400"/>
          </a:xfrm>
          <a:prstGeom prst="rect">
            <a:avLst/>
          </a:prstGeom>
          <a:noFill/>
        </p:spPr>
        <p:txBody>
          <a:bodyPr wrap="square" rtlCol="0" anchor="ctr">
            <a:noAutofit/>
          </a:bodyPr>
          <a:lstStyle/>
          <a:p>
            <a:pPr marL="282575" indent="-282575">
              <a:buFont typeface="Arial" panose="020B0604020202020204" pitchFamily="34" charset="0"/>
              <a:buChar char="•"/>
            </a:pPr>
            <a:r>
              <a:rPr lang="en-US" sz="3200" dirty="0" smtClean="0">
                <a:solidFill>
                  <a:prstClr val="black"/>
                </a:solidFill>
                <a:latin typeface="Calibri Light"/>
              </a:rPr>
              <a:t>Access counters </a:t>
            </a:r>
            <a:endParaRPr lang="en-US" sz="3200" dirty="0">
              <a:solidFill>
                <a:prstClr val="black"/>
              </a:solidFill>
              <a:latin typeface="Calibri Light"/>
            </a:endParaRPr>
          </a:p>
        </p:txBody>
      </p:sp>
    </p:spTree>
    <p:extLst>
      <p:ext uri="{BB962C8B-B14F-4D97-AF65-F5344CB8AC3E}">
        <p14:creationId xmlns:p14="http://schemas.microsoft.com/office/powerpoint/2010/main" val="117980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a:t>
            </a:r>
            <a:endParaRPr lang="en-US" dirty="0"/>
          </a:p>
        </p:txBody>
      </p:sp>
      <p:sp>
        <p:nvSpPr>
          <p:cNvPr id="3" name="Content Placeholder 2"/>
          <p:cNvSpPr>
            <a:spLocks noGrp="1"/>
          </p:cNvSpPr>
          <p:nvPr>
            <p:ph idx="1"/>
          </p:nvPr>
        </p:nvSpPr>
        <p:spPr/>
        <p:txBody>
          <a:bodyPr/>
          <a:lstStyle/>
          <a:p>
            <a:pPr>
              <a:lnSpc>
                <a:spcPct val="100000"/>
              </a:lnSpc>
            </a:pPr>
            <a:r>
              <a:rPr lang="en-US" b="1" dirty="0" smtClean="0">
                <a:solidFill>
                  <a:schemeClr val="tx2"/>
                </a:solidFill>
              </a:rPr>
              <a:t>PARA: </a:t>
            </a:r>
            <a:r>
              <a:rPr lang="en-US" sz="3200" i="1" u="sng" dirty="0" smtClean="0">
                <a:solidFill>
                  <a:schemeClr val="tx2"/>
                </a:solidFill>
              </a:rPr>
              <a:t>P</a:t>
            </a:r>
            <a:r>
              <a:rPr lang="en-US" sz="3200" i="1" dirty="0" smtClean="0">
                <a:solidFill>
                  <a:schemeClr val="tx2"/>
                </a:solidFill>
              </a:rPr>
              <a:t>robabilistic </a:t>
            </a:r>
            <a:r>
              <a:rPr lang="en-US" sz="3200" i="1" u="sng" dirty="0" smtClean="0">
                <a:solidFill>
                  <a:schemeClr val="tx2"/>
                </a:solidFill>
              </a:rPr>
              <a:t>A</a:t>
            </a:r>
            <a:r>
              <a:rPr lang="en-US" sz="3200" i="1" dirty="0" smtClean="0">
                <a:solidFill>
                  <a:schemeClr val="tx2"/>
                </a:solidFill>
              </a:rPr>
              <a:t>djacent </a:t>
            </a:r>
            <a:r>
              <a:rPr lang="en-US" sz="3200" i="1" u="sng" dirty="0" smtClean="0">
                <a:solidFill>
                  <a:schemeClr val="tx2"/>
                </a:solidFill>
              </a:rPr>
              <a:t>R</a:t>
            </a:r>
            <a:r>
              <a:rPr lang="en-US" sz="3200" i="1" dirty="0" smtClean="0">
                <a:solidFill>
                  <a:schemeClr val="tx2"/>
                </a:solidFill>
              </a:rPr>
              <a:t>ow </a:t>
            </a:r>
            <a:r>
              <a:rPr lang="en-US" sz="3200" i="1" u="sng" dirty="0" smtClean="0">
                <a:solidFill>
                  <a:schemeClr val="tx2"/>
                </a:solidFill>
              </a:rPr>
              <a:t>A</a:t>
            </a:r>
            <a:r>
              <a:rPr lang="en-US" sz="3200" i="1" dirty="0" smtClean="0">
                <a:solidFill>
                  <a:schemeClr val="tx2"/>
                </a:solidFill>
              </a:rPr>
              <a:t>ctivation</a:t>
            </a:r>
          </a:p>
          <a:p>
            <a:pPr>
              <a:lnSpc>
                <a:spcPct val="100000"/>
              </a:lnSpc>
            </a:pPr>
            <a:endParaRPr lang="en-US" sz="600" b="1" dirty="0" smtClean="0">
              <a:solidFill>
                <a:schemeClr val="tx2"/>
              </a:solidFill>
            </a:endParaRPr>
          </a:p>
          <a:p>
            <a:pPr>
              <a:lnSpc>
                <a:spcPct val="100000"/>
              </a:lnSpc>
            </a:pPr>
            <a:r>
              <a:rPr lang="en-US" b="1" dirty="0" smtClean="0">
                <a:solidFill>
                  <a:schemeClr val="tx2"/>
                </a:solidFill>
              </a:rPr>
              <a:t>Key Idea</a:t>
            </a:r>
            <a:endParaRPr lang="en-US" sz="3200" i="1" dirty="0" smtClean="0">
              <a:solidFill>
                <a:schemeClr val="tx2"/>
              </a:solidFill>
            </a:endParaRPr>
          </a:p>
          <a:p>
            <a:pPr lvl="1">
              <a:lnSpc>
                <a:spcPct val="100000"/>
              </a:lnSpc>
            </a:pPr>
            <a:r>
              <a:rPr lang="en-US" sz="2800" dirty="0" smtClean="0"/>
              <a:t>After closing a row, we activate (i.e., refresh) one of its neighbors with a low probability: </a:t>
            </a:r>
            <a:r>
              <a:rPr lang="en-US" sz="2600" dirty="0" smtClean="0">
                <a:solidFill>
                  <a:srgbClr val="FF0000"/>
                </a:solidFill>
                <a:latin typeface="Cambria Math" panose="02040503050406030204" pitchFamily="18" charset="0"/>
                <a:ea typeface="Cambria Math" panose="02040503050406030204" pitchFamily="18" charset="0"/>
              </a:rPr>
              <a:t>p = 0.005</a:t>
            </a:r>
          </a:p>
          <a:p>
            <a:pPr>
              <a:lnSpc>
                <a:spcPct val="100000"/>
              </a:lnSpc>
            </a:pPr>
            <a:endParaRPr lang="en-US" sz="600" b="1" dirty="0" smtClean="0">
              <a:solidFill>
                <a:schemeClr val="tx2"/>
              </a:solidFill>
              <a:ea typeface="Cambria Math" panose="02040503050406030204" pitchFamily="18" charset="0"/>
            </a:endParaRPr>
          </a:p>
          <a:p>
            <a:pPr>
              <a:lnSpc>
                <a:spcPct val="100000"/>
              </a:lnSpc>
            </a:pPr>
            <a:r>
              <a:rPr lang="en-US" b="1" dirty="0" smtClean="0">
                <a:solidFill>
                  <a:schemeClr val="tx2"/>
                </a:solidFill>
                <a:ea typeface="Cambria Math" panose="02040503050406030204" pitchFamily="18" charset="0"/>
              </a:rPr>
              <a:t>Reliability Guarantee</a:t>
            </a:r>
            <a:endParaRPr lang="en-US" sz="3200" i="1" dirty="0" smtClean="0">
              <a:solidFill>
                <a:schemeClr val="tx2"/>
              </a:solidFill>
              <a:ea typeface="Cambria Math" panose="02040503050406030204" pitchFamily="18" charset="0"/>
            </a:endParaRPr>
          </a:p>
          <a:p>
            <a:pPr lvl="1"/>
            <a:r>
              <a:rPr lang="en-US" sz="2800" dirty="0" smtClean="0"/>
              <a:t>When </a:t>
            </a:r>
            <a:r>
              <a:rPr lang="en-US" sz="2600" dirty="0" smtClean="0">
                <a:latin typeface="Cambria Math" panose="02040503050406030204" pitchFamily="18" charset="0"/>
                <a:ea typeface="Cambria Math" panose="02040503050406030204" pitchFamily="18" charset="0"/>
                <a:cs typeface="Courier New" panose="02070309020205020404" pitchFamily="49" charset="0"/>
              </a:rPr>
              <a:t>p=0.005</a:t>
            </a:r>
            <a:r>
              <a:rPr lang="en-US" sz="2800" dirty="0" smtClean="0"/>
              <a:t>, errors in one year</a:t>
            </a:r>
            <a:r>
              <a:rPr lang="en-US" sz="2800" dirty="0"/>
              <a:t>: </a:t>
            </a:r>
            <a:r>
              <a:rPr lang="en-US" sz="2600" dirty="0">
                <a:solidFill>
                  <a:srgbClr val="FF0000"/>
                </a:solidFill>
                <a:latin typeface="Cambria Math" panose="02040503050406030204" pitchFamily="18" charset="0"/>
                <a:ea typeface="Cambria Math" panose="02040503050406030204" pitchFamily="18" charset="0"/>
                <a:cs typeface="Courier New" panose="02070309020205020404" pitchFamily="49" charset="0"/>
              </a:rPr>
              <a:t>9.4×10</a:t>
            </a:r>
            <a:r>
              <a:rPr lang="en-US" sz="2600" baseline="30000" dirty="0">
                <a:solidFill>
                  <a:srgbClr val="FF0000"/>
                </a:solidFill>
                <a:latin typeface="Cambria Math" panose="02040503050406030204" pitchFamily="18" charset="0"/>
                <a:ea typeface="Cambria Math" panose="02040503050406030204" pitchFamily="18" charset="0"/>
                <a:cs typeface="Courier New" panose="02070309020205020404" pitchFamily="49" charset="0"/>
              </a:rPr>
              <a:t>-14</a:t>
            </a:r>
            <a:endParaRPr lang="en-US" sz="2600" dirty="0">
              <a:solidFill>
                <a:srgbClr val="FF0000"/>
              </a:solidFill>
              <a:latin typeface="Cambria Math" panose="02040503050406030204" pitchFamily="18" charset="0"/>
              <a:ea typeface="Cambria Math" panose="02040503050406030204" pitchFamily="18" charset="0"/>
            </a:endParaRPr>
          </a:p>
          <a:p>
            <a:pPr lvl="1">
              <a:lnSpc>
                <a:spcPct val="100000"/>
              </a:lnSpc>
            </a:pPr>
            <a:r>
              <a:rPr lang="en-US" sz="2800" dirty="0">
                <a:ea typeface="Cambria Math" panose="02040503050406030204" pitchFamily="18" charset="0"/>
              </a:rPr>
              <a:t>By adjusting the value of </a:t>
            </a:r>
            <a:r>
              <a:rPr lang="en-US" sz="2600" dirty="0">
                <a:latin typeface="Cambria Math" panose="02040503050406030204" pitchFamily="18" charset="0"/>
                <a:ea typeface="Cambria Math" panose="02040503050406030204" pitchFamily="18" charset="0"/>
                <a:cs typeface="Courier New" panose="02070309020205020404" pitchFamily="49" charset="0"/>
              </a:rPr>
              <a:t>p</a:t>
            </a:r>
            <a:r>
              <a:rPr lang="en-US" sz="2800" dirty="0">
                <a:ea typeface="Cambria Math" panose="02040503050406030204" pitchFamily="18" charset="0"/>
              </a:rPr>
              <a:t>, we can provide an </a:t>
            </a:r>
            <a:r>
              <a:rPr lang="en-US" sz="2800" dirty="0" smtClean="0">
                <a:ea typeface="Cambria Math" panose="02040503050406030204" pitchFamily="18" charset="0"/>
              </a:rPr>
              <a:t>arbitrarily strong protection against errors</a:t>
            </a:r>
            <a:endParaRPr lang="en-US" sz="2800" dirty="0">
              <a:ea typeface="Cambria Math" panose="02040503050406030204" pitchFamily="18" charset="0"/>
            </a:endParaRPr>
          </a:p>
          <a:p>
            <a:pPr lvl="1">
              <a:lnSpc>
                <a:spcPct val="100000"/>
              </a:lnSpc>
            </a:pPr>
            <a:endParaRPr lang="en-US" sz="2800" dirty="0">
              <a:ea typeface="Cambria Math" panose="02040503050406030204" pitchFamily="18" charset="0"/>
            </a:endParaRPr>
          </a:p>
          <a:p>
            <a:pPr lvl="1">
              <a:lnSpc>
                <a:spcPct val="100000"/>
              </a:lnSpc>
            </a:pPr>
            <a:endParaRPr lang="en-US" sz="2800" dirty="0">
              <a:latin typeface="Cambria Math" panose="02040503050406030204" pitchFamily="18" charset="0"/>
              <a:ea typeface="Cambria Math" panose="02040503050406030204" pitchFamily="18" charset="0"/>
            </a:endParaRPr>
          </a:p>
          <a:p>
            <a:pPr lvl="1">
              <a:lnSpc>
                <a:spcPct val="100000"/>
              </a:lnSpc>
            </a:pPr>
            <a:endParaRPr lang="en-US" sz="2800" dirty="0" smtClean="0"/>
          </a:p>
        </p:txBody>
      </p:sp>
      <p:sp>
        <p:nvSpPr>
          <p:cNvPr id="5" name="Slide Number Placeholder 4"/>
          <p:cNvSpPr>
            <a:spLocks noGrp="1"/>
          </p:cNvSpPr>
          <p:nvPr>
            <p:ph type="sldNum" sz="quarter" idx="12"/>
          </p:nvPr>
        </p:nvSpPr>
        <p:spPr/>
        <p:txBody>
          <a:bodyPr/>
          <a:lstStyle/>
          <a:p>
            <a:fld id="{D4D2B188-1D62-4FCA-8363-938AD4629BBB}"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01447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err="1"/>
              <a:t>Yoongu</a:t>
            </a:r>
            <a:r>
              <a:rPr lang="en-US" sz="2000" dirty="0"/>
              <a:t> Kim, Ross Daly, </a:t>
            </a:r>
            <a:r>
              <a:rPr lang="en-US" sz="2000" dirty="0" err="1"/>
              <a:t>Jeremie</a:t>
            </a:r>
            <a:r>
              <a:rPr lang="en-US" sz="2000" dirty="0"/>
              <a:t> Kim, Chris Fallin, </a:t>
            </a:r>
            <a:r>
              <a:rPr lang="en-US" sz="2000" dirty="0" err="1"/>
              <a:t>Ji</a:t>
            </a:r>
            <a:r>
              <a:rPr lang="en-US" sz="2000" dirty="0"/>
              <a:t> </a:t>
            </a:r>
            <a:r>
              <a:rPr lang="en-US" sz="2000" dirty="0" err="1"/>
              <a:t>Hye</a:t>
            </a:r>
            <a:r>
              <a:rPr lang="en-US" sz="2000" dirty="0"/>
              <a:t> Lee, Donghyuk Lee, Chris Wilkerson, </a:t>
            </a:r>
            <a:r>
              <a:rPr lang="en-US" sz="2000" dirty="0" err="1"/>
              <a:t>Konrad</a:t>
            </a:r>
            <a:r>
              <a:rPr lang="en-US" sz="2000" dirty="0"/>
              <a:t> Lai, and </a:t>
            </a:r>
            <a:r>
              <a:rPr lang="en-US" sz="2000" u="sng" dirty="0"/>
              <a:t>Onur Mutlu</a:t>
            </a:r>
            <a:r>
              <a:rPr lang="en-US" sz="2000" dirty="0"/>
              <a:t>,</a:t>
            </a:r>
            <a:br>
              <a:rPr lang="en-US" sz="2000" dirty="0"/>
            </a:br>
            <a:r>
              <a:rPr lang="en-US" sz="2000" b="1" dirty="0">
                <a:hlinkClick r:id="rId2"/>
              </a:rPr>
              <a:t>"Flipping Bits in Memory Without Accessing Them: An Experimental Study of DRAM Disturbance Errors"</a:t>
            </a:r>
            <a:r>
              <a:rPr lang="en-US" sz="2000" dirty="0"/>
              <a:t/>
            </a:r>
            <a:br>
              <a:rPr lang="en-US" sz="2000" dirty="0"/>
            </a:br>
            <a:r>
              <a:rPr lang="en-US" sz="2000" i="1" dirty="0"/>
              <a:t>Proceedings of the </a:t>
            </a:r>
            <a:r>
              <a:rPr lang="en-US" sz="2000" i="1" dirty="0">
                <a:hlinkClick r:id="rId3"/>
              </a:rPr>
              <a:t>41st International Symposium on Computer Architecture</a:t>
            </a:r>
            <a:r>
              <a:rPr lang="en-US" sz="2000" i="1" dirty="0"/>
              <a:t> (</a:t>
            </a:r>
            <a:r>
              <a:rPr lang="en-US" sz="2000" b="1" i="1" dirty="0"/>
              <a:t>ISCA</a:t>
            </a:r>
            <a:r>
              <a:rPr lang="en-US" sz="2000" i="1" dirty="0"/>
              <a:t>)</a:t>
            </a:r>
            <a:r>
              <a:rPr lang="en-US" sz="2000" dirty="0"/>
              <a:t>, Minneapolis, MN, June 2014. </a:t>
            </a:r>
            <a:r>
              <a:rPr lang="en-US" sz="2000" dirty="0">
                <a:hlinkClick r:id="rId4"/>
              </a:rPr>
              <a:t>Slides (pptx)</a:t>
            </a:r>
            <a:r>
              <a:rPr lang="en-US" sz="2000" dirty="0"/>
              <a:t> </a:t>
            </a:r>
            <a:r>
              <a:rPr lang="en-US" sz="2000" dirty="0">
                <a:hlinkClick r:id="rId5"/>
              </a:rPr>
              <a:t>(pdf)</a:t>
            </a:r>
            <a:r>
              <a:rPr lang="en-US" sz="2000" dirty="0"/>
              <a:t> </a:t>
            </a:r>
            <a:r>
              <a:rPr lang="en-US" sz="2000" dirty="0">
                <a:hlinkClick r:id="rId6"/>
              </a:rPr>
              <a:t>Lightning Session Slides (pptx)</a:t>
            </a:r>
            <a:r>
              <a:rPr lang="en-US" sz="2000" dirty="0"/>
              <a:t> </a:t>
            </a:r>
            <a:r>
              <a:rPr lang="en-US" sz="2000" dirty="0">
                <a:hlinkClick r:id="rId7"/>
              </a:rPr>
              <a:t>(pdf)</a:t>
            </a:r>
            <a:r>
              <a:rPr lang="en-US" sz="2000" dirty="0"/>
              <a:t> </a:t>
            </a:r>
            <a:r>
              <a:rPr lang="en-US" sz="2000" dirty="0">
                <a:hlinkClick r:id="rId8"/>
              </a:rPr>
              <a:t>Source Code and Data</a:t>
            </a:r>
            <a:r>
              <a:rPr lang="en-US" sz="2000" dirty="0"/>
              <a:t>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a:t>
            </a:fld>
            <a:endParaRPr lang="en-US" altLang="en-US">
              <a:solidFill>
                <a:srgbClr val="000000"/>
              </a:solidFill>
            </a:endParaRPr>
          </a:p>
        </p:txBody>
      </p:sp>
    </p:spTree>
    <p:extLst>
      <p:ext uri="{BB962C8B-B14F-4D97-AF65-F5344CB8AC3E}">
        <p14:creationId xmlns:p14="http://schemas.microsoft.com/office/powerpoint/2010/main" val="123682602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New Ideas (This Year)</a:t>
            </a:r>
            <a:endParaRPr lang="en-US" dirty="0"/>
          </a:p>
        </p:txBody>
      </p:sp>
      <p:sp>
        <p:nvSpPr>
          <p:cNvPr id="3" name="Content Placeholder 2"/>
          <p:cNvSpPr>
            <a:spLocks noGrp="1"/>
          </p:cNvSpPr>
          <p:nvPr>
            <p:ph idx="1"/>
          </p:nvPr>
        </p:nvSpPr>
        <p:spPr>
          <a:xfrm>
            <a:off x="228600" y="908720"/>
            <a:ext cx="8610600" cy="5267672"/>
          </a:xfrm>
        </p:spPr>
        <p:txBody>
          <a:bodyPr/>
          <a:lstStyle/>
          <a:p>
            <a:r>
              <a:rPr lang="en-US" sz="2000" dirty="0" smtClean="0">
                <a:solidFill>
                  <a:srgbClr val="0000FF"/>
                </a:solidFill>
              </a:rPr>
              <a:t>Specialization</a:t>
            </a:r>
          </a:p>
          <a:p>
            <a:pPr lvl="1"/>
            <a:r>
              <a:rPr lang="en-US" sz="2000" dirty="0"/>
              <a:t>Heterogeneous Reliability Memory [DSN 2014]</a:t>
            </a:r>
          </a:p>
          <a:p>
            <a:pPr lvl="1"/>
            <a:r>
              <a:rPr lang="en-US" sz="2000" dirty="0" smtClean="0"/>
              <a:t>Heterogeneous </a:t>
            </a:r>
            <a:r>
              <a:rPr lang="en-US" sz="2000" dirty="0"/>
              <a:t>Block Architecture [ICCD 2014</a:t>
            </a:r>
            <a:r>
              <a:rPr lang="en-US" sz="2000" dirty="0" smtClean="0"/>
              <a:t>]</a:t>
            </a:r>
            <a:endParaRPr lang="en-US" sz="2000" dirty="0"/>
          </a:p>
          <a:p>
            <a:r>
              <a:rPr lang="en-US" sz="2000" dirty="0">
                <a:solidFill>
                  <a:srgbClr val="0000FF"/>
                </a:solidFill>
              </a:rPr>
              <a:t>Persistent </a:t>
            </a:r>
            <a:r>
              <a:rPr lang="en-US" sz="2000" dirty="0" smtClean="0">
                <a:solidFill>
                  <a:srgbClr val="0000FF"/>
                </a:solidFill>
              </a:rPr>
              <a:t>Memory</a:t>
            </a:r>
            <a:endParaRPr lang="en-US" sz="2000" dirty="0">
              <a:solidFill>
                <a:srgbClr val="0000FF"/>
              </a:solidFill>
            </a:endParaRPr>
          </a:p>
          <a:p>
            <a:pPr lvl="1"/>
            <a:r>
              <a:rPr lang="en-US" sz="2000" dirty="0"/>
              <a:t>Loose Ordering Consistency for Persistent Memory [ICCD 2014</a:t>
            </a:r>
            <a:r>
              <a:rPr lang="en-US" sz="2000" dirty="0" smtClean="0"/>
              <a:t>]</a:t>
            </a:r>
          </a:p>
          <a:p>
            <a:pPr lvl="1"/>
            <a:r>
              <a:rPr lang="en-US" sz="2000" dirty="0" smtClean="0"/>
              <a:t>Transparent Consistency for Persistent/Hybrid Memory [in progress]</a:t>
            </a:r>
            <a:endParaRPr lang="en-US" sz="2000" dirty="0"/>
          </a:p>
          <a:p>
            <a:r>
              <a:rPr lang="en-US" sz="2000" dirty="0" smtClean="0">
                <a:solidFill>
                  <a:srgbClr val="0000FF"/>
                </a:solidFill>
              </a:rPr>
              <a:t>Memory Reliability/Security</a:t>
            </a:r>
          </a:p>
          <a:p>
            <a:pPr lvl="1"/>
            <a:r>
              <a:rPr lang="en-US" sz="2000" dirty="0" smtClean="0"/>
              <a:t>Row Hammer Problem in DRAM [ISCA 2014]</a:t>
            </a:r>
            <a:endParaRPr lang="en-US" sz="2000" dirty="0"/>
          </a:p>
          <a:p>
            <a:pPr lvl="1"/>
            <a:r>
              <a:rPr lang="en-US" sz="2000" dirty="0" smtClean="0"/>
              <a:t>Neighbor-Cell Assisted Error Correction in Flash [SIGMETRICS 2014]</a:t>
            </a:r>
          </a:p>
          <a:p>
            <a:pPr lvl="1"/>
            <a:r>
              <a:rPr lang="en-US" sz="2000" dirty="0" smtClean="0"/>
              <a:t>Error Mitigation for Intermittent DRAM Failures [SIGMETRICS 2014]</a:t>
            </a:r>
          </a:p>
          <a:p>
            <a:r>
              <a:rPr lang="en-US" sz="2000" dirty="0" smtClean="0">
                <a:solidFill>
                  <a:srgbClr val="0000FF"/>
                </a:solidFill>
              </a:rPr>
              <a:t>Memory Performance</a:t>
            </a:r>
          </a:p>
          <a:p>
            <a:pPr lvl="1"/>
            <a:r>
              <a:rPr lang="en-US" sz="2000" dirty="0" smtClean="0"/>
              <a:t>The </a:t>
            </a:r>
            <a:r>
              <a:rPr lang="en-US" sz="2000" dirty="0"/>
              <a:t>Dirty-Block Index [ISCA 2014</a:t>
            </a:r>
            <a:r>
              <a:rPr lang="en-US" sz="2000" dirty="0" smtClean="0"/>
              <a:t>]</a:t>
            </a:r>
          </a:p>
          <a:p>
            <a:pPr lvl="1"/>
            <a:r>
              <a:rPr lang="en-US" sz="2000" dirty="0" smtClean="0"/>
              <a:t>DRAM Refresh-Access Parallelization [HPCA 2014]</a:t>
            </a:r>
          </a:p>
          <a:p>
            <a:pPr lvl="1"/>
            <a:r>
              <a:rPr lang="en-US" sz="2000" dirty="0" smtClean="0"/>
              <a:t>The Blacklisting Memory Scheduler [ICCD 2014]</a:t>
            </a:r>
          </a:p>
          <a:p>
            <a:pPr lvl="1"/>
            <a:r>
              <a:rPr lang="en-US" sz="2000" dirty="0" smtClean="0"/>
              <a:t>Exploiting Read-Write Disparity in Caches [HPCA 2014]</a:t>
            </a:r>
            <a:endParaRPr lang="en-US" sz="20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a:t>
            </a:fld>
            <a:endParaRPr lang="en-US" altLang="en-US">
              <a:solidFill>
                <a:srgbClr val="000000"/>
              </a:solidFill>
            </a:endParaRPr>
          </a:p>
        </p:txBody>
      </p:sp>
      <p:sp>
        <p:nvSpPr>
          <p:cNvPr id="7" name="Rectangle 6"/>
          <p:cNvSpPr/>
          <p:nvPr/>
        </p:nvSpPr>
        <p:spPr>
          <a:xfrm>
            <a:off x="899592" y="1326962"/>
            <a:ext cx="5400600"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3602313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712594"/>
            <a:ext cx="9144002" cy="2898708"/>
          </a:xfrm>
        </p:spPr>
        <p:txBody>
          <a:bodyPr>
            <a:noAutofit/>
          </a:bodyPr>
          <a:lstStyle/>
          <a:p>
            <a:r>
              <a:rPr lang="en-US" sz="4800" dirty="0" smtClean="0">
                <a:latin typeface="+mn-lt"/>
              </a:rPr>
              <a:t>Characterizing Application </a:t>
            </a:r>
            <a:br>
              <a:rPr lang="en-US" sz="4800" dirty="0" smtClean="0">
                <a:latin typeface="+mn-lt"/>
              </a:rPr>
            </a:br>
            <a:r>
              <a:rPr lang="en-US" sz="4800" dirty="0" smtClean="0">
                <a:latin typeface="+mn-lt"/>
              </a:rPr>
              <a:t>Memory Error Vulnerability to </a:t>
            </a:r>
            <a:br>
              <a:rPr lang="en-US" sz="4800" dirty="0" smtClean="0">
                <a:latin typeface="+mn-lt"/>
              </a:rPr>
            </a:br>
            <a:r>
              <a:rPr lang="en-US" sz="4800" dirty="0" smtClean="0">
                <a:latin typeface="+mn-lt"/>
              </a:rPr>
              <a:t>Optimize Datacenter Cost via </a:t>
            </a:r>
            <a:r>
              <a:rPr lang="en-US" sz="4800" b="1" dirty="0" smtClean="0">
                <a:solidFill>
                  <a:srgbClr val="FF0000"/>
                </a:solidFill>
              </a:rPr>
              <a:t>Heterogeneous-Reliability Memory</a:t>
            </a:r>
            <a:endParaRPr lang="en-US" sz="4800" b="1" dirty="0">
              <a:solidFill>
                <a:schemeClr val="bg1"/>
              </a:solidFill>
              <a:latin typeface="+mn-lt"/>
            </a:endParaRPr>
          </a:p>
        </p:txBody>
      </p:sp>
      <p:sp>
        <p:nvSpPr>
          <p:cNvPr id="3" name="Subtitle 2"/>
          <p:cNvSpPr>
            <a:spLocks noGrp="1"/>
          </p:cNvSpPr>
          <p:nvPr>
            <p:ph type="subTitle" idx="1"/>
          </p:nvPr>
        </p:nvSpPr>
        <p:spPr/>
        <p:txBody>
          <a:bodyPr>
            <a:normAutofit/>
          </a:bodyPr>
          <a:lstStyle/>
          <a:p>
            <a:pPr algn="ctr"/>
            <a:r>
              <a:rPr lang="en-US" sz="2800" b="1" dirty="0" smtClean="0"/>
              <a:t>Yixin Luo</a:t>
            </a:r>
            <a:r>
              <a:rPr lang="en-US" sz="2800" dirty="0" smtClean="0"/>
              <a:t>, Sriram Govindan, Bikash Sharma,</a:t>
            </a:r>
            <a:br>
              <a:rPr lang="en-US" sz="2800" dirty="0" smtClean="0"/>
            </a:br>
            <a:r>
              <a:rPr lang="en-US" sz="2800" dirty="0" smtClean="0"/>
              <a:t>Mark Santaniello, Justin Meza, </a:t>
            </a:r>
            <a:r>
              <a:rPr lang="en-US" sz="2800" dirty="0" err="1" smtClean="0"/>
              <a:t>Aman</a:t>
            </a:r>
            <a:r>
              <a:rPr lang="en-US" sz="2800" dirty="0"/>
              <a:t> </a:t>
            </a:r>
            <a:r>
              <a:rPr lang="en-US" sz="2800" dirty="0" err="1" smtClean="0"/>
              <a:t>Kansal</a:t>
            </a:r>
            <a:r>
              <a:rPr lang="en-US" sz="2800" dirty="0" smtClean="0"/>
              <a:t>, </a:t>
            </a:r>
            <a:r>
              <a:rPr lang="en-US" sz="2800" dirty="0" err="1" smtClean="0"/>
              <a:t>Jie</a:t>
            </a:r>
            <a:r>
              <a:rPr lang="en-US" sz="2800" dirty="0" smtClean="0"/>
              <a:t> Liu, </a:t>
            </a:r>
            <a:br>
              <a:rPr lang="en-US" sz="2800" dirty="0" smtClean="0"/>
            </a:br>
            <a:r>
              <a:rPr lang="en-US" sz="2800" dirty="0" smtClean="0"/>
              <a:t>Badriddine Khessib, </a:t>
            </a:r>
            <a:r>
              <a:rPr lang="en-US" sz="2800" dirty="0" err="1" smtClean="0"/>
              <a:t>Kushagra</a:t>
            </a:r>
            <a:r>
              <a:rPr lang="en-US" sz="2800" dirty="0" smtClean="0"/>
              <a:t> </a:t>
            </a:r>
            <a:r>
              <a:rPr lang="en-US" sz="2800" dirty="0" err="1" smtClean="0"/>
              <a:t>Vaid</a:t>
            </a:r>
            <a:r>
              <a:rPr lang="en-US" sz="2800" dirty="0" smtClean="0"/>
              <a:t>, Onur Mutlu</a:t>
            </a:r>
          </a:p>
        </p:txBody>
      </p:sp>
      <p:pic>
        <p:nvPicPr>
          <p:cNvPr id="6" name="Picture 5" descr="Burgundy_CMU_JPG_Logo.jpg"/>
          <p:cNvPicPr>
            <a:picLocks noChangeAspect="1"/>
          </p:cNvPicPr>
          <p:nvPr/>
        </p:nvPicPr>
        <p:blipFill>
          <a:blip r:embed="rId3" cstate="print"/>
          <a:stretch>
            <a:fillRect/>
          </a:stretch>
        </p:blipFill>
        <p:spPr>
          <a:xfrm>
            <a:off x="2872159" y="5313940"/>
            <a:ext cx="2984360" cy="1077684"/>
          </a:xfrm>
          <a:prstGeom prst="rect">
            <a:avLst/>
          </a:prstGeom>
        </p:spPr>
      </p:pic>
      <p:pic>
        <p:nvPicPr>
          <p:cNvPr id="7" name="Picture 6" descr="safari.png"/>
          <p:cNvPicPr>
            <a:picLocks noChangeAspect="1"/>
          </p:cNvPicPr>
          <p:nvPr/>
        </p:nvPicPr>
        <p:blipFill>
          <a:blip r:embed="rId4" cstate="print"/>
          <a:stretch>
            <a:fillRect/>
          </a:stretch>
        </p:blipFill>
        <p:spPr>
          <a:xfrm>
            <a:off x="635318" y="5554199"/>
            <a:ext cx="1838000" cy="531806"/>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856519" y="5261165"/>
            <a:ext cx="3038988" cy="111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665926"/>
      </p:ext>
    </p:extLst>
  </p:cSld>
  <p:clrMapOvr>
    <a:masterClrMapping/>
  </p:clrMapOvr>
  <mc:AlternateContent xmlns:mc="http://schemas.openxmlformats.org/markup-compatibility/2006" xmlns:p14="http://schemas.microsoft.com/office/powerpoint/2010/main">
    <mc:Choice Requires="p14">
      <p:transition spd="slow" p14:dur="2000" advTm="6143"/>
    </mc:Choice>
    <mc:Fallback xmlns="">
      <p:transition spd="slow" advTm="614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4" name="Content Placeholder 3"/>
          <p:cNvSpPr>
            <a:spLocks noGrp="1"/>
          </p:cNvSpPr>
          <p:nvPr>
            <p:ph sz="quarter" idx="11"/>
          </p:nvPr>
        </p:nvSpPr>
        <p:spPr/>
        <p:txBody>
          <a:bodyPr>
            <a:noAutofit/>
          </a:bodyPr>
          <a:lstStyle/>
          <a:p>
            <a:r>
              <a:rPr lang="en-US" u="sng" dirty="0" smtClean="0">
                <a:solidFill>
                  <a:schemeClr val="tx1"/>
                </a:solidFill>
              </a:rPr>
              <a:t>Problem</a:t>
            </a:r>
            <a:r>
              <a:rPr lang="en-US" dirty="0" smtClean="0">
                <a:solidFill>
                  <a:schemeClr val="tx1"/>
                </a:solidFill>
              </a:rPr>
              <a:t>: </a:t>
            </a:r>
            <a:r>
              <a:rPr lang="en-US" dirty="0" smtClean="0">
                <a:solidFill>
                  <a:schemeClr val="accent1"/>
                </a:solidFill>
              </a:rPr>
              <a:t>Reliable </a:t>
            </a:r>
            <a:r>
              <a:rPr lang="en-US" dirty="0" smtClean="0">
                <a:solidFill>
                  <a:schemeClr val="tx1"/>
                </a:solidFill>
              </a:rPr>
              <a:t>memory hardware increases </a:t>
            </a:r>
            <a:r>
              <a:rPr lang="en-US" dirty="0" smtClean="0">
                <a:solidFill>
                  <a:schemeClr val="accent1"/>
                </a:solidFill>
              </a:rPr>
              <a:t>cost</a:t>
            </a:r>
          </a:p>
          <a:p>
            <a:r>
              <a:rPr lang="en-US" u="sng" dirty="0" smtClean="0">
                <a:solidFill>
                  <a:schemeClr val="tx1"/>
                </a:solidFill>
              </a:rPr>
              <a:t>Our Goal</a:t>
            </a:r>
            <a:r>
              <a:rPr lang="en-US" dirty="0" smtClean="0">
                <a:solidFill>
                  <a:schemeClr val="tx1"/>
                </a:solidFill>
              </a:rPr>
              <a:t>: Reduce datacenter </a:t>
            </a:r>
            <a:r>
              <a:rPr lang="en-US" dirty="0" smtClean="0">
                <a:solidFill>
                  <a:schemeClr val="accent1"/>
                </a:solidFill>
              </a:rPr>
              <a:t>cost;</a:t>
            </a:r>
            <a:r>
              <a:rPr lang="en-US" dirty="0" smtClean="0">
                <a:solidFill>
                  <a:srgbClr val="0070C0"/>
                </a:solidFill>
              </a:rPr>
              <a:t> </a:t>
            </a:r>
            <a:r>
              <a:rPr lang="en-US" dirty="0" smtClean="0">
                <a:solidFill>
                  <a:schemeClr val="tx1"/>
                </a:solidFill>
              </a:rPr>
              <a:t>meet</a:t>
            </a:r>
            <a:r>
              <a:rPr lang="en-US" dirty="0" smtClean="0"/>
              <a:t> </a:t>
            </a:r>
            <a:r>
              <a:rPr lang="en-US" dirty="0" smtClean="0">
                <a:solidFill>
                  <a:schemeClr val="accent1"/>
                </a:solidFill>
              </a:rPr>
              <a:t>availability </a:t>
            </a:r>
            <a:r>
              <a:rPr lang="en-US" dirty="0" smtClean="0">
                <a:solidFill>
                  <a:schemeClr val="tx1"/>
                </a:solidFill>
              </a:rPr>
              <a:t>target</a:t>
            </a:r>
          </a:p>
          <a:p>
            <a:r>
              <a:rPr lang="en-US" u="sng" dirty="0" smtClean="0">
                <a:solidFill>
                  <a:srgbClr val="FF0000"/>
                </a:solidFill>
              </a:rPr>
              <a:t>Observation</a:t>
            </a:r>
            <a:r>
              <a:rPr lang="en-US" dirty="0" smtClean="0">
                <a:solidFill>
                  <a:srgbClr val="FF0000"/>
                </a:solidFill>
              </a:rPr>
              <a:t>: Data-intensive applications’ data exhibit a diverse spectrum of tolerance to memory errors</a:t>
            </a:r>
          </a:p>
          <a:p>
            <a:pPr lvl="1"/>
            <a:r>
              <a:rPr lang="en-US" dirty="0" smtClean="0"/>
              <a:t>Across applications and within an application</a:t>
            </a:r>
          </a:p>
          <a:p>
            <a:pPr lvl="1"/>
            <a:r>
              <a:rPr lang="en-US" dirty="0" smtClean="0">
                <a:solidFill>
                  <a:schemeClr val="tx1"/>
                </a:solidFill>
              </a:rPr>
              <a:t>We characterized 3 modern data-intensive applications</a:t>
            </a:r>
          </a:p>
          <a:p>
            <a:r>
              <a:rPr lang="en-US" u="sng" dirty="0" smtClean="0">
                <a:solidFill>
                  <a:srgbClr val="FF0000"/>
                </a:solidFill>
              </a:rPr>
              <a:t>Our Proposal</a:t>
            </a:r>
            <a:r>
              <a:rPr lang="en-US" dirty="0" smtClean="0">
                <a:solidFill>
                  <a:srgbClr val="FF0000"/>
                </a:solidFill>
              </a:rPr>
              <a:t>: Heterogeneous-reliability memory (HRM)</a:t>
            </a:r>
          </a:p>
          <a:p>
            <a:pPr lvl="1"/>
            <a:r>
              <a:rPr lang="en-US" dirty="0" smtClean="0">
                <a:solidFill>
                  <a:schemeClr val="tx1"/>
                </a:solidFill>
              </a:rPr>
              <a:t>Store error-tolerant data in less-reliable lower-cost memory</a:t>
            </a:r>
          </a:p>
          <a:p>
            <a:pPr lvl="1"/>
            <a:r>
              <a:rPr lang="en-US" dirty="0" smtClean="0">
                <a:solidFill>
                  <a:schemeClr val="tx1"/>
                </a:solidFill>
              </a:rPr>
              <a:t>Store error-vulnerable </a:t>
            </a:r>
            <a:r>
              <a:rPr lang="en-US" dirty="0">
                <a:solidFill>
                  <a:schemeClr val="tx1"/>
                </a:solidFill>
              </a:rPr>
              <a:t>data </a:t>
            </a:r>
            <a:r>
              <a:rPr lang="en-US" dirty="0" smtClean="0">
                <a:solidFill>
                  <a:schemeClr val="tx1"/>
                </a:solidFill>
              </a:rPr>
              <a:t>in more-reliable memory</a:t>
            </a:r>
            <a:endParaRPr lang="en-US" dirty="0"/>
          </a:p>
          <a:p>
            <a:r>
              <a:rPr lang="en-US" u="sng" dirty="0" smtClean="0">
                <a:solidFill>
                  <a:schemeClr val="tx1"/>
                </a:solidFill>
              </a:rPr>
              <a:t>Major results</a:t>
            </a:r>
            <a:r>
              <a:rPr lang="en-US" dirty="0" smtClean="0">
                <a:solidFill>
                  <a:schemeClr val="tx1"/>
                </a:solidFill>
              </a:rPr>
              <a:t>:</a:t>
            </a:r>
            <a:endParaRPr lang="en-US" sz="3600" dirty="0" smtClean="0">
              <a:solidFill>
                <a:schemeClr val="tx1"/>
              </a:solidFill>
            </a:endParaRPr>
          </a:p>
          <a:p>
            <a:pPr lvl="1"/>
            <a:r>
              <a:rPr lang="en-US" dirty="0" smtClean="0">
                <a:solidFill>
                  <a:schemeClr val="tx1"/>
                </a:solidFill>
              </a:rPr>
              <a:t>Reduce server hardware</a:t>
            </a:r>
            <a:r>
              <a:rPr lang="en-US" dirty="0" smtClean="0"/>
              <a:t> </a:t>
            </a:r>
            <a:r>
              <a:rPr lang="en-US" dirty="0" smtClean="0">
                <a:solidFill>
                  <a:schemeClr val="accent1"/>
                </a:solidFill>
              </a:rPr>
              <a:t>cost </a:t>
            </a:r>
            <a:r>
              <a:rPr lang="en-US" dirty="0" smtClean="0">
                <a:solidFill>
                  <a:schemeClr val="tx1"/>
                </a:solidFill>
              </a:rPr>
              <a:t>by</a:t>
            </a:r>
            <a:r>
              <a:rPr lang="en-US" dirty="0" smtClean="0"/>
              <a:t> </a:t>
            </a:r>
            <a:r>
              <a:rPr lang="en-US" dirty="0" smtClean="0">
                <a:solidFill>
                  <a:srgbClr val="FF0000"/>
                </a:solidFill>
              </a:rPr>
              <a:t>4.7 %</a:t>
            </a:r>
          </a:p>
          <a:p>
            <a:pPr lvl="1"/>
            <a:r>
              <a:rPr lang="en-US" dirty="0" smtClean="0">
                <a:solidFill>
                  <a:schemeClr val="tx1"/>
                </a:solidFill>
              </a:rPr>
              <a:t>Achieve</a:t>
            </a:r>
            <a:r>
              <a:rPr lang="en-US" dirty="0" smtClean="0"/>
              <a:t> </a:t>
            </a:r>
            <a:r>
              <a:rPr lang="en-US" dirty="0" smtClean="0">
                <a:solidFill>
                  <a:schemeClr val="tx1"/>
                </a:solidFill>
              </a:rPr>
              <a:t>single</a:t>
            </a:r>
            <a:r>
              <a:rPr lang="en-US" dirty="0" smtClean="0"/>
              <a:t> server </a:t>
            </a:r>
            <a:r>
              <a:rPr lang="en-US" dirty="0" smtClean="0">
                <a:solidFill>
                  <a:schemeClr val="accent1"/>
                </a:solidFill>
              </a:rPr>
              <a:t>availability</a:t>
            </a:r>
            <a:r>
              <a:rPr lang="en-US" dirty="0" smtClean="0"/>
              <a:t> target </a:t>
            </a:r>
            <a:r>
              <a:rPr lang="en-US" dirty="0" smtClean="0">
                <a:solidFill>
                  <a:schemeClr val="tx1"/>
                </a:solidFill>
              </a:rPr>
              <a:t>of</a:t>
            </a:r>
            <a:r>
              <a:rPr lang="en-US" dirty="0" smtClean="0"/>
              <a:t> </a:t>
            </a:r>
            <a:r>
              <a:rPr lang="en-US" dirty="0" smtClean="0">
                <a:solidFill>
                  <a:srgbClr val="FF0000"/>
                </a:solidFill>
              </a:rPr>
              <a:t>99.90 %</a:t>
            </a:r>
          </a:p>
        </p:txBody>
      </p:sp>
      <p:sp>
        <p:nvSpPr>
          <p:cNvPr id="3" name="Slide Number Placeholder 2"/>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194304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smtClean="0">
                <a:solidFill>
                  <a:schemeClr val="tx1"/>
                </a:solidFill>
              </a:rPr>
              <a:t>Motivation</a:t>
            </a:r>
            <a:endParaRPr lang="en-US" i="0" dirty="0" smtClean="0">
              <a:solidFill>
                <a:schemeClr val="tx1"/>
              </a:solidFill>
            </a:endParaRPr>
          </a:p>
          <a:p>
            <a:r>
              <a:rPr lang="en-US" sz="3200" i="0" dirty="0" smtClean="0">
                <a:solidFill>
                  <a:schemeClr val="tx1"/>
                </a:solidFill>
              </a:rPr>
              <a:t>Characterizing application memory error tolerance</a:t>
            </a:r>
            <a:endParaRPr lang="en-US" i="0" dirty="0" smtClean="0">
              <a:solidFill>
                <a:schemeClr val="tx1"/>
              </a:solidFill>
            </a:endParaRPr>
          </a:p>
          <a:p>
            <a:r>
              <a:rPr lang="en-US" sz="3200" i="0" dirty="0" smtClean="0">
                <a:solidFill>
                  <a:schemeClr val="tx1"/>
                </a:solidFill>
              </a:rPr>
              <a:t>Key observations</a:t>
            </a:r>
          </a:p>
          <a:p>
            <a:pPr lvl="1"/>
            <a:r>
              <a:rPr lang="en-US" sz="2800" i="0" u="sng" dirty="0" smtClean="0"/>
              <a:t>Observation 1</a:t>
            </a:r>
            <a:r>
              <a:rPr lang="en-US" sz="2800" i="0" dirty="0" smtClean="0"/>
              <a:t>:  Memory error tolerance varies </a:t>
            </a:r>
            <a:br>
              <a:rPr lang="en-US" sz="2800" i="0" dirty="0" smtClean="0"/>
            </a:br>
            <a:r>
              <a:rPr lang="en-US" sz="2800" i="0" dirty="0" smtClean="0"/>
              <a:t>across applications and within an application</a:t>
            </a:r>
          </a:p>
          <a:p>
            <a:pPr lvl="1"/>
            <a:r>
              <a:rPr lang="en-US" sz="2800" u="sng" dirty="0" smtClean="0"/>
              <a:t>Observation 2</a:t>
            </a:r>
            <a:r>
              <a:rPr lang="en-US" sz="2800" dirty="0" smtClean="0"/>
              <a:t>: Data can be recovered by software</a:t>
            </a:r>
            <a:endParaRPr lang="en-US" sz="2800" i="0" dirty="0"/>
          </a:p>
          <a:p>
            <a:r>
              <a:rPr lang="en-US" sz="3200" i="0" dirty="0" smtClean="0">
                <a:solidFill>
                  <a:schemeClr val="tx1"/>
                </a:solidFill>
              </a:rPr>
              <a:t>Heterogeneous-Reliability Memory (HRM)</a:t>
            </a:r>
            <a:endParaRPr lang="en-US" i="0" dirty="0" smtClean="0">
              <a:solidFill>
                <a:schemeClr val="tx1"/>
              </a:solidFill>
            </a:endParaRPr>
          </a:p>
          <a:p>
            <a:r>
              <a:rPr lang="en-US" sz="3200" i="0" dirty="0" smtClean="0">
                <a:solidFill>
                  <a:schemeClr val="tx1"/>
                </a:solidFill>
              </a:rPr>
              <a:t>Evaluation</a:t>
            </a:r>
            <a:endParaRPr lang="en-US" sz="3200" i="0" dirty="0">
              <a:solidFill>
                <a:schemeClr val="tx1"/>
              </a:solidFill>
            </a:endParaRP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1739287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a:t>Motivation</a:t>
            </a:r>
            <a:endParaRPr lang="en-US" i="0" dirty="0"/>
          </a:p>
          <a:p>
            <a:r>
              <a:rPr lang="en-US" sz="3200" i="0" dirty="0">
                <a:solidFill>
                  <a:schemeClr val="bg1">
                    <a:lumMod val="50000"/>
                  </a:schemeClr>
                </a:solidFill>
              </a:rPr>
              <a:t>Characterizing application memory error tolerance</a:t>
            </a:r>
            <a:endParaRPr lang="en-US" i="0" dirty="0">
              <a:solidFill>
                <a:schemeClr val="bg1">
                  <a:lumMod val="50000"/>
                </a:schemeClr>
              </a:solidFill>
            </a:endParaRPr>
          </a:p>
          <a:p>
            <a:r>
              <a:rPr lang="en-US" sz="3200" i="0" dirty="0">
                <a:solidFill>
                  <a:schemeClr val="bg1">
                    <a:lumMod val="50000"/>
                  </a:schemeClr>
                </a:solidFill>
              </a:rPr>
              <a:t>Key observations</a:t>
            </a:r>
          </a:p>
          <a:p>
            <a:pPr lvl="1"/>
            <a:r>
              <a:rPr lang="en-US" sz="2800" u="sng" dirty="0">
                <a:solidFill>
                  <a:schemeClr val="bg1">
                    <a:lumMod val="50000"/>
                  </a:schemeClr>
                </a:solidFill>
              </a:rPr>
              <a:t>Observation 1</a:t>
            </a:r>
            <a:r>
              <a:rPr lang="en-US" sz="2800" dirty="0">
                <a:solidFill>
                  <a:schemeClr val="bg1">
                    <a:lumMod val="50000"/>
                  </a:schemeClr>
                </a:solidFill>
              </a:rPr>
              <a:t>:  Memory error tolerance varies </a:t>
            </a:r>
            <a:br>
              <a:rPr lang="en-US" sz="2800" dirty="0">
                <a:solidFill>
                  <a:schemeClr val="bg1">
                    <a:lumMod val="50000"/>
                  </a:schemeClr>
                </a:solidFill>
              </a:rPr>
            </a:br>
            <a:r>
              <a:rPr lang="en-US" sz="2800" dirty="0">
                <a:solidFill>
                  <a:schemeClr val="bg1">
                    <a:lumMod val="50000"/>
                  </a:schemeClr>
                </a:solidFill>
              </a:rPr>
              <a:t>across applications and within an application</a:t>
            </a:r>
          </a:p>
          <a:p>
            <a:pPr lvl="1"/>
            <a:r>
              <a:rPr lang="en-US" sz="2800" u="sng" dirty="0">
                <a:solidFill>
                  <a:schemeClr val="bg1">
                    <a:lumMod val="50000"/>
                  </a:schemeClr>
                </a:solidFill>
              </a:rPr>
              <a:t>Observation 2</a:t>
            </a:r>
            <a:r>
              <a:rPr lang="en-US" sz="2800" dirty="0">
                <a:solidFill>
                  <a:schemeClr val="bg1">
                    <a:lumMod val="50000"/>
                  </a:schemeClr>
                </a:solidFill>
              </a:rPr>
              <a:t>: Data can be recovered by software</a:t>
            </a:r>
          </a:p>
          <a:p>
            <a:r>
              <a:rPr lang="en-US" sz="3200" i="0" dirty="0">
                <a:solidFill>
                  <a:schemeClr val="bg1">
                    <a:lumMod val="50000"/>
                  </a:schemeClr>
                </a:solidFill>
              </a:rPr>
              <a:t>Heterogeneous-Reliability Memory (HRM)</a:t>
            </a:r>
            <a:endParaRPr lang="en-US" i="0" dirty="0">
              <a:solidFill>
                <a:schemeClr val="bg1">
                  <a:lumMod val="50000"/>
                </a:schemeClr>
              </a:solidFill>
            </a:endParaRPr>
          </a:p>
          <a:p>
            <a:r>
              <a:rPr lang="en-US" sz="3200" i="0" dirty="0">
                <a:solidFill>
                  <a:schemeClr val="bg1">
                    <a:lumMod val="50000"/>
                  </a:schemeClr>
                </a:solidFill>
              </a:rPr>
              <a:t>Evaluation</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28</a:t>
            </a:fld>
            <a:endParaRPr lang="en-US" dirty="0">
              <a:solidFill>
                <a:prstClr val="black"/>
              </a:solidFill>
              <a:latin typeface="Calibri"/>
            </a:endParaRPr>
          </a:p>
        </p:txBody>
      </p:sp>
    </p:spTree>
    <p:extLst>
      <p:ext uri="{BB962C8B-B14F-4D97-AF65-F5344CB8AC3E}">
        <p14:creationId xmlns:p14="http://schemas.microsoft.com/office/powerpoint/2010/main" val="3956487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Memory Cost is High</a:t>
            </a:r>
            <a:endParaRPr lang="en-US" dirty="0"/>
          </a:p>
        </p:txBody>
      </p:sp>
      <p:sp>
        <p:nvSpPr>
          <p:cNvPr id="9" name="Content Placeholder 8"/>
          <p:cNvSpPr>
            <a:spLocks noGrp="1"/>
          </p:cNvSpPr>
          <p:nvPr>
            <p:ph sz="quarter" idx="11"/>
          </p:nvPr>
        </p:nvSpPr>
        <p:spPr/>
        <p:txBody>
          <a:bodyPr>
            <a:normAutofit/>
          </a:bodyPr>
          <a:lstStyle/>
          <a:p>
            <a:r>
              <a:rPr lang="en-US" sz="3200" dirty="0">
                <a:solidFill>
                  <a:srgbClr val="FF0000"/>
                </a:solidFill>
              </a:rPr>
              <a:t>Server hardware </a:t>
            </a:r>
            <a:r>
              <a:rPr lang="en-US" sz="3200" dirty="0" smtClean="0">
                <a:solidFill>
                  <a:srgbClr val="FF0000"/>
                </a:solidFill>
              </a:rPr>
              <a:t>cost dominates </a:t>
            </a:r>
            <a:r>
              <a:rPr lang="en-US" sz="3200" dirty="0">
                <a:solidFill>
                  <a:srgbClr val="FF0000"/>
                </a:solidFill>
              </a:rPr>
              <a:t>datacenter </a:t>
            </a:r>
            <a:r>
              <a:rPr lang="en-US" sz="3200" dirty="0" smtClean="0">
                <a:solidFill>
                  <a:srgbClr val="FF0000"/>
                </a:solidFill>
              </a:rPr>
              <a:t>Total </a:t>
            </a:r>
            <a:r>
              <a:rPr lang="en-US" sz="3200" dirty="0">
                <a:solidFill>
                  <a:srgbClr val="FF0000"/>
                </a:solidFill>
              </a:rPr>
              <a:t>Cost of Ownership (TCO) </a:t>
            </a:r>
            <a:r>
              <a:rPr lang="en-US" sz="3200" dirty="0">
                <a:solidFill>
                  <a:schemeClr val="tx1"/>
                </a:solidFill>
              </a:rPr>
              <a:t>[</a:t>
            </a:r>
            <a:r>
              <a:rPr lang="en-US" sz="3200" dirty="0" err="1">
                <a:solidFill>
                  <a:schemeClr val="tx1"/>
                </a:solidFill>
              </a:rPr>
              <a:t>Barroso</a:t>
            </a:r>
            <a:r>
              <a:rPr lang="en-US" sz="3200" dirty="0">
                <a:solidFill>
                  <a:schemeClr val="tx1"/>
                </a:solidFill>
              </a:rPr>
              <a:t> ‘09</a:t>
            </a:r>
            <a:r>
              <a:rPr lang="en-US" sz="3200" dirty="0" smtClean="0">
                <a:solidFill>
                  <a:schemeClr val="tx1"/>
                </a:solidFill>
              </a:rPr>
              <a:t>]</a:t>
            </a:r>
          </a:p>
          <a:p>
            <a:endParaRPr lang="en-US" sz="3200" dirty="0">
              <a:solidFill>
                <a:schemeClr val="tx1"/>
              </a:solidFill>
            </a:endParaRPr>
          </a:p>
          <a:p>
            <a:r>
              <a:rPr lang="en-US" sz="3200" dirty="0"/>
              <a:t>As server memory capacity grows, </a:t>
            </a:r>
            <a:r>
              <a:rPr lang="en-US" sz="3200" dirty="0" smtClean="0">
                <a:solidFill>
                  <a:srgbClr val="FF0000"/>
                </a:solidFill>
              </a:rPr>
              <a:t>memory </a:t>
            </a:r>
            <a:r>
              <a:rPr lang="en-US" sz="3200" dirty="0">
                <a:solidFill>
                  <a:srgbClr val="FF0000"/>
                </a:solidFill>
              </a:rPr>
              <a:t>cost </a:t>
            </a:r>
            <a:r>
              <a:rPr lang="en-US" sz="3200" dirty="0" smtClean="0">
                <a:solidFill>
                  <a:srgbClr val="FF0000"/>
                </a:solidFill>
              </a:rPr>
              <a:t>becomes the most important component </a:t>
            </a:r>
            <a:r>
              <a:rPr lang="en-US" sz="3200" dirty="0">
                <a:solidFill>
                  <a:srgbClr val="FF0000"/>
                </a:solidFill>
              </a:rPr>
              <a:t>of server hardware </a:t>
            </a:r>
            <a:r>
              <a:rPr lang="en-US" sz="3200" dirty="0" smtClean="0">
                <a:solidFill>
                  <a:srgbClr val="FF0000"/>
                </a:solidFill>
              </a:rPr>
              <a:t>costs </a:t>
            </a:r>
            <a:r>
              <a:rPr lang="en-US" sz="3200" dirty="0"/>
              <a:t>[</a:t>
            </a:r>
            <a:r>
              <a:rPr lang="en-US" sz="3200" dirty="0" err="1"/>
              <a:t>Kozyrakis</a:t>
            </a:r>
            <a:r>
              <a:rPr lang="en-US" sz="3200" dirty="0"/>
              <a:t> ‘10]</a:t>
            </a:r>
          </a:p>
          <a:p>
            <a:endParaRPr lang="en-US" sz="3200" dirty="0" smtClean="0">
              <a:solidFill>
                <a:schemeClr val="tx1"/>
              </a:solidFill>
            </a:endParaRPr>
          </a:p>
          <a:p>
            <a:endParaRPr lang="en-US" sz="3200" dirty="0">
              <a:solidFill>
                <a:schemeClr val="tx1"/>
              </a:solidFill>
            </a:endParaRPr>
          </a:p>
        </p:txBody>
      </p:sp>
      <p:sp>
        <p:nvSpPr>
          <p:cNvPr id="4" name="Slide Number Placeholder 3"/>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29</a:t>
            </a:fld>
            <a:endParaRPr lang="en-US" dirty="0">
              <a:solidFill>
                <a:prstClr val="black"/>
              </a:solidFill>
              <a:latin typeface="Calibri"/>
            </a:endParaRPr>
          </a:p>
        </p:txBody>
      </p:sp>
      <p:grpSp>
        <p:nvGrpSpPr>
          <p:cNvPr id="20" name="Group 19"/>
          <p:cNvGrpSpPr/>
          <p:nvPr/>
        </p:nvGrpSpPr>
        <p:grpSpPr>
          <a:xfrm>
            <a:off x="421565" y="4612188"/>
            <a:ext cx="4331184" cy="1509067"/>
            <a:chOff x="1127138" y="3973711"/>
            <a:chExt cx="4331184" cy="1509067"/>
          </a:xfrm>
        </p:grpSpPr>
        <p:pic>
          <p:nvPicPr>
            <p:cNvPr id="24"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1132953" y="4454770"/>
              <a:ext cx="1329883" cy="37769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294122" y="4097783"/>
              <a:ext cx="3164200" cy="1384995"/>
            </a:xfrm>
            <a:prstGeom prst="rect">
              <a:avLst/>
            </a:prstGeom>
            <a:noFill/>
          </p:spPr>
          <p:txBody>
            <a:bodyPr wrap="none" rtlCol="0">
              <a:spAutoFit/>
            </a:bodyPr>
            <a:lstStyle/>
            <a:p>
              <a:r>
                <a:rPr lang="en-US" sz="2800" dirty="0" smtClean="0">
                  <a:solidFill>
                    <a:prstClr val="black"/>
                  </a:solidFill>
                  <a:latin typeface="Calibri"/>
                </a:rPr>
                <a:t>128GB Memory cost</a:t>
              </a:r>
            </a:p>
            <a:p>
              <a:r>
                <a:rPr lang="en-US" sz="2800" dirty="0" smtClean="0">
                  <a:solidFill>
                    <a:prstClr val="black"/>
                  </a:solidFill>
                  <a:latin typeface="Calibri"/>
                </a:rPr>
                <a:t>~$140(per 16GB)×8</a:t>
              </a:r>
            </a:p>
            <a:p>
              <a:r>
                <a:rPr lang="en-US" sz="2800" dirty="0" smtClean="0">
                  <a:solidFill>
                    <a:prstClr val="black"/>
                  </a:solidFill>
                  <a:latin typeface="Calibri"/>
                </a:rPr>
                <a:t>= </a:t>
              </a:r>
              <a:r>
                <a:rPr lang="en-US" sz="2800" dirty="0" smtClean="0">
                  <a:solidFill>
                    <a:srgbClr val="FF0000"/>
                  </a:solidFill>
                  <a:latin typeface="Calibri"/>
                </a:rPr>
                <a:t>~$1120</a:t>
              </a:r>
              <a:r>
                <a:rPr lang="en-US" sz="2800" baseline="30000" dirty="0">
                  <a:solidFill>
                    <a:prstClr val="black"/>
                  </a:solidFill>
                  <a:latin typeface="Calibri"/>
                </a:rPr>
                <a:t> *</a:t>
              </a:r>
              <a:endParaRPr lang="en-US" sz="2800" dirty="0">
                <a:solidFill>
                  <a:srgbClr val="FF0000"/>
                </a:solidFill>
                <a:latin typeface="Calibri"/>
              </a:endParaRPr>
            </a:p>
          </p:txBody>
        </p:sp>
        <p:pic>
          <p:nvPicPr>
            <p:cNvPr id="28"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1211916" y="4499737"/>
              <a:ext cx="1329883" cy="3776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1290879" y="4556059"/>
              <a:ext cx="1329883" cy="3776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1361730" y="4625906"/>
              <a:ext cx="1329883" cy="3776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651046" y="4449803"/>
              <a:ext cx="1329883" cy="37769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730009" y="4494770"/>
              <a:ext cx="1329883" cy="3776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808972" y="4551092"/>
              <a:ext cx="1329883" cy="3776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879823" y="4620939"/>
              <a:ext cx="1329883" cy="3776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4819436" y="4657155"/>
            <a:ext cx="4111205" cy="1432441"/>
            <a:chOff x="1086089" y="5425559"/>
            <a:chExt cx="4111205" cy="1432441"/>
          </a:xfrm>
        </p:grpSpPr>
        <p:pic>
          <p:nvPicPr>
            <p:cNvPr id="26" name="Picture 4" descr="https://encrypted-tbn1.gstatic.com/images?q=tbn:ANd9GcSmA25UtHT-iQ8VuWn-SUq9MTK_RvXPbLcE7Hv9n4FL8t_IAwXmNg"/>
            <p:cNvPicPr>
              <a:picLocks noChangeAspect="1" noChangeArrowheads="1"/>
            </p:cNvPicPr>
            <p:nvPr/>
          </p:nvPicPr>
          <p:blipFill rotWithShape="1">
            <a:blip r:embed="rId4">
              <a:extLst>
                <a:ext uri="{28A0092B-C50C-407E-A947-70E740481C1C}">
                  <a14:useLocalDpi xmlns:a14="http://schemas.microsoft.com/office/drawing/2010/main" val="0"/>
                </a:ext>
              </a:extLst>
            </a:blip>
            <a:srcRect l="12931" r="13876"/>
            <a:stretch/>
          </p:blipFill>
          <p:spPr bwMode="auto">
            <a:xfrm>
              <a:off x="1086089" y="5425559"/>
              <a:ext cx="1088021" cy="111344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340422" y="5473005"/>
              <a:ext cx="2856872" cy="1384995"/>
            </a:xfrm>
            <a:prstGeom prst="rect">
              <a:avLst/>
            </a:prstGeom>
            <a:noFill/>
          </p:spPr>
          <p:txBody>
            <a:bodyPr wrap="none" rtlCol="0">
              <a:spAutoFit/>
            </a:bodyPr>
            <a:lstStyle/>
            <a:p>
              <a:r>
                <a:rPr lang="en-US" sz="2800" dirty="0" smtClean="0">
                  <a:solidFill>
                    <a:prstClr val="black"/>
                  </a:solidFill>
                  <a:latin typeface="Calibri"/>
                </a:rPr>
                <a:t>2 CPUs cost</a:t>
              </a:r>
            </a:p>
            <a:p>
              <a:r>
                <a:rPr lang="en-US" sz="2800" dirty="0" smtClean="0">
                  <a:solidFill>
                    <a:prstClr val="black"/>
                  </a:solidFill>
                  <a:latin typeface="Calibri"/>
                </a:rPr>
                <a:t>~$500(per CPU)×2</a:t>
              </a:r>
              <a:br>
                <a:rPr lang="en-US" sz="2800" dirty="0" smtClean="0">
                  <a:solidFill>
                    <a:prstClr val="black"/>
                  </a:solidFill>
                  <a:latin typeface="Calibri"/>
                </a:rPr>
              </a:br>
              <a:r>
                <a:rPr lang="en-US" sz="2800" dirty="0" smtClean="0">
                  <a:solidFill>
                    <a:prstClr val="black"/>
                  </a:solidFill>
                  <a:latin typeface="Calibri"/>
                </a:rPr>
                <a:t>= </a:t>
              </a:r>
              <a:r>
                <a:rPr lang="en-US" sz="2800" dirty="0" smtClean="0">
                  <a:solidFill>
                    <a:srgbClr val="FF0000"/>
                  </a:solidFill>
                  <a:latin typeface="Calibri"/>
                </a:rPr>
                <a:t>~$1000</a:t>
              </a:r>
              <a:r>
                <a:rPr lang="en-US" sz="2800" baseline="30000" dirty="0">
                  <a:solidFill>
                    <a:prstClr val="black"/>
                  </a:solidFill>
                  <a:latin typeface="Calibri"/>
                </a:rPr>
                <a:t> *</a:t>
              </a:r>
              <a:endParaRPr lang="en-US" sz="2800" dirty="0">
                <a:solidFill>
                  <a:srgbClr val="FF0000"/>
                </a:solidFill>
                <a:latin typeface="Calibri"/>
              </a:endParaRPr>
            </a:p>
          </p:txBody>
        </p:sp>
        <p:pic>
          <p:nvPicPr>
            <p:cNvPr id="35" name="Picture 4" descr="https://encrypted-tbn1.gstatic.com/images?q=tbn:ANd9GcSmA25UtHT-iQ8VuWn-SUq9MTK_RvXPbLcE7Hv9n4FL8t_IAwXmNg"/>
            <p:cNvPicPr>
              <a:picLocks noChangeAspect="1" noChangeArrowheads="1"/>
            </p:cNvPicPr>
            <p:nvPr/>
          </p:nvPicPr>
          <p:blipFill rotWithShape="1">
            <a:blip r:embed="rId4">
              <a:extLst>
                <a:ext uri="{28A0092B-C50C-407E-A947-70E740481C1C}">
                  <a14:useLocalDpi xmlns:a14="http://schemas.microsoft.com/office/drawing/2010/main" val="0"/>
                </a:ext>
              </a:extLst>
            </a:blip>
            <a:srcRect l="12931" r="13876"/>
            <a:stretch/>
          </p:blipFill>
          <p:spPr bwMode="auto">
            <a:xfrm>
              <a:off x="1252401" y="5543234"/>
              <a:ext cx="1088021" cy="1113449"/>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p:cNvSpPr txBox="1"/>
          <p:nvPr/>
        </p:nvSpPr>
        <p:spPr>
          <a:xfrm>
            <a:off x="6455521" y="6043360"/>
            <a:ext cx="2365904" cy="307777"/>
          </a:xfrm>
          <a:prstGeom prst="rect">
            <a:avLst/>
          </a:prstGeom>
          <a:noFill/>
        </p:spPr>
        <p:txBody>
          <a:bodyPr wrap="none" rtlCol="0">
            <a:spAutoFit/>
          </a:bodyPr>
          <a:lstStyle/>
          <a:p>
            <a:r>
              <a:rPr lang="en-US" sz="1400" baseline="30000" dirty="0" smtClean="0">
                <a:solidFill>
                  <a:prstClr val="black"/>
                </a:solidFill>
                <a:latin typeface="Calibri"/>
              </a:rPr>
              <a:t>*</a:t>
            </a:r>
            <a:r>
              <a:rPr lang="en-US" sz="1400" dirty="0" smtClean="0">
                <a:solidFill>
                  <a:prstClr val="black"/>
                </a:solidFill>
                <a:latin typeface="Calibri"/>
              </a:rPr>
              <a:t> Numbers in the year of 2014</a:t>
            </a:r>
            <a:endParaRPr lang="en-US" sz="1400" dirty="0">
              <a:solidFill>
                <a:prstClr val="black"/>
              </a:solidFill>
              <a:latin typeface="Calibri"/>
            </a:endParaRPr>
          </a:p>
        </p:txBody>
      </p:sp>
    </p:spTree>
    <p:extLst>
      <p:ext uri="{BB962C8B-B14F-4D97-AF65-F5344CB8AC3E}">
        <p14:creationId xmlns:p14="http://schemas.microsoft.com/office/powerpoint/2010/main" val="341811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Reliability Trends</a:t>
            </a:r>
            <a:endParaRPr lang="en-US" dirty="0"/>
          </a:p>
        </p:txBody>
      </p:sp>
      <p:sp>
        <p:nvSpPr>
          <p:cNvPr id="3" name="Content Placeholder 2"/>
          <p:cNvSpPr>
            <a:spLocks noGrp="1"/>
          </p:cNvSpPr>
          <p:nvPr>
            <p:ph idx="1"/>
          </p:nvPr>
        </p:nvSpPr>
        <p:spPr>
          <a:xfrm>
            <a:off x="228600" y="1052736"/>
            <a:ext cx="8610600" cy="5472608"/>
          </a:xfrm>
        </p:spPr>
        <p:txBody>
          <a:bodyPr/>
          <a:lstStyle/>
          <a:p>
            <a:r>
              <a:rPr lang="en-US" sz="2800" dirty="0" smtClean="0">
                <a:solidFill>
                  <a:srgbClr val="0000FF"/>
                </a:solidFill>
              </a:rPr>
              <a:t>Memory is becoming less reliable </a:t>
            </a:r>
            <a:r>
              <a:rPr lang="en-US" sz="2800" dirty="0" smtClean="0"/>
              <a:t>as its density increases with technology scaling</a:t>
            </a:r>
          </a:p>
          <a:p>
            <a:pPr lvl="1"/>
            <a:r>
              <a:rPr lang="en-US" sz="2600" dirty="0" smtClean="0"/>
              <a:t>Reduced retention times</a:t>
            </a:r>
          </a:p>
          <a:p>
            <a:pPr lvl="1"/>
            <a:r>
              <a:rPr lang="en-US" sz="2600" dirty="0" smtClean="0"/>
              <a:t>Increased vulnerability </a:t>
            </a:r>
            <a:r>
              <a:rPr lang="en-US" sz="2600" dirty="0"/>
              <a:t>to disturbance</a:t>
            </a:r>
          </a:p>
          <a:p>
            <a:pPr lvl="1"/>
            <a:r>
              <a:rPr lang="en-US" sz="2600" dirty="0" smtClean="0"/>
              <a:t>New error types (e.g., due to inter-cell interference)</a:t>
            </a:r>
          </a:p>
          <a:p>
            <a:pPr lvl="1"/>
            <a:r>
              <a:rPr lang="en-US" sz="2600" dirty="0" smtClean="0"/>
              <a:t>…</a:t>
            </a:r>
            <a:endParaRPr lang="en-US" sz="2800" dirty="0" smtClean="0"/>
          </a:p>
          <a:p>
            <a:pPr marL="0" indent="0">
              <a:buNone/>
            </a:pPr>
            <a:endParaRPr lang="en-US" dirty="0"/>
          </a:p>
          <a:p>
            <a:r>
              <a:rPr lang="en-US" sz="2800" dirty="0" smtClean="0">
                <a:solidFill>
                  <a:srgbClr val="0000FF"/>
                </a:solidFill>
              </a:rPr>
              <a:t>Maintaining reliability is expensive</a:t>
            </a:r>
            <a:r>
              <a:rPr lang="en-US" sz="2800" dirty="0" smtClean="0"/>
              <a:t> in terms of</a:t>
            </a:r>
          </a:p>
          <a:p>
            <a:pPr lvl="1"/>
            <a:r>
              <a:rPr lang="en-US" sz="2600" dirty="0" smtClean="0"/>
              <a:t>Energy</a:t>
            </a:r>
          </a:p>
          <a:p>
            <a:pPr lvl="1"/>
            <a:r>
              <a:rPr lang="en-US" sz="2600" dirty="0" smtClean="0"/>
              <a:t>Performance</a:t>
            </a:r>
          </a:p>
          <a:p>
            <a:pPr lvl="1"/>
            <a:r>
              <a:rPr lang="en-US" sz="2600" dirty="0" smtClean="0"/>
              <a:t>Cost (TCO)</a:t>
            </a:r>
            <a:endParaRPr lang="en-US" sz="2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3880169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ars3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73" y="1260672"/>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ars1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1754" y="3141666"/>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Memory Reliability is Important</a:t>
            </a:r>
            <a:endParaRPr lang="en-US" dirty="0"/>
          </a:p>
        </p:txBody>
      </p:sp>
      <p:sp>
        <p:nvSpPr>
          <p:cNvPr id="8" name="Slide Number Placeholder 7"/>
          <p:cNvSpPr>
            <a:spLocks noGrp="1"/>
          </p:cNvSpPr>
          <p:nvPr>
            <p:ph type="sldNum" sz="quarter" idx="12"/>
          </p:nvPr>
        </p:nvSpPr>
        <p:spPr/>
        <p:txBody>
          <a:bodyPr/>
          <a:lstStyle/>
          <a:p>
            <a:fld id="{4DB4CB9A-C63F-4E87-AA38-9916D0B520C4}" type="slidenum">
              <a:rPr lang="en-US" smtClean="0">
                <a:solidFill>
                  <a:prstClr val="black"/>
                </a:solidFill>
                <a:latin typeface="Calibri"/>
              </a:rPr>
              <a:pPr/>
              <a:t>30</a:t>
            </a:fld>
            <a:endParaRPr lang="en-US">
              <a:solidFill>
                <a:prstClr val="black"/>
              </a:solidFill>
              <a:latin typeface="Calibri"/>
            </a:endParaRPr>
          </a:p>
        </p:txBody>
      </p:sp>
      <p:pic>
        <p:nvPicPr>
          <p:cNvPr id="1026" name="Picture 2" descr="http://techpackets.com/wp-content/uploads/2013/12/Windows-Explorer-Not-Respond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61" y="1231524"/>
            <a:ext cx="3109568" cy="1810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3/39/BSoD_in_Windows_8.png"/>
          <p:cNvPicPr>
            <a:picLocks noChangeAspect="1" noChangeArrowheads="1"/>
          </p:cNvPicPr>
          <p:nvPr/>
        </p:nvPicPr>
        <p:blipFill rotWithShape="1">
          <a:blip r:embed="rId6">
            <a:extLst>
              <a:ext uri="{28A0092B-C50C-407E-A947-70E740481C1C}">
                <a14:useLocalDpi xmlns:a14="http://schemas.microsoft.com/office/drawing/2010/main" val="0"/>
              </a:ext>
            </a:extLst>
          </a:blip>
          <a:srcRect l="13255" t="15249" b="21754"/>
          <a:stretch/>
        </p:blipFill>
        <p:spPr bwMode="auto">
          <a:xfrm>
            <a:off x="143760" y="4174198"/>
            <a:ext cx="4724745" cy="25734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1023" y="3547290"/>
            <a:ext cx="3799807" cy="495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prstClr val="black"/>
                </a:solidFill>
                <a:latin typeface="Calibri"/>
              </a:rPr>
              <a:t>System/app </a:t>
            </a:r>
            <a:r>
              <a:rPr lang="en-US" sz="2800" i="1" dirty="0" smtClean="0">
                <a:solidFill>
                  <a:srgbClr val="FF0000"/>
                </a:solidFill>
                <a:latin typeface="Calibri"/>
              </a:rPr>
              <a:t>crash</a:t>
            </a:r>
            <a:endParaRPr lang="en-US" sz="2800" i="1" dirty="0">
              <a:solidFill>
                <a:srgbClr val="FF0000"/>
              </a:solidFill>
              <a:latin typeface="Calibri"/>
            </a:endParaRPr>
          </a:p>
        </p:txBody>
      </p:sp>
      <p:sp>
        <p:nvSpPr>
          <p:cNvPr id="10" name="Rectangle 9"/>
          <p:cNvSpPr/>
          <p:nvPr/>
        </p:nvSpPr>
        <p:spPr>
          <a:xfrm>
            <a:off x="3163978" y="1737806"/>
            <a:ext cx="2068184" cy="111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prstClr val="black"/>
                </a:solidFill>
                <a:latin typeface="Calibri"/>
              </a:rPr>
              <a:t>System/app</a:t>
            </a:r>
          </a:p>
          <a:p>
            <a:pPr algn="ctr"/>
            <a:r>
              <a:rPr lang="en-US" sz="2800" i="1" dirty="0" smtClean="0">
                <a:solidFill>
                  <a:srgbClr val="FF0000"/>
                </a:solidFill>
                <a:latin typeface="Calibri"/>
              </a:rPr>
              <a:t>hang</a:t>
            </a:r>
            <a:r>
              <a:rPr lang="en-US" sz="2800" i="1" dirty="0" smtClean="0">
                <a:solidFill>
                  <a:prstClr val="black"/>
                </a:solidFill>
                <a:latin typeface="Calibri"/>
              </a:rPr>
              <a:t> or </a:t>
            </a:r>
            <a:r>
              <a:rPr lang="en-US" sz="2800" i="1" dirty="0" smtClean="0">
                <a:solidFill>
                  <a:srgbClr val="FF0000"/>
                </a:solidFill>
                <a:latin typeface="Calibri"/>
              </a:rPr>
              <a:t>slowdown</a:t>
            </a:r>
            <a:endParaRPr lang="en-US" sz="2800" i="1" dirty="0">
              <a:solidFill>
                <a:srgbClr val="FF0000"/>
              </a:solidFill>
              <a:latin typeface="Calibri"/>
            </a:endParaRPr>
          </a:p>
        </p:txBody>
      </p:sp>
      <p:sp>
        <p:nvSpPr>
          <p:cNvPr id="11" name="Rectangle 10"/>
          <p:cNvSpPr/>
          <p:nvPr/>
        </p:nvSpPr>
        <p:spPr>
          <a:xfrm>
            <a:off x="5135239" y="5829749"/>
            <a:ext cx="3867248" cy="920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prstClr val="black"/>
                </a:solidFill>
                <a:latin typeface="Calibri"/>
              </a:rPr>
              <a:t>Silent data </a:t>
            </a:r>
            <a:r>
              <a:rPr lang="en-US" sz="2800" i="1" dirty="0" smtClean="0">
                <a:solidFill>
                  <a:srgbClr val="FF0000"/>
                </a:solidFill>
                <a:latin typeface="Calibri"/>
              </a:rPr>
              <a:t>corruption</a:t>
            </a:r>
            <a:r>
              <a:rPr lang="en-US" sz="2800" i="1" dirty="0" smtClean="0">
                <a:solidFill>
                  <a:prstClr val="black"/>
                </a:solidFill>
                <a:latin typeface="Calibri"/>
              </a:rPr>
              <a:t> or </a:t>
            </a:r>
            <a:r>
              <a:rPr lang="en-US" sz="2800" i="1" dirty="0" smtClean="0">
                <a:solidFill>
                  <a:srgbClr val="FF0000"/>
                </a:solidFill>
                <a:latin typeface="Calibri"/>
              </a:rPr>
              <a:t>incorrect</a:t>
            </a:r>
            <a:r>
              <a:rPr lang="en-US" sz="2800" i="1" dirty="0" smtClean="0">
                <a:solidFill>
                  <a:prstClr val="black"/>
                </a:solidFill>
                <a:latin typeface="Calibri"/>
              </a:rPr>
              <a:t> app output</a:t>
            </a:r>
            <a:endParaRPr lang="en-US" sz="2800" i="1" dirty="0">
              <a:solidFill>
                <a:prstClr val="black"/>
              </a:solidFill>
              <a:latin typeface="Calibri"/>
            </a:endParaRPr>
          </a:p>
        </p:txBody>
      </p:sp>
      <p:cxnSp>
        <p:nvCxnSpPr>
          <p:cNvPr id="6" name="Straight Arrow Connector 5"/>
          <p:cNvCxnSpPr/>
          <p:nvPr/>
        </p:nvCxnSpPr>
        <p:spPr>
          <a:xfrm flipH="1" flipV="1">
            <a:off x="3135086" y="2188748"/>
            <a:ext cx="435428" cy="1086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3962400"/>
            <a:ext cx="381000" cy="5442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982998" y="5185447"/>
            <a:ext cx="171730" cy="7674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37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p:cNvGraphicFramePr>
          <p:nvPr>
            <p:extLst>
              <p:ext uri="{D42A27DB-BD31-4B8C-83A1-F6EECF244321}">
                <p14:modId xmlns:p14="http://schemas.microsoft.com/office/powerpoint/2010/main" val="3251293384"/>
              </p:ext>
            </p:extLst>
          </p:nvPr>
        </p:nvGraphicFramePr>
        <p:xfrm>
          <a:off x="271463" y="1689100"/>
          <a:ext cx="8472488" cy="437532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0" y="5626100"/>
            <a:ext cx="9144000" cy="1231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Calibri"/>
              </a:rPr>
              <a:t>Memory testing cost can be a significant </a:t>
            </a:r>
            <a:br>
              <a:rPr lang="en-US" sz="3200" dirty="0" smtClean="0">
                <a:solidFill>
                  <a:srgbClr val="FFFF00"/>
                </a:solidFill>
                <a:latin typeface="Calibri"/>
              </a:rPr>
            </a:br>
            <a:r>
              <a:rPr lang="en-US" sz="3200" dirty="0" smtClean="0">
                <a:solidFill>
                  <a:srgbClr val="FFFF00"/>
                </a:solidFill>
                <a:latin typeface="Calibri"/>
              </a:rPr>
              <a:t>fraction of memory cost as memory capacity grows</a:t>
            </a:r>
            <a:endParaRPr lang="en-US" sz="3200" dirty="0">
              <a:solidFill>
                <a:srgbClr val="FFFF00"/>
              </a:solidFill>
              <a:latin typeface="Calibri"/>
            </a:endParaRPr>
          </a:p>
        </p:txBody>
      </p:sp>
      <p:sp>
        <p:nvSpPr>
          <p:cNvPr id="2" name="Title 1"/>
          <p:cNvSpPr>
            <a:spLocks noGrp="1"/>
          </p:cNvSpPr>
          <p:nvPr>
            <p:ph type="title"/>
          </p:nvPr>
        </p:nvSpPr>
        <p:spPr/>
        <p:txBody>
          <a:bodyPr>
            <a:noAutofit/>
          </a:bodyPr>
          <a:lstStyle/>
          <a:p>
            <a:r>
              <a:rPr lang="en-US" sz="4000" dirty="0" smtClean="0"/>
              <a:t>Existing Error Mitigation Techniques (I)</a:t>
            </a:r>
            <a:endParaRPr lang="en-US" sz="4000" dirty="0"/>
          </a:p>
        </p:txBody>
      </p:sp>
      <p:sp>
        <p:nvSpPr>
          <p:cNvPr id="39" name="Content Placeholder 38"/>
          <p:cNvSpPr>
            <a:spLocks noGrp="1"/>
          </p:cNvSpPr>
          <p:nvPr>
            <p:ph sz="quarter" idx="11"/>
          </p:nvPr>
        </p:nvSpPr>
        <p:spPr/>
        <p:txBody>
          <a:bodyPr>
            <a:normAutofit/>
          </a:bodyPr>
          <a:lstStyle/>
          <a:p>
            <a:r>
              <a:rPr lang="en-US" sz="3000" dirty="0" smtClean="0">
                <a:solidFill>
                  <a:schemeClr val="tx1"/>
                </a:solidFill>
              </a:rPr>
              <a:t>Quality assurance tests increase manufacturing cost</a:t>
            </a:r>
          </a:p>
        </p:txBody>
      </p:sp>
      <p:sp>
        <p:nvSpPr>
          <p:cNvPr id="10" name="Slide Number Placeholder 9"/>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31</a:t>
            </a:fld>
            <a:endParaRPr lang="en-US" dirty="0">
              <a:solidFill>
                <a:prstClr val="black"/>
              </a:solidFill>
              <a:latin typeface="Calibri"/>
            </a:endParaRPr>
          </a:p>
        </p:txBody>
      </p:sp>
      <p:cxnSp>
        <p:nvCxnSpPr>
          <p:cNvPr id="5" name="Straight Arrow Connector 4"/>
          <p:cNvCxnSpPr/>
          <p:nvPr/>
        </p:nvCxnSpPr>
        <p:spPr>
          <a:xfrm flipV="1">
            <a:off x="7029450" y="1900238"/>
            <a:ext cx="1071563" cy="38862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12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573598"/>
            <a:ext cx="9144000" cy="804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Calibri"/>
              </a:rPr>
              <a:t>Stronger error protection techniques have higher cost</a:t>
            </a:r>
            <a:endParaRPr lang="en-US" sz="3200" dirty="0">
              <a:solidFill>
                <a:srgbClr val="FFFF00"/>
              </a:solidFill>
              <a:latin typeface="Calibri"/>
            </a:endParaRPr>
          </a:p>
        </p:txBody>
      </p:sp>
      <p:sp>
        <p:nvSpPr>
          <p:cNvPr id="41" name="Down Arrow 40"/>
          <p:cNvSpPr/>
          <p:nvPr/>
        </p:nvSpPr>
        <p:spPr>
          <a:xfrm>
            <a:off x="0" y="1905001"/>
            <a:ext cx="871538" cy="335782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solidFill>
                  <a:prstClr val="black"/>
                </a:solidFill>
                <a:latin typeface="Calibri"/>
              </a:rPr>
              <a:t>Increasing strength</a:t>
            </a:r>
            <a:endParaRPr lang="en-US" sz="2800" dirty="0">
              <a:solidFill>
                <a:prstClr val="black"/>
              </a:solidFill>
              <a:latin typeface="Calibri"/>
            </a:endParaRPr>
          </a:p>
        </p:txBody>
      </p:sp>
      <p:sp>
        <p:nvSpPr>
          <p:cNvPr id="2" name="Title 1"/>
          <p:cNvSpPr>
            <a:spLocks noGrp="1"/>
          </p:cNvSpPr>
          <p:nvPr>
            <p:ph type="title"/>
          </p:nvPr>
        </p:nvSpPr>
        <p:spPr/>
        <p:txBody>
          <a:bodyPr>
            <a:noAutofit/>
          </a:bodyPr>
          <a:lstStyle/>
          <a:p>
            <a:r>
              <a:rPr lang="en-US" sz="4000" dirty="0"/>
              <a:t>Existing Error Mitigation Techniques (</a:t>
            </a:r>
            <a:r>
              <a:rPr lang="en-US" sz="4000" dirty="0" smtClean="0"/>
              <a:t>II)</a:t>
            </a:r>
            <a:endParaRPr lang="en-US" sz="4000" dirty="0"/>
          </a:p>
        </p:txBody>
      </p:sp>
      <p:sp>
        <p:nvSpPr>
          <p:cNvPr id="39" name="Content Placeholder 38"/>
          <p:cNvSpPr>
            <a:spLocks noGrp="1"/>
          </p:cNvSpPr>
          <p:nvPr>
            <p:ph sz="quarter" idx="11"/>
          </p:nvPr>
        </p:nvSpPr>
        <p:spPr/>
        <p:txBody>
          <a:bodyPr>
            <a:normAutofit/>
          </a:bodyPr>
          <a:lstStyle/>
          <a:p>
            <a:r>
              <a:rPr lang="en-US" sz="3000" dirty="0" smtClean="0">
                <a:solidFill>
                  <a:schemeClr val="tx1"/>
                </a:solidFill>
              </a:rPr>
              <a:t>Error detection and correction increases system cost</a:t>
            </a:r>
            <a:endParaRPr lang="en-US" sz="2800" dirty="0">
              <a:solidFill>
                <a:schemeClr val="tx1"/>
              </a:solidFill>
            </a:endParaRPr>
          </a:p>
        </p:txBody>
      </p:sp>
      <p:sp>
        <p:nvSpPr>
          <p:cNvPr id="10" name="Slide Number Placeholder 9"/>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32</a:t>
            </a:fld>
            <a:endParaRPr lang="en-US" dirty="0">
              <a:solidFill>
                <a:prstClr val="black"/>
              </a:solidFill>
              <a:latin typeface="Calibri"/>
            </a:endParaRPr>
          </a:p>
        </p:txBody>
      </p:sp>
      <p:graphicFrame>
        <p:nvGraphicFramePr>
          <p:cNvPr id="75" name="Table 74"/>
          <p:cNvGraphicFramePr>
            <a:graphicFrameLocks noGrp="1"/>
          </p:cNvGraphicFramePr>
          <p:nvPr>
            <p:extLst>
              <p:ext uri="{D42A27DB-BD31-4B8C-83A1-F6EECF244321}">
                <p14:modId xmlns:p14="http://schemas.microsoft.com/office/powerpoint/2010/main" val="3228744790"/>
              </p:ext>
            </p:extLst>
          </p:nvPr>
        </p:nvGraphicFramePr>
        <p:xfrm>
          <a:off x="805996" y="2004528"/>
          <a:ext cx="7680653" cy="3017519"/>
        </p:xfrm>
        <a:graphic>
          <a:graphicData uri="http://schemas.openxmlformats.org/drawingml/2006/table">
            <a:tbl>
              <a:tblPr firstRow="1" bandRow="1">
                <a:tableStyleId>{5940675A-B579-460E-94D1-54222C63F5DA}</a:tableStyleId>
              </a:tblPr>
              <a:tblGrid>
                <a:gridCol w="1605764"/>
                <a:gridCol w="1664736"/>
                <a:gridCol w="1705564"/>
                <a:gridCol w="1539299"/>
                <a:gridCol w="1165290"/>
              </a:tblGrid>
              <a:tr h="370840">
                <a:tc>
                  <a:txBody>
                    <a:bodyPr/>
                    <a:lstStyle/>
                    <a:p>
                      <a:pPr algn="ctr"/>
                      <a:r>
                        <a:rPr lang="en-US" sz="2600" b="0" i="0" dirty="0" smtClean="0"/>
                        <a:t>Technique</a:t>
                      </a:r>
                      <a:endParaRPr lang="en-US" sz="2600" b="0" i="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solidFill>
                            <a:schemeClr val="tx1"/>
                          </a:solidFill>
                        </a:rPr>
                        <a:t>Detection</a:t>
                      </a:r>
                      <a:endParaRPr lang="en-US" sz="2800" b="0" i="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solidFill>
                            <a:schemeClr val="tx1"/>
                          </a:solidFill>
                        </a:rPr>
                        <a:t>Correction</a:t>
                      </a:r>
                      <a:endParaRPr lang="en-US" sz="2800" b="0" i="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solidFill>
                            <a:srgbClr val="FF0000"/>
                          </a:solidFill>
                        </a:rPr>
                        <a:t>Added</a:t>
                      </a:r>
                      <a:r>
                        <a:rPr lang="en-US" sz="2800" b="0" i="0" baseline="0" dirty="0" smtClean="0">
                          <a:solidFill>
                            <a:srgbClr val="FF0000"/>
                          </a:solidFill>
                        </a:rPr>
                        <a:t> capacity</a:t>
                      </a:r>
                      <a:endParaRPr lang="en-US" sz="2800" b="0" i="0" dirty="0">
                        <a:solidFill>
                          <a:srgbClr val="FF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solidFill>
                            <a:srgbClr val="FF0000"/>
                          </a:solidFill>
                        </a:rPr>
                        <a:t>Added logic</a:t>
                      </a:r>
                      <a:endParaRPr lang="en-US" sz="2800" b="0" i="0" dirty="0">
                        <a:solidFill>
                          <a:srgbClr val="FF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2800" b="0" i="0" dirty="0" err="1" smtClean="0"/>
                        <a:t>NoECC</a:t>
                      </a:r>
                      <a:endParaRPr lang="en-US" sz="2800" b="0" i="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800" b="0" i="0" dirty="0" smtClean="0"/>
                        <a:t>N/A</a:t>
                      </a:r>
                      <a:endParaRPr lang="en-US" sz="2800" b="0" i="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800" b="0" i="0" dirty="0" smtClean="0"/>
                        <a:t>N/A</a:t>
                      </a:r>
                      <a:endParaRPr lang="en-US" sz="2800" b="0" i="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800" b="0" i="0" dirty="0" smtClean="0"/>
                        <a:t>0.00%</a:t>
                      </a:r>
                      <a:endParaRPr lang="en-US" sz="2800" b="0" i="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800" b="0" i="0" dirty="0" smtClean="0"/>
                        <a:t>No</a:t>
                      </a:r>
                      <a:endParaRPr lang="en-US" sz="2800" b="0" i="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pPr algn="ctr"/>
                      <a:r>
                        <a:rPr lang="en-US" sz="2800" b="0" i="0" dirty="0" smtClean="0"/>
                        <a:t>Parity</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1</a:t>
                      </a:r>
                      <a:r>
                        <a:rPr lang="en-US" sz="2800" b="0" i="0" baseline="0" dirty="0" smtClean="0"/>
                        <a:t> </a:t>
                      </a:r>
                      <a:r>
                        <a:rPr lang="en-US" sz="2800" b="0" i="0" dirty="0" smtClean="0"/>
                        <a:t>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N/A</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1.56%</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Low</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sz="2800" b="0" i="0" dirty="0" smtClean="0"/>
                        <a:t>SEC-DED</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2 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1 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12.5%</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Low</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sz="2800" b="0" i="0" dirty="0" err="1" smtClean="0"/>
                        <a:t>Chipkill</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t>2 chip</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t>1 chip</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t>12.5%</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t>High</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54542923"/>
              </p:ext>
            </p:extLst>
          </p:nvPr>
        </p:nvGraphicFramePr>
        <p:xfrm>
          <a:off x="806932" y="3466304"/>
          <a:ext cx="6515363" cy="1036319"/>
        </p:xfrm>
        <a:graphic>
          <a:graphicData uri="http://schemas.openxmlformats.org/drawingml/2006/table">
            <a:tbl>
              <a:tblPr firstRow="1" bandRow="1">
                <a:tableStyleId>{5940675A-B579-460E-94D1-54222C63F5DA}</a:tableStyleId>
              </a:tblPr>
              <a:tblGrid>
                <a:gridCol w="1663630"/>
                <a:gridCol w="1606870"/>
                <a:gridCol w="1705564"/>
                <a:gridCol w="1539299"/>
              </a:tblGrid>
              <a:tr h="370840">
                <a:tc>
                  <a:txBody>
                    <a:bodyPr/>
                    <a:lstStyle/>
                    <a:p>
                      <a:pPr algn="ctr"/>
                      <a:r>
                        <a:rPr lang="en-US" sz="2800" b="0" i="0" dirty="0" smtClean="0"/>
                        <a:t>Parity</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1</a:t>
                      </a:r>
                      <a:r>
                        <a:rPr lang="en-US" sz="2800" b="0" i="0" baseline="0" dirty="0" smtClean="0"/>
                        <a:t> </a:t>
                      </a:r>
                      <a:r>
                        <a:rPr lang="en-US" sz="2800" b="0" i="0" dirty="0" smtClean="0"/>
                        <a:t>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N/A</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1.56%</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r>
              <a:tr h="370840">
                <a:tc>
                  <a:txBody>
                    <a:bodyPr/>
                    <a:lstStyle/>
                    <a:p>
                      <a:pPr algn="ctr"/>
                      <a:r>
                        <a:rPr lang="en-US" sz="2800" b="0" i="0" dirty="0" smtClean="0"/>
                        <a:t>SEC-DED</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2 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1 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12.5%</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4744843"/>
              </p:ext>
            </p:extLst>
          </p:nvPr>
        </p:nvGraphicFramePr>
        <p:xfrm>
          <a:off x="805180" y="3985260"/>
          <a:ext cx="7680653" cy="1036319"/>
        </p:xfrm>
        <a:graphic>
          <a:graphicData uri="http://schemas.openxmlformats.org/drawingml/2006/table">
            <a:tbl>
              <a:tblPr firstRow="1" bandRow="1">
                <a:tableStyleId>{5940675A-B579-460E-94D1-54222C63F5DA}</a:tableStyleId>
              </a:tblPr>
              <a:tblGrid>
                <a:gridCol w="1663630"/>
                <a:gridCol w="1606870"/>
                <a:gridCol w="1705564"/>
                <a:gridCol w="1539299"/>
                <a:gridCol w="1165290"/>
              </a:tblGrid>
              <a:tr h="370840">
                <a:tc>
                  <a:txBody>
                    <a:bodyPr/>
                    <a:lstStyle/>
                    <a:p>
                      <a:pPr algn="ctr"/>
                      <a:r>
                        <a:rPr lang="en-US" sz="2800" b="0" i="0" dirty="0" smtClean="0"/>
                        <a:t>SEC-DED</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2 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1 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12.5%</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2800" b="0" i="0" dirty="0" smtClean="0"/>
                        <a:t>Low</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r>
              <a:tr h="370840">
                <a:tc>
                  <a:txBody>
                    <a:bodyPr/>
                    <a:lstStyle/>
                    <a:p>
                      <a:pPr algn="ctr"/>
                      <a:r>
                        <a:rPr lang="en-US" sz="2800" b="0" i="0" dirty="0" err="1" smtClean="0"/>
                        <a:t>Chipkill</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0" i="0" dirty="0" smtClean="0"/>
                        <a:t>2 chip</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0" i="0" dirty="0" smtClean="0"/>
                        <a:t>1 chip</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0" i="0" dirty="0" smtClean="0"/>
                        <a:t>12.5%</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0" i="0" dirty="0" smtClean="0"/>
                        <a:t>High</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Tree>
    <p:extLst>
      <p:ext uri="{BB962C8B-B14F-4D97-AF65-F5344CB8AC3E}">
        <p14:creationId xmlns:p14="http://schemas.microsoft.com/office/powerpoint/2010/main" val="30515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88340"/>
            <a:ext cx="9144000" cy="1569660"/>
          </a:xfrm>
          <a:prstGeom prst="rect">
            <a:avLst/>
          </a:prstGeom>
          <a:solidFill>
            <a:schemeClr val="accent1"/>
          </a:solidFill>
        </p:spPr>
        <p:txBody>
          <a:bodyPr wrap="square">
            <a:spAutoFit/>
          </a:bodyPr>
          <a:lstStyle/>
          <a:p>
            <a:pPr algn="ctr"/>
            <a:r>
              <a:rPr lang="en-US" sz="3200" u="sng" dirty="0">
                <a:solidFill>
                  <a:srgbClr val="FFFF00"/>
                </a:solidFill>
                <a:latin typeface="Calibri"/>
              </a:rPr>
              <a:t>Goal</a:t>
            </a:r>
            <a:r>
              <a:rPr lang="en-US" sz="3200" dirty="0">
                <a:solidFill>
                  <a:srgbClr val="FFFF00"/>
                </a:solidFill>
                <a:latin typeface="Calibri"/>
              </a:rPr>
              <a:t>: </a:t>
            </a:r>
            <a:r>
              <a:rPr lang="en-US" sz="3200" dirty="0" smtClean="0">
                <a:solidFill>
                  <a:srgbClr val="FFFF00"/>
                </a:solidFill>
                <a:latin typeface="Calibri"/>
              </a:rPr>
              <a:t>Design </a:t>
            </a:r>
            <a:r>
              <a:rPr lang="en-US" sz="3200" dirty="0">
                <a:solidFill>
                  <a:srgbClr val="FFFF00"/>
                </a:solidFill>
                <a:latin typeface="Calibri"/>
              </a:rPr>
              <a:t>a new </a:t>
            </a:r>
            <a:r>
              <a:rPr lang="en-US" sz="3200" u="sng" dirty="0">
                <a:solidFill>
                  <a:srgbClr val="FFFF00"/>
                </a:solidFill>
                <a:latin typeface="Calibri"/>
              </a:rPr>
              <a:t>cost-efficient memory system</a:t>
            </a:r>
            <a:r>
              <a:rPr lang="en-US" sz="3200" dirty="0">
                <a:solidFill>
                  <a:srgbClr val="FFFF00"/>
                </a:solidFill>
                <a:latin typeface="Calibri"/>
              </a:rPr>
              <a:t> </a:t>
            </a:r>
            <a:r>
              <a:rPr lang="en-US" sz="3200" dirty="0" smtClean="0">
                <a:solidFill>
                  <a:srgbClr val="FFFF00"/>
                </a:solidFill>
                <a:latin typeface="Calibri"/>
              </a:rPr>
              <a:t/>
            </a:r>
            <a:br>
              <a:rPr lang="en-US" sz="3200" dirty="0" smtClean="0">
                <a:solidFill>
                  <a:srgbClr val="FFFF00"/>
                </a:solidFill>
                <a:latin typeface="Calibri"/>
              </a:rPr>
            </a:br>
            <a:r>
              <a:rPr lang="en-US" sz="3200" dirty="0" smtClean="0">
                <a:solidFill>
                  <a:srgbClr val="FFFF00"/>
                </a:solidFill>
                <a:latin typeface="Calibri"/>
              </a:rPr>
              <a:t>that </a:t>
            </a:r>
            <a:r>
              <a:rPr lang="en-US" sz="3200" dirty="0">
                <a:solidFill>
                  <a:srgbClr val="FFFF00"/>
                </a:solidFill>
                <a:latin typeface="Calibri"/>
              </a:rPr>
              <a:t>flexibly matches </a:t>
            </a:r>
            <a:r>
              <a:rPr lang="en-US" sz="3200" i="1" dirty="0">
                <a:solidFill>
                  <a:srgbClr val="FFFF00"/>
                </a:solidFill>
                <a:latin typeface="Calibri"/>
              </a:rPr>
              <a:t>memory reliability </a:t>
            </a:r>
            <a:r>
              <a:rPr lang="en-US" sz="3200" i="1" dirty="0" smtClean="0">
                <a:solidFill>
                  <a:srgbClr val="FFFF00"/>
                </a:solidFill>
                <a:latin typeface="Calibri"/>
              </a:rPr>
              <a:t/>
            </a:r>
            <a:br>
              <a:rPr lang="en-US" sz="3200" i="1" dirty="0" smtClean="0">
                <a:solidFill>
                  <a:srgbClr val="FFFF00"/>
                </a:solidFill>
                <a:latin typeface="Calibri"/>
              </a:rPr>
            </a:br>
            <a:r>
              <a:rPr lang="en-US" sz="3200" dirty="0" smtClean="0">
                <a:solidFill>
                  <a:srgbClr val="FFFF00"/>
                </a:solidFill>
                <a:latin typeface="Calibri"/>
              </a:rPr>
              <a:t>with </a:t>
            </a:r>
            <a:r>
              <a:rPr lang="en-US" sz="3200" i="1" dirty="0" smtClean="0">
                <a:solidFill>
                  <a:srgbClr val="FFFF00"/>
                </a:solidFill>
                <a:latin typeface="Calibri"/>
              </a:rPr>
              <a:t>application </a:t>
            </a:r>
            <a:r>
              <a:rPr lang="en-US" sz="3200" i="1" dirty="0">
                <a:solidFill>
                  <a:srgbClr val="FFFF00"/>
                </a:solidFill>
                <a:latin typeface="Calibri"/>
              </a:rPr>
              <a:t>memory error tolerance</a:t>
            </a:r>
            <a:endParaRPr lang="en-US" sz="3200" dirty="0">
              <a:solidFill>
                <a:srgbClr val="FFFF00"/>
              </a:solidFill>
              <a:latin typeface="Calibri"/>
            </a:endParaRPr>
          </a:p>
        </p:txBody>
      </p:sp>
      <p:sp>
        <p:nvSpPr>
          <p:cNvPr id="2" name="Title 1"/>
          <p:cNvSpPr>
            <a:spLocks noGrp="1"/>
          </p:cNvSpPr>
          <p:nvPr>
            <p:ph type="title"/>
          </p:nvPr>
        </p:nvSpPr>
        <p:spPr/>
        <p:txBody>
          <a:bodyPr>
            <a:normAutofit/>
          </a:bodyPr>
          <a:lstStyle/>
          <a:p>
            <a:r>
              <a:rPr lang="en-US" sz="4400" dirty="0" smtClean="0"/>
              <a:t>Shortcomings of Existing Approaches</a:t>
            </a:r>
            <a:endParaRPr lang="en-US" sz="4400" dirty="0"/>
          </a:p>
        </p:txBody>
      </p:sp>
      <p:sp>
        <p:nvSpPr>
          <p:cNvPr id="4" name="Content Placeholder 3"/>
          <p:cNvSpPr>
            <a:spLocks noGrp="1"/>
          </p:cNvSpPr>
          <p:nvPr>
            <p:ph sz="quarter" idx="11"/>
          </p:nvPr>
        </p:nvSpPr>
        <p:spPr/>
        <p:txBody>
          <a:bodyPr>
            <a:noAutofit/>
          </a:bodyPr>
          <a:lstStyle/>
          <a:p>
            <a:r>
              <a:rPr lang="en-US" sz="3600" dirty="0" smtClean="0">
                <a:solidFill>
                  <a:srgbClr val="FF0000"/>
                </a:solidFill>
              </a:rPr>
              <a:t>Uniformly </a:t>
            </a:r>
            <a:r>
              <a:rPr lang="en-US" sz="3600" dirty="0" smtClean="0">
                <a:solidFill>
                  <a:schemeClr val="tx1"/>
                </a:solidFill>
              </a:rPr>
              <a:t>improve</a:t>
            </a:r>
            <a:r>
              <a:rPr lang="en-US" sz="3600" dirty="0" smtClean="0">
                <a:solidFill>
                  <a:srgbClr val="FF0000"/>
                </a:solidFill>
              </a:rPr>
              <a:t> </a:t>
            </a:r>
            <a:r>
              <a:rPr lang="en-US" sz="3600" dirty="0" smtClean="0">
                <a:solidFill>
                  <a:schemeClr val="tx1"/>
                </a:solidFill>
              </a:rPr>
              <a:t>memory reliability</a:t>
            </a:r>
          </a:p>
          <a:p>
            <a:pPr lvl="1"/>
            <a:r>
              <a:rPr lang="en-US" sz="3200" u="sng" dirty="0" smtClean="0">
                <a:solidFill>
                  <a:schemeClr val="tx1"/>
                </a:solidFill>
              </a:rPr>
              <a:t>Observation 1</a:t>
            </a:r>
            <a:r>
              <a:rPr lang="en-US" sz="3200" dirty="0" smtClean="0">
                <a:solidFill>
                  <a:schemeClr val="tx1"/>
                </a:solidFill>
              </a:rPr>
              <a:t>: </a:t>
            </a:r>
            <a:r>
              <a:rPr lang="en-US" sz="3200" dirty="0">
                <a:solidFill>
                  <a:srgbClr val="008000"/>
                </a:solidFill>
              </a:rPr>
              <a:t>M</a:t>
            </a:r>
            <a:r>
              <a:rPr lang="en-US" sz="3200" dirty="0" smtClean="0">
                <a:solidFill>
                  <a:srgbClr val="008000"/>
                </a:solidFill>
              </a:rPr>
              <a:t>emory error tolerance varies </a:t>
            </a:r>
            <a:br>
              <a:rPr lang="en-US" sz="3200" dirty="0" smtClean="0">
                <a:solidFill>
                  <a:srgbClr val="008000"/>
                </a:solidFill>
              </a:rPr>
            </a:br>
            <a:r>
              <a:rPr lang="en-US" sz="3200" dirty="0" smtClean="0">
                <a:solidFill>
                  <a:schemeClr val="tx1"/>
                </a:solidFill>
              </a:rPr>
              <a:t>across applications and with an application</a:t>
            </a:r>
          </a:p>
          <a:p>
            <a:pPr lvl="1"/>
            <a:endParaRPr lang="en-US" sz="3200" dirty="0" smtClean="0">
              <a:solidFill>
                <a:schemeClr val="tx1"/>
              </a:solidFill>
            </a:endParaRPr>
          </a:p>
          <a:p>
            <a:r>
              <a:rPr lang="en-US" sz="3600" dirty="0" smtClean="0">
                <a:solidFill>
                  <a:srgbClr val="FF0000"/>
                </a:solidFill>
              </a:rPr>
              <a:t>Rely only on hardware-level techniques</a:t>
            </a:r>
          </a:p>
          <a:p>
            <a:pPr lvl="1"/>
            <a:r>
              <a:rPr lang="en-US" sz="3200" u="sng" dirty="0" smtClean="0">
                <a:solidFill>
                  <a:schemeClr val="tx1"/>
                </a:solidFill>
              </a:rPr>
              <a:t>Observation 2</a:t>
            </a:r>
            <a:r>
              <a:rPr lang="en-US" sz="3200" dirty="0" smtClean="0">
                <a:solidFill>
                  <a:schemeClr val="tx1"/>
                </a:solidFill>
              </a:rPr>
              <a:t>: Once a memory error is detected, </a:t>
            </a:r>
            <a:br>
              <a:rPr lang="en-US" sz="3200" dirty="0" smtClean="0">
                <a:solidFill>
                  <a:schemeClr val="tx1"/>
                </a:solidFill>
              </a:rPr>
            </a:br>
            <a:r>
              <a:rPr lang="en-US" sz="3200" dirty="0" smtClean="0">
                <a:solidFill>
                  <a:schemeClr val="tx1"/>
                </a:solidFill>
              </a:rPr>
              <a:t>most corrupted </a:t>
            </a:r>
            <a:r>
              <a:rPr lang="en-US" sz="3200" dirty="0" smtClean="0">
                <a:solidFill>
                  <a:srgbClr val="008000"/>
                </a:solidFill>
              </a:rPr>
              <a:t>data can be recovered by software</a:t>
            </a:r>
            <a:endParaRPr lang="en-US" sz="3200" dirty="0">
              <a:solidFill>
                <a:srgbClr val="008000"/>
              </a:solidFill>
            </a:endParaRPr>
          </a:p>
        </p:txBody>
      </p:sp>
      <p:sp>
        <p:nvSpPr>
          <p:cNvPr id="6" name="Slide Number Placeholder 5"/>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33</a:t>
            </a:fld>
            <a:endParaRPr lang="en-US" dirty="0">
              <a:solidFill>
                <a:prstClr val="black"/>
              </a:solidFill>
              <a:latin typeface="Calibri"/>
            </a:endParaRPr>
          </a:p>
        </p:txBody>
      </p:sp>
    </p:spTree>
    <p:extLst>
      <p:ext uri="{BB962C8B-B14F-4D97-AF65-F5344CB8AC3E}">
        <p14:creationId xmlns:p14="http://schemas.microsoft.com/office/powerpoint/2010/main" val="242458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a:solidFill>
                  <a:schemeClr val="bg1">
                    <a:lumMod val="50000"/>
                  </a:schemeClr>
                </a:solidFill>
              </a:rPr>
              <a:t>Motivation</a:t>
            </a:r>
            <a:endParaRPr lang="en-US" i="0" dirty="0">
              <a:solidFill>
                <a:schemeClr val="bg1">
                  <a:lumMod val="50000"/>
                </a:schemeClr>
              </a:solidFill>
            </a:endParaRPr>
          </a:p>
          <a:p>
            <a:r>
              <a:rPr lang="en-US" sz="3200" i="0" dirty="0"/>
              <a:t>Characterizing application memory error tolerance</a:t>
            </a:r>
            <a:endParaRPr lang="en-US" i="0" dirty="0"/>
          </a:p>
          <a:p>
            <a:r>
              <a:rPr lang="en-US" sz="3200" i="0" dirty="0">
                <a:solidFill>
                  <a:schemeClr val="bg1">
                    <a:lumMod val="50000"/>
                  </a:schemeClr>
                </a:solidFill>
              </a:rPr>
              <a:t>Key observations</a:t>
            </a:r>
          </a:p>
          <a:p>
            <a:pPr lvl="1"/>
            <a:r>
              <a:rPr lang="en-US" sz="2800" u="sng" dirty="0">
                <a:solidFill>
                  <a:schemeClr val="bg1">
                    <a:lumMod val="50000"/>
                  </a:schemeClr>
                </a:solidFill>
              </a:rPr>
              <a:t>Observation 1</a:t>
            </a:r>
            <a:r>
              <a:rPr lang="en-US" sz="2800" dirty="0">
                <a:solidFill>
                  <a:schemeClr val="bg1">
                    <a:lumMod val="50000"/>
                  </a:schemeClr>
                </a:solidFill>
              </a:rPr>
              <a:t>:  Memory error tolerance varies </a:t>
            </a:r>
            <a:br>
              <a:rPr lang="en-US" sz="2800" dirty="0">
                <a:solidFill>
                  <a:schemeClr val="bg1">
                    <a:lumMod val="50000"/>
                  </a:schemeClr>
                </a:solidFill>
              </a:rPr>
            </a:br>
            <a:r>
              <a:rPr lang="en-US" sz="2800" dirty="0">
                <a:solidFill>
                  <a:schemeClr val="bg1">
                    <a:lumMod val="50000"/>
                  </a:schemeClr>
                </a:solidFill>
              </a:rPr>
              <a:t>across applications and within an application</a:t>
            </a:r>
          </a:p>
          <a:p>
            <a:pPr lvl="1"/>
            <a:r>
              <a:rPr lang="en-US" sz="2800" u="sng" dirty="0">
                <a:solidFill>
                  <a:schemeClr val="bg1">
                    <a:lumMod val="50000"/>
                  </a:schemeClr>
                </a:solidFill>
              </a:rPr>
              <a:t>Observation 2</a:t>
            </a:r>
            <a:r>
              <a:rPr lang="en-US" sz="2800" dirty="0">
                <a:solidFill>
                  <a:schemeClr val="bg1">
                    <a:lumMod val="50000"/>
                  </a:schemeClr>
                </a:solidFill>
              </a:rPr>
              <a:t>: Data can be recovered by software</a:t>
            </a:r>
          </a:p>
          <a:p>
            <a:r>
              <a:rPr lang="en-US" sz="3200" i="0" dirty="0">
                <a:solidFill>
                  <a:schemeClr val="bg1">
                    <a:lumMod val="50000"/>
                  </a:schemeClr>
                </a:solidFill>
              </a:rPr>
              <a:t>Heterogeneous-Reliability Memory (HRM)</a:t>
            </a:r>
            <a:endParaRPr lang="en-US" i="0" dirty="0">
              <a:solidFill>
                <a:schemeClr val="bg1">
                  <a:lumMod val="50000"/>
                </a:schemeClr>
              </a:solidFill>
            </a:endParaRPr>
          </a:p>
          <a:p>
            <a:r>
              <a:rPr lang="en-US" sz="3200" i="0" dirty="0">
                <a:solidFill>
                  <a:schemeClr val="bg1">
                    <a:lumMod val="50000"/>
                  </a:schemeClr>
                </a:solidFill>
              </a:rPr>
              <a:t>Evaluation</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34</a:t>
            </a:fld>
            <a:endParaRPr lang="en-US" dirty="0">
              <a:solidFill>
                <a:prstClr val="black"/>
              </a:solidFill>
              <a:latin typeface="Calibri"/>
            </a:endParaRPr>
          </a:p>
        </p:txBody>
      </p:sp>
    </p:spTree>
    <p:extLst>
      <p:ext uri="{BB962C8B-B14F-4D97-AF65-F5344CB8AC3E}">
        <p14:creationId xmlns:p14="http://schemas.microsoft.com/office/powerpoint/2010/main" val="77892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502111" y="1660684"/>
            <a:ext cx="6255541" cy="5094077"/>
          </a:xfrm>
          <a:prstGeom prst="roundRect">
            <a:avLst>
              <a:gd name="adj" fmla="val 61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dirty="0" smtClean="0">
                <a:solidFill>
                  <a:prstClr val="black"/>
                </a:solidFill>
                <a:latin typeface="Calibri"/>
              </a:rPr>
              <a:t>Memory Error Outcomes</a:t>
            </a:r>
            <a:endParaRPr lang="en-US" sz="3200" dirty="0">
              <a:solidFill>
                <a:prstClr val="black"/>
              </a:solidFill>
              <a:latin typeface="Calibri"/>
            </a:endParaRPr>
          </a:p>
        </p:txBody>
      </p:sp>
      <p:sp>
        <p:nvSpPr>
          <p:cNvPr id="5" name="Title 4"/>
          <p:cNvSpPr>
            <a:spLocks noGrp="1"/>
          </p:cNvSpPr>
          <p:nvPr>
            <p:ph type="title"/>
          </p:nvPr>
        </p:nvSpPr>
        <p:spPr/>
        <p:txBody>
          <a:bodyPr>
            <a:noAutofit/>
          </a:bodyPr>
          <a:lstStyle/>
          <a:p>
            <a:r>
              <a:rPr lang="en-US" sz="4000" dirty="0" smtClean="0"/>
              <a:t>Characterization Goal</a:t>
            </a:r>
            <a:endParaRPr lang="en-US" sz="4000" dirty="0"/>
          </a:p>
        </p:txBody>
      </p:sp>
      <p:sp>
        <p:nvSpPr>
          <p:cNvPr id="2" name="Slide Number Placeholder 1"/>
          <p:cNvSpPr>
            <a:spLocks noGrp="1"/>
          </p:cNvSpPr>
          <p:nvPr>
            <p:ph type="sldNum" sz="quarter" idx="12"/>
          </p:nvPr>
        </p:nvSpPr>
        <p:spPr/>
        <p:txBody>
          <a:bodyPr/>
          <a:lstStyle/>
          <a:p>
            <a:fld id="{4DB4CB9A-C63F-4E87-AA38-9916D0B520C4}" type="slidenum">
              <a:rPr lang="en-US" smtClean="0">
                <a:solidFill>
                  <a:prstClr val="black"/>
                </a:solidFill>
                <a:latin typeface="Calibri"/>
              </a:rPr>
              <a:pPr/>
              <a:t>35</a:t>
            </a:fld>
            <a:endParaRPr lang="en-US">
              <a:solidFill>
                <a:prstClr val="black"/>
              </a:solidFill>
              <a:latin typeface="Calibri"/>
            </a:endParaRPr>
          </a:p>
        </p:txBody>
      </p:sp>
      <p:sp>
        <p:nvSpPr>
          <p:cNvPr id="7" name="Rounded Rectangle 6"/>
          <p:cNvSpPr/>
          <p:nvPr/>
        </p:nvSpPr>
        <p:spPr>
          <a:xfrm>
            <a:off x="3042669" y="1763853"/>
            <a:ext cx="1875610" cy="795812"/>
          </a:xfrm>
          <a:prstGeom prst="roundRect">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prstClr val="black"/>
                </a:solidFill>
                <a:latin typeface="Calibri"/>
                <a:ea typeface="Times New Roman" panose="02020603050405020304" pitchFamily="18" charset="0"/>
                <a:cs typeface="Times New Roman" panose="02020603050405020304" pitchFamily="18" charset="0"/>
              </a:rPr>
              <a:t>Memory Error</a:t>
            </a:r>
          </a:p>
        </p:txBody>
      </p:sp>
      <p:sp>
        <p:nvSpPr>
          <p:cNvPr id="8" name="Rounded Rectangle 7"/>
          <p:cNvSpPr/>
          <p:nvPr/>
        </p:nvSpPr>
        <p:spPr>
          <a:xfrm>
            <a:off x="6030374" y="4345705"/>
            <a:ext cx="1587056" cy="928448"/>
          </a:xfrm>
          <a:prstGeom prst="roundRect">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smtClean="0">
                <a:solidFill>
                  <a:prstClr val="black"/>
                </a:solidFill>
                <a:latin typeface="Calibri"/>
                <a:ea typeface="Times New Roman" panose="02020603050405020304" pitchFamily="18" charset="0"/>
                <a:cs typeface="Times New Roman" panose="02020603050405020304" pitchFamily="18" charset="0"/>
              </a:rPr>
              <a:t>System/App Crash</a:t>
            </a:r>
            <a:endParaRPr lang="en-US" sz="2400" spc="-150" dirty="0">
              <a:solidFill>
                <a:prstClr val="black"/>
              </a:solidFill>
              <a:latin typeface="Calibri"/>
              <a:ea typeface="Times New Roman" panose="02020603050405020304" pitchFamily="18" charset="0"/>
              <a:cs typeface="Times New Roman" panose="02020603050405020304" pitchFamily="18" charset="0"/>
            </a:endParaRPr>
          </a:p>
        </p:txBody>
      </p:sp>
      <p:sp>
        <p:nvSpPr>
          <p:cNvPr id="9" name="Rounded Rectangle 8"/>
          <p:cNvSpPr/>
          <p:nvPr/>
        </p:nvSpPr>
        <p:spPr>
          <a:xfrm>
            <a:off x="4200668" y="4345705"/>
            <a:ext cx="1587056" cy="928448"/>
          </a:xfrm>
          <a:prstGeom prst="roundRect">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smtClean="0">
                <a:solidFill>
                  <a:prstClr val="black"/>
                </a:solidFill>
                <a:latin typeface="Calibri"/>
                <a:ea typeface="Times New Roman" panose="02020603050405020304" pitchFamily="18" charset="0"/>
                <a:cs typeface="Times New Roman" panose="02020603050405020304" pitchFamily="18" charset="0"/>
              </a:rPr>
              <a:t>Incorrect Response</a:t>
            </a:r>
            <a:endParaRPr lang="en-US" sz="2400" spc="-150" dirty="0">
              <a:solidFill>
                <a:prstClr val="black"/>
              </a:solidFill>
              <a:latin typeface="Calibri"/>
              <a:ea typeface="Times New Roman" panose="02020603050405020304" pitchFamily="18" charset="0"/>
              <a:cs typeface="Times New Roman" panose="02020603050405020304" pitchFamily="18" charset="0"/>
            </a:endParaRPr>
          </a:p>
        </p:txBody>
      </p:sp>
      <p:sp>
        <p:nvSpPr>
          <p:cNvPr id="10" name="Rounded Rectangle 9"/>
          <p:cNvSpPr/>
          <p:nvPr/>
        </p:nvSpPr>
        <p:spPr>
          <a:xfrm>
            <a:off x="2370962" y="4345705"/>
            <a:ext cx="1587056" cy="928448"/>
          </a:xfrm>
          <a:prstGeom prst="roundRect">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smtClean="0">
                <a:solidFill>
                  <a:prstClr val="black"/>
                </a:solidFill>
                <a:latin typeface="Calibri"/>
                <a:ea typeface="Times New Roman" panose="02020603050405020304" pitchFamily="18" charset="0"/>
                <a:cs typeface="Times New Roman" panose="02020603050405020304" pitchFamily="18" charset="0"/>
              </a:rPr>
              <a:t>Masked by Logic</a:t>
            </a:r>
            <a:endParaRPr lang="en-US" sz="2400" spc="-150" dirty="0">
              <a:solidFill>
                <a:prstClr val="black"/>
              </a:solidFill>
              <a:latin typeface="Calibri"/>
              <a:ea typeface="Times New Roman" panose="02020603050405020304" pitchFamily="18" charset="0"/>
              <a:cs typeface="Times New Roman" panose="02020603050405020304" pitchFamily="18" charset="0"/>
            </a:endParaRPr>
          </a:p>
        </p:txBody>
      </p:sp>
      <p:sp>
        <p:nvSpPr>
          <p:cNvPr id="11" name="Rounded Rectangle 10"/>
          <p:cNvSpPr/>
          <p:nvPr/>
        </p:nvSpPr>
        <p:spPr>
          <a:xfrm>
            <a:off x="1985105" y="3007906"/>
            <a:ext cx="1875610" cy="928448"/>
          </a:xfrm>
          <a:prstGeom prst="roundRect">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smtClean="0">
                <a:solidFill>
                  <a:prstClr val="black"/>
                </a:solidFill>
                <a:latin typeface="Calibri"/>
                <a:ea typeface="Times New Roman" panose="02020603050405020304" pitchFamily="18" charset="0"/>
                <a:cs typeface="Times New Roman" panose="02020603050405020304" pitchFamily="18" charset="0"/>
              </a:rPr>
              <a:t>Masked by Overwrite</a:t>
            </a:r>
            <a:endParaRPr lang="en-US" sz="2400" spc="-150" dirty="0">
              <a:solidFill>
                <a:prstClr val="black"/>
              </a:solidFill>
              <a:latin typeface="Calibri"/>
              <a:ea typeface="Times New Roman" panose="02020603050405020304" pitchFamily="18" charset="0"/>
              <a:cs typeface="Times New Roman" panose="02020603050405020304" pitchFamily="18" charset="0"/>
            </a:endParaRPr>
          </a:p>
        </p:txBody>
      </p:sp>
      <p:sp>
        <p:nvSpPr>
          <p:cNvPr id="12" name="Rounded Rectangle 11"/>
          <p:cNvSpPr/>
          <p:nvPr/>
        </p:nvSpPr>
        <p:spPr>
          <a:xfrm>
            <a:off x="4054453" y="3007906"/>
            <a:ext cx="1875610" cy="928448"/>
          </a:xfrm>
          <a:prstGeom prst="roundRect">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prstClr val="black"/>
                </a:solidFill>
                <a:latin typeface="Calibri"/>
                <a:ea typeface="Times New Roman" panose="02020603050405020304" pitchFamily="18" charset="0"/>
                <a:cs typeface="Times New Roman" panose="02020603050405020304" pitchFamily="18" charset="0"/>
              </a:rPr>
              <a:t>Consumed by </a:t>
            </a:r>
            <a:r>
              <a:rPr lang="en-US" sz="2400" spc="-150" dirty="0" smtClean="0">
                <a:solidFill>
                  <a:prstClr val="black"/>
                </a:solidFill>
                <a:latin typeface="Calibri"/>
                <a:ea typeface="Times New Roman" panose="02020603050405020304" pitchFamily="18" charset="0"/>
                <a:cs typeface="Times New Roman" panose="02020603050405020304" pitchFamily="18" charset="0"/>
              </a:rPr>
              <a:t>Application</a:t>
            </a:r>
            <a:endParaRPr lang="en-US" sz="2400" spc="-150" dirty="0">
              <a:solidFill>
                <a:prstClr val="black"/>
              </a:solidFill>
              <a:latin typeface="Calibri"/>
              <a:ea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3980474" y="2559665"/>
            <a:ext cx="1011784" cy="44824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922910" y="2559665"/>
            <a:ext cx="1057564" cy="44824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164490" y="3936354"/>
            <a:ext cx="1827768" cy="40935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992259" y="3936354"/>
            <a:ext cx="1937" cy="40935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92259" y="3936354"/>
            <a:ext cx="1831643" cy="40935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502111" y="5717880"/>
            <a:ext cx="2289884" cy="477054"/>
          </a:xfrm>
          <a:prstGeom prst="rect">
            <a:avLst/>
          </a:prstGeom>
          <a:noFill/>
          <a:ln w="38100">
            <a:noFill/>
          </a:ln>
        </p:spPr>
        <p:txBody>
          <a:bodyPr wrap="square" rtlCol="0" anchor="ctr">
            <a:spAutoFit/>
          </a:bodyPr>
          <a:lstStyle/>
          <a:p>
            <a:pPr algn="ctr">
              <a:lnSpc>
                <a:spcPts val="3000"/>
              </a:lnSpc>
            </a:pPr>
            <a:r>
              <a:rPr lang="en-US" sz="3200" dirty="0" smtClean="0">
                <a:solidFill>
                  <a:srgbClr val="008000"/>
                </a:solidFill>
                <a:latin typeface="Calibri"/>
                <a:cs typeface="Times New Roman" panose="02020603050405020304" pitchFamily="18" charset="0"/>
                <a:sym typeface="Wingdings" panose="05000000000000000000" pitchFamily="2" charset="2"/>
              </a:rPr>
              <a:t></a:t>
            </a:r>
            <a:r>
              <a:rPr lang="en-US" sz="2400" dirty="0" smtClean="0">
                <a:solidFill>
                  <a:prstClr val="black"/>
                </a:solidFill>
                <a:latin typeface="Calibri"/>
                <a:cs typeface="Times New Roman" panose="02020603050405020304" pitchFamily="18" charset="0"/>
              </a:rPr>
              <a:t>Correct Result</a:t>
            </a:r>
            <a:endParaRPr lang="en-US" sz="2400" dirty="0">
              <a:solidFill>
                <a:prstClr val="black"/>
              </a:solidFill>
              <a:latin typeface="Calibri"/>
              <a:cs typeface="Times New Roman" panose="02020603050405020304" pitchFamily="18" charset="0"/>
            </a:endParaRPr>
          </a:p>
        </p:txBody>
      </p:sp>
      <p:sp>
        <p:nvSpPr>
          <p:cNvPr id="34" name="TextBox 33"/>
          <p:cNvSpPr txBox="1"/>
          <p:nvPr/>
        </p:nvSpPr>
        <p:spPr>
          <a:xfrm>
            <a:off x="4545771" y="5717880"/>
            <a:ext cx="2410468" cy="477054"/>
          </a:xfrm>
          <a:prstGeom prst="rect">
            <a:avLst/>
          </a:prstGeom>
          <a:noFill/>
          <a:ln w="38100">
            <a:noFill/>
          </a:ln>
        </p:spPr>
        <p:txBody>
          <a:bodyPr wrap="none" rtlCol="0" anchor="ctr">
            <a:spAutoFit/>
          </a:bodyPr>
          <a:lstStyle/>
          <a:p>
            <a:pPr algn="ctr">
              <a:lnSpc>
                <a:spcPts val="3000"/>
              </a:lnSpc>
            </a:pPr>
            <a:r>
              <a:rPr lang="en-US" sz="3200" dirty="0" smtClean="0">
                <a:solidFill>
                  <a:srgbClr val="FF0000"/>
                </a:solidFill>
                <a:latin typeface="Calibri"/>
                <a:cs typeface="Times New Roman" panose="02020603050405020304" pitchFamily="18" charset="0"/>
                <a:sym typeface="Wingdings" panose="05000000000000000000" pitchFamily="2" charset="2"/>
              </a:rPr>
              <a:t></a:t>
            </a:r>
            <a:r>
              <a:rPr lang="en-US" sz="2400" dirty="0" smtClean="0">
                <a:solidFill>
                  <a:prstClr val="black"/>
                </a:solidFill>
                <a:latin typeface="Calibri"/>
                <a:cs typeface="Times New Roman" panose="02020603050405020304" pitchFamily="18" charset="0"/>
              </a:rPr>
              <a:t>Incorrect Result</a:t>
            </a:r>
            <a:endParaRPr lang="en-US" sz="2400" dirty="0">
              <a:solidFill>
                <a:prstClr val="black"/>
              </a:solidFill>
              <a:latin typeface="Calibri"/>
              <a:cs typeface="Times New Roman" panose="02020603050405020304" pitchFamily="18" charset="0"/>
            </a:endParaRPr>
          </a:p>
        </p:txBody>
      </p:sp>
      <p:cxnSp>
        <p:nvCxnSpPr>
          <p:cNvPr id="35" name="Straight Arrow Connector 34"/>
          <p:cNvCxnSpPr>
            <a:endCxn id="34" idx="0"/>
          </p:cNvCxnSpPr>
          <p:nvPr/>
        </p:nvCxnSpPr>
        <p:spPr>
          <a:xfrm>
            <a:off x="4994196" y="5274153"/>
            <a:ext cx="756809" cy="44372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34" idx="0"/>
          </p:cNvCxnSpPr>
          <p:nvPr/>
        </p:nvCxnSpPr>
        <p:spPr>
          <a:xfrm flipH="1">
            <a:off x="5751005" y="5274153"/>
            <a:ext cx="1072897" cy="44372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3" idx="0"/>
          </p:cNvCxnSpPr>
          <p:nvPr/>
        </p:nvCxnSpPr>
        <p:spPr>
          <a:xfrm flipH="1">
            <a:off x="2647053" y="5274153"/>
            <a:ext cx="517437" cy="44372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1945248" y="3936355"/>
            <a:ext cx="1002053" cy="1781526"/>
          </a:xfrm>
          <a:custGeom>
            <a:avLst/>
            <a:gdLst>
              <a:gd name="connsiteX0" fmla="*/ 1382841 w 1382841"/>
              <a:gd name="connsiteY0" fmla="*/ 0 h 2499360"/>
              <a:gd name="connsiteX1" fmla="*/ 178881 w 1382841"/>
              <a:gd name="connsiteY1" fmla="*/ 365760 h 2499360"/>
              <a:gd name="connsiteX2" fmla="*/ 87441 w 1382841"/>
              <a:gd name="connsiteY2" fmla="*/ 1859280 h 2499360"/>
              <a:gd name="connsiteX3" fmla="*/ 971361 w 1382841"/>
              <a:gd name="connsiteY3" fmla="*/ 2499360 h 2499360"/>
            </a:gdLst>
            <a:ahLst/>
            <a:cxnLst>
              <a:cxn ang="0">
                <a:pos x="connsiteX0" y="connsiteY0"/>
              </a:cxn>
              <a:cxn ang="0">
                <a:pos x="connsiteX1" y="connsiteY1"/>
              </a:cxn>
              <a:cxn ang="0">
                <a:pos x="connsiteX2" y="connsiteY2"/>
              </a:cxn>
              <a:cxn ang="0">
                <a:pos x="connsiteX3" y="connsiteY3"/>
              </a:cxn>
            </a:cxnLst>
            <a:rect l="l" t="t" r="r" b="b"/>
            <a:pathLst>
              <a:path w="1382841" h="2499360">
                <a:moveTo>
                  <a:pt x="1382841" y="0"/>
                </a:moveTo>
                <a:cubicBezTo>
                  <a:pt x="888811" y="27940"/>
                  <a:pt x="394781" y="55880"/>
                  <a:pt x="178881" y="365760"/>
                </a:cubicBezTo>
                <a:cubicBezTo>
                  <a:pt x="-37019" y="675640"/>
                  <a:pt x="-44639" y="1503680"/>
                  <a:pt x="87441" y="1859280"/>
                </a:cubicBezTo>
                <a:cubicBezTo>
                  <a:pt x="219521" y="2214880"/>
                  <a:pt x="747841" y="2456180"/>
                  <a:pt x="971361" y="2499360"/>
                </a:cubicBez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Calibri"/>
            </a:endParaRPr>
          </a:p>
        </p:txBody>
      </p:sp>
      <p:sp>
        <p:nvSpPr>
          <p:cNvPr id="4" name="TextBox 3"/>
          <p:cNvSpPr txBox="1"/>
          <p:nvPr/>
        </p:nvSpPr>
        <p:spPr>
          <a:xfrm>
            <a:off x="5000150" y="1914904"/>
            <a:ext cx="1502334" cy="461665"/>
          </a:xfrm>
          <a:prstGeom prst="rect">
            <a:avLst/>
          </a:prstGeom>
          <a:solidFill>
            <a:schemeClr val="bg1">
              <a:lumMod val="85000"/>
            </a:schemeClr>
          </a:solidFill>
        </p:spPr>
        <p:txBody>
          <a:bodyPr wrap="none" rtlCol="0">
            <a:spAutoFit/>
          </a:bodyPr>
          <a:lstStyle/>
          <a:p>
            <a:r>
              <a:rPr lang="en-US" sz="2400" dirty="0">
                <a:solidFill>
                  <a:srgbClr val="008000"/>
                </a:solidFill>
                <a:latin typeface="Calibri"/>
              </a:rPr>
              <a:t>x</a:t>
            </a:r>
            <a:r>
              <a:rPr lang="en-US" sz="2400" dirty="0" smtClean="0">
                <a:solidFill>
                  <a:srgbClr val="008000"/>
                </a:solidFill>
                <a:latin typeface="Calibri"/>
              </a:rPr>
              <a:t> = …010…</a:t>
            </a:r>
            <a:endParaRPr lang="en-US" sz="2400" dirty="0">
              <a:solidFill>
                <a:srgbClr val="008000"/>
              </a:solidFill>
              <a:latin typeface="Calibri"/>
            </a:endParaRPr>
          </a:p>
        </p:txBody>
      </p:sp>
      <p:sp>
        <p:nvSpPr>
          <p:cNvPr id="23" name="TextBox 22"/>
          <p:cNvSpPr txBox="1"/>
          <p:nvPr/>
        </p:nvSpPr>
        <p:spPr>
          <a:xfrm>
            <a:off x="5000150" y="1914904"/>
            <a:ext cx="1502334" cy="461665"/>
          </a:xfrm>
          <a:prstGeom prst="rect">
            <a:avLst/>
          </a:prstGeom>
          <a:solidFill>
            <a:schemeClr val="bg1">
              <a:lumMod val="85000"/>
            </a:schemeClr>
          </a:solidFill>
        </p:spPr>
        <p:txBody>
          <a:bodyPr wrap="none" rtlCol="0">
            <a:spAutoFit/>
          </a:bodyPr>
          <a:lstStyle/>
          <a:p>
            <a:r>
              <a:rPr lang="en-US" sz="2400" dirty="0">
                <a:solidFill>
                  <a:srgbClr val="008000"/>
                </a:solidFill>
                <a:latin typeface="Calibri"/>
              </a:rPr>
              <a:t>x</a:t>
            </a:r>
            <a:r>
              <a:rPr lang="en-US" sz="2400" dirty="0" smtClean="0">
                <a:solidFill>
                  <a:srgbClr val="008000"/>
                </a:solidFill>
                <a:latin typeface="Calibri"/>
              </a:rPr>
              <a:t> = …</a:t>
            </a:r>
            <a:r>
              <a:rPr lang="en-US" sz="2400" dirty="0" smtClean="0">
                <a:solidFill>
                  <a:srgbClr val="FF0000"/>
                </a:solidFill>
                <a:latin typeface="Calibri"/>
              </a:rPr>
              <a:t>1</a:t>
            </a:r>
            <a:r>
              <a:rPr lang="en-US" sz="2400" dirty="0" smtClean="0">
                <a:solidFill>
                  <a:srgbClr val="008000"/>
                </a:solidFill>
                <a:latin typeface="Calibri"/>
              </a:rPr>
              <a:t>10…</a:t>
            </a:r>
            <a:endParaRPr lang="en-US" sz="2400" dirty="0">
              <a:solidFill>
                <a:srgbClr val="008000"/>
              </a:solidFill>
              <a:latin typeface="Calibri"/>
            </a:endParaRPr>
          </a:p>
        </p:txBody>
      </p:sp>
      <p:sp>
        <p:nvSpPr>
          <p:cNvPr id="6" name="TextBox 5"/>
          <p:cNvSpPr txBox="1"/>
          <p:nvPr/>
        </p:nvSpPr>
        <p:spPr>
          <a:xfrm>
            <a:off x="2198207" y="2550696"/>
            <a:ext cx="844462" cy="461665"/>
          </a:xfrm>
          <a:prstGeom prst="rect">
            <a:avLst/>
          </a:prstGeom>
          <a:noFill/>
        </p:spPr>
        <p:txBody>
          <a:bodyPr wrap="none" rtlCol="0">
            <a:spAutoFit/>
          </a:bodyPr>
          <a:lstStyle/>
          <a:p>
            <a:r>
              <a:rPr lang="en-US" sz="2400" dirty="0" smtClean="0">
                <a:solidFill>
                  <a:srgbClr val="FF0000"/>
                </a:solidFill>
                <a:latin typeface="Calibri"/>
              </a:rPr>
              <a:t>Store</a:t>
            </a:r>
            <a:endParaRPr lang="en-US" sz="2400" dirty="0">
              <a:solidFill>
                <a:srgbClr val="FF0000"/>
              </a:solidFill>
              <a:latin typeface="Calibri"/>
            </a:endParaRPr>
          </a:p>
        </p:txBody>
      </p:sp>
      <p:sp>
        <p:nvSpPr>
          <p:cNvPr id="26" name="TextBox 25"/>
          <p:cNvSpPr txBox="1"/>
          <p:nvPr/>
        </p:nvSpPr>
        <p:spPr>
          <a:xfrm>
            <a:off x="20369" y="3227616"/>
            <a:ext cx="150233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solidFill>
                  <a:srgbClr val="008000"/>
                </a:solidFill>
                <a:latin typeface="Calibri"/>
              </a:rPr>
              <a:t>x = …000…</a:t>
            </a:r>
            <a:endParaRPr lang="en-US" sz="2400" dirty="0">
              <a:solidFill>
                <a:srgbClr val="008000"/>
              </a:solidFill>
              <a:latin typeface="Calibri"/>
            </a:endParaRPr>
          </a:p>
        </p:txBody>
      </p:sp>
      <p:sp>
        <p:nvSpPr>
          <p:cNvPr id="27" name="TextBox 26"/>
          <p:cNvSpPr txBox="1"/>
          <p:nvPr/>
        </p:nvSpPr>
        <p:spPr>
          <a:xfrm>
            <a:off x="4965212" y="2537272"/>
            <a:ext cx="785793" cy="461665"/>
          </a:xfrm>
          <a:prstGeom prst="rect">
            <a:avLst/>
          </a:prstGeom>
          <a:noFill/>
        </p:spPr>
        <p:txBody>
          <a:bodyPr wrap="none" rtlCol="0">
            <a:spAutoFit/>
          </a:bodyPr>
          <a:lstStyle/>
          <a:p>
            <a:r>
              <a:rPr lang="en-US" sz="2400" dirty="0" smtClean="0">
                <a:solidFill>
                  <a:srgbClr val="FF0000"/>
                </a:solidFill>
                <a:latin typeface="Calibri"/>
              </a:rPr>
              <a:t>Load</a:t>
            </a:r>
            <a:endParaRPr lang="en-US" sz="2400" dirty="0">
              <a:solidFill>
                <a:srgbClr val="FF0000"/>
              </a:solidFill>
              <a:latin typeface="Calibri"/>
            </a:endParaRPr>
          </a:p>
        </p:txBody>
      </p:sp>
      <p:sp>
        <p:nvSpPr>
          <p:cNvPr id="28" name="TextBox 27"/>
          <p:cNvSpPr txBox="1"/>
          <p:nvPr/>
        </p:nvSpPr>
        <p:spPr>
          <a:xfrm>
            <a:off x="-1" y="4345705"/>
            <a:ext cx="1502111" cy="1031915"/>
          </a:xfrm>
          <a:prstGeom prst="flowChartDocumen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solidFill>
                  <a:srgbClr val="008000"/>
                </a:solidFill>
                <a:latin typeface="Calibri"/>
              </a:rPr>
              <a:t>i</a:t>
            </a:r>
            <a:r>
              <a:rPr lang="en-US" sz="2400" dirty="0" smtClean="0">
                <a:solidFill>
                  <a:srgbClr val="008000"/>
                </a:solidFill>
                <a:latin typeface="Calibri"/>
              </a:rPr>
              <a:t>f (x != 0) …</a:t>
            </a:r>
            <a:endParaRPr lang="en-US" sz="2400" dirty="0">
              <a:solidFill>
                <a:srgbClr val="008000"/>
              </a:solidFill>
              <a:latin typeface="Calibri"/>
            </a:endParaRPr>
          </a:p>
        </p:txBody>
      </p:sp>
      <p:sp>
        <p:nvSpPr>
          <p:cNvPr id="29" name="TextBox 28"/>
          <p:cNvSpPr txBox="1"/>
          <p:nvPr/>
        </p:nvSpPr>
        <p:spPr>
          <a:xfrm>
            <a:off x="7749930" y="4209763"/>
            <a:ext cx="1394070" cy="1490543"/>
          </a:xfrm>
          <a:prstGeom prst="flowChartDocumen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solidFill>
                  <a:srgbClr val="008000"/>
                </a:solidFill>
                <a:latin typeface="Calibri"/>
              </a:rPr>
              <a:t>return x;</a:t>
            </a:r>
          </a:p>
          <a:p>
            <a:r>
              <a:rPr lang="en-US" sz="2400" dirty="0" smtClean="0">
                <a:solidFill>
                  <a:srgbClr val="008000"/>
                </a:solidFill>
                <a:latin typeface="Calibri"/>
              </a:rPr>
              <a:t>or </a:t>
            </a:r>
          </a:p>
          <a:p>
            <a:r>
              <a:rPr lang="en-US" sz="2400" dirty="0" smtClean="0">
                <a:solidFill>
                  <a:srgbClr val="008000"/>
                </a:solidFill>
                <a:latin typeface="Calibri"/>
              </a:rPr>
              <a:t>*x;</a:t>
            </a:r>
            <a:endParaRPr lang="en-US" sz="2400" dirty="0">
              <a:solidFill>
                <a:srgbClr val="008000"/>
              </a:solidFill>
              <a:latin typeface="Calibri"/>
            </a:endParaRPr>
          </a:p>
        </p:txBody>
      </p:sp>
      <p:sp>
        <p:nvSpPr>
          <p:cNvPr id="19" name="TextBox 18"/>
          <p:cNvSpPr txBox="1"/>
          <p:nvPr/>
        </p:nvSpPr>
        <p:spPr>
          <a:xfrm>
            <a:off x="771536" y="1075909"/>
            <a:ext cx="7636962" cy="584775"/>
          </a:xfrm>
          <a:prstGeom prst="rect">
            <a:avLst/>
          </a:prstGeom>
          <a:noFill/>
        </p:spPr>
        <p:txBody>
          <a:bodyPr wrap="none" rtlCol="0">
            <a:spAutoFit/>
          </a:bodyPr>
          <a:lstStyle/>
          <a:p>
            <a:r>
              <a:rPr lang="en-US" sz="3200" i="1" u="sng" dirty="0" smtClean="0">
                <a:solidFill>
                  <a:prstClr val="black"/>
                </a:solidFill>
                <a:latin typeface="Calibri"/>
              </a:rPr>
              <a:t>Quantify application memory error tolerance</a:t>
            </a:r>
            <a:endParaRPr lang="en-US" sz="3200" i="1" u="sng" dirty="0">
              <a:solidFill>
                <a:prstClr val="black"/>
              </a:solidFill>
              <a:latin typeface="Calibri"/>
            </a:endParaRPr>
          </a:p>
        </p:txBody>
      </p:sp>
      <p:sp>
        <p:nvSpPr>
          <p:cNvPr id="3" name="TextBox 2"/>
          <p:cNvSpPr txBox="1"/>
          <p:nvPr/>
        </p:nvSpPr>
        <p:spPr>
          <a:xfrm>
            <a:off x="4987748" y="1590675"/>
            <a:ext cx="1426160" cy="461665"/>
          </a:xfrm>
          <a:prstGeom prst="rect">
            <a:avLst/>
          </a:prstGeom>
          <a:noFill/>
        </p:spPr>
        <p:txBody>
          <a:bodyPr wrap="none" rtlCol="0">
            <a:spAutoFit/>
          </a:bodyPr>
          <a:lstStyle/>
          <a:p>
            <a:r>
              <a:rPr lang="en-US" sz="2400" dirty="0" smtClean="0">
                <a:solidFill>
                  <a:srgbClr val="FF0000"/>
                </a:solidFill>
                <a:latin typeface="Calibri"/>
              </a:rPr>
              <a:t>corrupted</a:t>
            </a:r>
            <a:endParaRPr lang="en-US" sz="2400" dirty="0">
              <a:solidFill>
                <a:srgbClr val="FF0000"/>
              </a:solidFill>
              <a:latin typeface="Calibri"/>
            </a:endParaRPr>
          </a:p>
        </p:txBody>
      </p:sp>
    </p:spTree>
    <p:extLst>
      <p:ext uri="{BB962C8B-B14F-4D97-AF65-F5344CB8AC3E}">
        <p14:creationId xmlns:p14="http://schemas.microsoft.com/office/powerpoint/2010/main" val="5054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 presetClass="emph" presetSubtype="2" fill="hold" nodeType="withEffect">
                                  <p:stCondLst>
                                    <p:cond delay="0"/>
                                  </p:stCondLst>
                                  <p:childTnLst>
                                    <p:animClr clrSpc="rgb" dir="cw">
                                      <p:cBhvr>
                                        <p:cTn id="13" dur="2000" fill="hold"/>
                                        <p:tgtEl>
                                          <p:spTgt spid="7"/>
                                        </p:tgtEl>
                                        <p:attrNameLst>
                                          <p:attrName>fillcolor</p:attrName>
                                        </p:attrNameLst>
                                      </p:cBhvr>
                                      <p:to>
                                        <a:srgbClr val="FFC00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500"/>
                            </p:stCondLst>
                            <p:childTnLst>
                              <p:par>
                                <p:cTn id="25" presetID="10" presetClass="exit" presetSubtype="0" fill="hold" grpId="1" nodeType="afterEffect">
                                  <p:stCondLst>
                                    <p:cond delay="0"/>
                                  </p:stCondLst>
                                  <p:childTnLst>
                                    <p:animEffect transition="out" filter="fad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childTnLst>
                          </p:cTn>
                        </p:par>
                        <p:par>
                          <p:cTn id="28" fill="hold">
                            <p:stCondLst>
                              <p:cond delay="1000"/>
                            </p:stCondLst>
                            <p:childTnLst>
                              <p:par>
                                <p:cTn id="29" presetID="10" presetClass="entr" presetSubtype="0" fill="hold" grpId="2"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1500"/>
                            </p:stCondLst>
                            <p:childTnLst>
                              <p:par>
                                <p:cTn id="33" presetID="1"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par>
                                <p:cTn id="43" presetID="22" presetClass="entr" presetSubtype="1"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 presetClass="emph" presetSubtype="2" fill="hold" nodeType="withEffect">
                                  <p:stCondLst>
                                    <p:cond delay="500"/>
                                  </p:stCondLst>
                                  <p:childTnLst>
                                    <p:animClr clrSpc="rgb" dir="cw">
                                      <p:cBhvr>
                                        <p:cTn id="50" dur="2000" fill="hold"/>
                                        <p:tgtEl>
                                          <p:spTgt spid="11"/>
                                        </p:tgtEl>
                                        <p:attrNameLst>
                                          <p:attrName>fillcolor</p:attrName>
                                        </p:attrNameLst>
                                      </p:cBhvr>
                                      <p:to>
                                        <a:srgbClr val="FFC000"/>
                                      </p:to>
                                    </p:animClr>
                                    <p:set>
                                      <p:cBhvr>
                                        <p:cTn id="51" dur="2000" fill="hold"/>
                                        <p:tgtEl>
                                          <p:spTgt spid="11"/>
                                        </p:tgtEl>
                                        <p:attrNameLst>
                                          <p:attrName>fill.type</p:attrName>
                                        </p:attrNameLst>
                                      </p:cBhvr>
                                      <p:to>
                                        <p:strVal val="solid"/>
                                      </p:to>
                                    </p:set>
                                    <p:set>
                                      <p:cBhvr>
                                        <p:cTn id="52" dur="2000" fill="hold"/>
                                        <p:tgtEl>
                                          <p:spTgt spid="11"/>
                                        </p:tgtEl>
                                        <p:attrNameLst>
                                          <p:attrName>fill.on</p:attrName>
                                        </p:attrNameLst>
                                      </p:cBhvr>
                                      <p:to>
                                        <p:strVal val="true"/>
                                      </p:to>
                                    </p:set>
                                  </p:childTnLst>
                                </p:cTn>
                              </p:par>
                              <p:par>
                                <p:cTn id="53" presetID="22" presetClass="entr" presetSubtype="1" fill="hold" grpId="0" nodeType="withEffect">
                                  <p:stCondLst>
                                    <p:cond delay="100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par>
                                <p:cTn id="56" presetID="22" presetClass="entr" presetSubtype="1" fill="hold" grpId="0" nodeType="withEffect">
                                  <p:stCondLst>
                                    <p:cond delay="1500"/>
                                  </p:stCondLst>
                                  <p:iterate type="lt">
                                    <p:tmPct val="0"/>
                                  </p:iterate>
                                  <p:childTnLst>
                                    <p:set>
                                      <p:cBhvr>
                                        <p:cTn id="57" dur="1" fill="hold">
                                          <p:stCondLst>
                                            <p:cond delay="0"/>
                                          </p:stCondLst>
                                        </p:cTn>
                                        <p:tgtEl>
                                          <p:spTgt spid="33">
                                            <p:txEl>
                                              <p:pRg st="0" end="0"/>
                                            </p:txEl>
                                          </p:spTgt>
                                        </p:tgtEl>
                                        <p:attrNameLst>
                                          <p:attrName>style.visibility</p:attrName>
                                        </p:attrNameLst>
                                      </p:cBhvr>
                                      <p:to>
                                        <p:strVal val="visible"/>
                                      </p:to>
                                    </p:set>
                                    <p:animEffect transition="in" filter="wipe(up)">
                                      <p:cBhvr>
                                        <p:cTn id="58" dur="500"/>
                                        <p:tgtEl>
                                          <p:spTgt spid="33">
                                            <p:txEl>
                                              <p:pRg st="0" end="0"/>
                                            </p:txEl>
                                          </p:spTgt>
                                        </p:tgtEl>
                                      </p:cBhvr>
                                    </p:animEffect>
                                  </p:childTnLst>
                                </p:cTn>
                              </p:par>
                              <p:par>
                                <p:cTn id="59" presetID="1" presetClass="emph" presetSubtype="2" fill="hold" nodeType="withEffect">
                                  <p:stCondLst>
                                    <p:cond delay="1500"/>
                                  </p:stCondLst>
                                  <p:childTnLst>
                                    <p:animClr clrSpc="rgb" dir="cw">
                                      <p:cBhvr>
                                        <p:cTn id="60" dur="2000" fill="hold"/>
                                        <p:tgtEl>
                                          <p:spTgt spid="33"/>
                                        </p:tgtEl>
                                        <p:attrNameLst>
                                          <p:attrName>fillcolor</p:attrName>
                                        </p:attrNameLst>
                                      </p:cBhvr>
                                      <p:to>
                                        <a:srgbClr val="FFC000"/>
                                      </p:to>
                                    </p:animClr>
                                    <p:set>
                                      <p:cBhvr>
                                        <p:cTn id="61" dur="2000" fill="hold"/>
                                        <p:tgtEl>
                                          <p:spTgt spid="33"/>
                                        </p:tgtEl>
                                        <p:attrNameLst>
                                          <p:attrName>fill.type</p:attrName>
                                        </p:attrNameLst>
                                      </p:cBhvr>
                                      <p:to>
                                        <p:strVal val="solid"/>
                                      </p:to>
                                    </p:set>
                                    <p:set>
                                      <p:cBhvr>
                                        <p:cTn id="62" dur="2000" fill="hold"/>
                                        <p:tgtEl>
                                          <p:spTgt spid="33"/>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10" fill="hold"/>
                                        <p:tgtEl>
                                          <p:spTgt spid="7"/>
                                        </p:tgtEl>
                                        <p:attrNameLst>
                                          <p:attrName>fillcolor</p:attrName>
                                        </p:attrNameLst>
                                      </p:cBhvr>
                                      <p:to>
                                        <a:srgbClr val="FFFFFF"/>
                                      </p:to>
                                    </p:animClr>
                                    <p:set>
                                      <p:cBhvr>
                                        <p:cTn id="67" dur="10" fill="hold"/>
                                        <p:tgtEl>
                                          <p:spTgt spid="7"/>
                                        </p:tgtEl>
                                        <p:attrNameLst>
                                          <p:attrName>fill.type</p:attrName>
                                        </p:attrNameLst>
                                      </p:cBhvr>
                                      <p:to>
                                        <p:strVal val="solid"/>
                                      </p:to>
                                    </p:set>
                                    <p:set>
                                      <p:cBhvr>
                                        <p:cTn id="68" dur="10" fill="hold"/>
                                        <p:tgtEl>
                                          <p:spTgt spid="7"/>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10" fill="hold"/>
                                        <p:tgtEl>
                                          <p:spTgt spid="11"/>
                                        </p:tgtEl>
                                        <p:attrNameLst>
                                          <p:attrName>fillcolor</p:attrName>
                                        </p:attrNameLst>
                                      </p:cBhvr>
                                      <p:to>
                                        <a:srgbClr val="FFFFFF"/>
                                      </p:to>
                                    </p:animClr>
                                    <p:set>
                                      <p:cBhvr>
                                        <p:cTn id="71" dur="10" fill="hold"/>
                                        <p:tgtEl>
                                          <p:spTgt spid="11"/>
                                        </p:tgtEl>
                                        <p:attrNameLst>
                                          <p:attrName>fill.type</p:attrName>
                                        </p:attrNameLst>
                                      </p:cBhvr>
                                      <p:to>
                                        <p:strVal val="solid"/>
                                      </p:to>
                                    </p:set>
                                    <p:set>
                                      <p:cBhvr>
                                        <p:cTn id="72" dur="10" fill="hold"/>
                                        <p:tgtEl>
                                          <p:spTgt spid="11"/>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10" fill="hold"/>
                                        <p:tgtEl>
                                          <p:spTgt spid="33"/>
                                        </p:tgtEl>
                                        <p:attrNameLst>
                                          <p:attrName>fillcolor</p:attrName>
                                        </p:attrNameLst>
                                      </p:cBhvr>
                                      <p:to>
                                        <a:srgbClr val="D8D8D8"/>
                                      </p:to>
                                    </p:animClr>
                                    <p:set>
                                      <p:cBhvr>
                                        <p:cTn id="75" dur="10" fill="hold"/>
                                        <p:tgtEl>
                                          <p:spTgt spid="33"/>
                                        </p:tgtEl>
                                        <p:attrNameLst>
                                          <p:attrName>fill.type</p:attrName>
                                        </p:attrNameLst>
                                      </p:cBhvr>
                                      <p:to>
                                        <p:strVal val="solid"/>
                                      </p:to>
                                    </p:set>
                                    <p:set>
                                      <p:cBhvr>
                                        <p:cTn id="76" dur="10" fill="hold"/>
                                        <p:tgtEl>
                                          <p:spTgt spid="33"/>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2000" fill="hold"/>
                                        <p:tgtEl>
                                          <p:spTgt spid="7"/>
                                        </p:tgtEl>
                                        <p:attrNameLst>
                                          <p:attrName>fillcolor</p:attrName>
                                        </p:attrNameLst>
                                      </p:cBhvr>
                                      <p:to>
                                        <a:srgbClr val="FFC000"/>
                                      </p:to>
                                    </p:animClr>
                                    <p:set>
                                      <p:cBhvr>
                                        <p:cTn id="79" dur="2000" fill="hold"/>
                                        <p:tgtEl>
                                          <p:spTgt spid="7"/>
                                        </p:tgtEl>
                                        <p:attrNameLst>
                                          <p:attrName>fill.type</p:attrName>
                                        </p:attrNameLst>
                                      </p:cBhvr>
                                      <p:to>
                                        <p:strVal val="solid"/>
                                      </p:to>
                                    </p:set>
                                    <p:set>
                                      <p:cBhvr>
                                        <p:cTn id="80" dur="2000" fill="hold"/>
                                        <p:tgtEl>
                                          <p:spTgt spid="7"/>
                                        </p:tgtEl>
                                        <p:attrNameLst>
                                          <p:attrName>fill.on</p:attrName>
                                        </p:attrNameLst>
                                      </p:cBhvr>
                                      <p:to>
                                        <p:strVal val="true"/>
                                      </p:to>
                                    </p:set>
                                  </p:childTnLst>
                                </p:cTn>
                              </p:par>
                              <p:par>
                                <p:cTn id="81" presetID="22" presetClass="entr" presetSubtype="1"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up)">
                                      <p:cBhvr>
                                        <p:cTn id="83" dur="500"/>
                                        <p:tgtEl>
                                          <p:spTgt spid="13"/>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up)">
                                      <p:cBhvr>
                                        <p:cTn id="86" dur="500"/>
                                        <p:tgtEl>
                                          <p:spTgt spid="27"/>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wipe(up)">
                                      <p:cBhvr>
                                        <p:cTn id="89" dur="500"/>
                                        <p:tgtEl>
                                          <p:spTgt spid="12"/>
                                        </p:tgtEl>
                                      </p:cBhvr>
                                    </p:animEffect>
                                  </p:childTnLst>
                                </p:cTn>
                              </p:par>
                              <p:par>
                                <p:cTn id="90" presetID="1" presetClass="emph" presetSubtype="2" fill="hold" nodeType="withEffect">
                                  <p:stCondLst>
                                    <p:cond delay="0"/>
                                  </p:stCondLst>
                                  <p:childTnLst>
                                    <p:animClr clrSpc="rgb" dir="cw">
                                      <p:cBhvr>
                                        <p:cTn id="91" dur="2000" fill="hold"/>
                                        <p:tgtEl>
                                          <p:spTgt spid="12"/>
                                        </p:tgtEl>
                                        <p:attrNameLst>
                                          <p:attrName>fillcolor</p:attrName>
                                        </p:attrNameLst>
                                      </p:cBhvr>
                                      <p:to>
                                        <a:srgbClr val="FFC000"/>
                                      </p:to>
                                    </p:animClr>
                                    <p:set>
                                      <p:cBhvr>
                                        <p:cTn id="92" dur="2000" fill="hold"/>
                                        <p:tgtEl>
                                          <p:spTgt spid="12"/>
                                        </p:tgtEl>
                                        <p:attrNameLst>
                                          <p:attrName>fill.type</p:attrName>
                                        </p:attrNameLst>
                                      </p:cBhvr>
                                      <p:to>
                                        <p:strVal val="solid"/>
                                      </p:to>
                                    </p:set>
                                    <p:set>
                                      <p:cBhvr>
                                        <p:cTn id="93" dur="2000" fill="hold"/>
                                        <p:tgtEl>
                                          <p:spTgt spid="12"/>
                                        </p:tgtEl>
                                        <p:attrNameLst>
                                          <p:attrName>fill.on</p:attrName>
                                        </p:attrNameLst>
                                      </p:cBhvr>
                                      <p:to>
                                        <p:strVal val="true"/>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wipe(up)">
                                      <p:cBhvr>
                                        <p:cTn id="98" dur="500"/>
                                        <p:tgtEl>
                                          <p:spTgt spid="15"/>
                                        </p:tgtEl>
                                      </p:cBhvr>
                                    </p:animEffect>
                                  </p:childTnLst>
                                </p:cTn>
                              </p:par>
                            </p:childTnLst>
                          </p:cTn>
                        </p:par>
                        <p:par>
                          <p:cTn id="99" fill="hold">
                            <p:stCondLst>
                              <p:cond delay="500"/>
                            </p:stCondLst>
                            <p:childTnLst>
                              <p:par>
                                <p:cTn id="100" presetID="22" presetClass="entr" presetSubtype="1"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up)">
                                      <p:cBhvr>
                                        <p:cTn id="102" dur="500"/>
                                        <p:tgtEl>
                                          <p:spTgt spid="1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par>
                                <p:cTn id="106" presetID="1" presetClass="emph" presetSubtype="2" fill="hold" nodeType="withEffect">
                                  <p:stCondLst>
                                    <p:cond delay="0"/>
                                  </p:stCondLst>
                                  <p:childTnLst>
                                    <p:animClr clrSpc="rgb" dir="cw">
                                      <p:cBhvr>
                                        <p:cTn id="107" dur="2000" fill="hold"/>
                                        <p:tgtEl>
                                          <p:spTgt spid="10"/>
                                        </p:tgtEl>
                                        <p:attrNameLst>
                                          <p:attrName>fillcolor</p:attrName>
                                        </p:attrNameLst>
                                      </p:cBhvr>
                                      <p:to>
                                        <a:srgbClr val="FFC000"/>
                                      </p:to>
                                    </p:animClr>
                                    <p:set>
                                      <p:cBhvr>
                                        <p:cTn id="108" dur="2000" fill="hold"/>
                                        <p:tgtEl>
                                          <p:spTgt spid="10"/>
                                        </p:tgtEl>
                                        <p:attrNameLst>
                                          <p:attrName>fill.type</p:attrName>
                                        </p:attrNameLst>
                                      </p:cBhvr>
                                      <p:to>
                                        <p:strVal val="solid"/>
                                      </p:to>
                                    </p:set>
                                    <p:set>
                                      <p:cBhvr>
                                        <p:cTn id="109" dur="2000" fill="hold"/>
                                        <p:tgtEl>
                                          <p:spTgt spid="10"/>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28"/>
                                        </p:tgtEl>
                                        <p:attrNameLst>
                                          <p:attrName>fillcolor</p:attrName>
                                        </p:attrNameLst>
                                      </p:cBhvr>
                                      <p:to>
                                        <a:srgbClr val="FFC000"/>
                                      </p:to>
                                    </p:animClr>
                                    <p:set>
                                      <p:cBhvr>
                                        <p:cTn id="112" dur="2000" fill="hold"/>
                                        <p:tgtEl>
                                          <p:spTgt spid="28"/>
                                        </p:tgtEl>
                                        <p:attrNameLst>
                                          <p:attrName>fill.type</p:attrName>
                                        </p:attrNameLst>
                                      </p:cBhvr>
                                      <p:to>
                                        <p:strVal val="solid"/>
                                      </p:to>
                                    </p:set>
                                    <p:set>
                                      <p:cBhvr>
                                        <p:cTn id="113" dur="2000" fill="hold"/>
                                        <p:tgtEl>
                                          <p:spTgt spid="28"/>
                                        </p:tgtEl>
                                        <p:attrNameLst>
                                          <p:attrName>fill.on</p:attrName>
                                        </p:attrNameLst>
                                      </p:cBhvr>
                                      <p:to>
                                        <p:strVal val="true"/>
                                      </p:to>
                                    </p:set>
                                  </p:childTnLst>
                                </p:cTn>
                              </p:par>
                              <p:par>
                                <p:cTn id="114" presetID="22" presetClass="entr" presetSubtype="1" fill="hold" nodeType="withEffect">
                                  <p:stCondLst>
                                    <p:cond delay="50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par>
                                <p:cTn id="117" presetID="1" presetClass="emph" presetSubtype="2" fill="hold" nodeType="withEffect">
                                  <p:stCondLst>
                                    <p:cond delay="1000"/>
                                  </p:stCondLst>
                                  <p:childTnLst>
                                    <p:animClr clrSpc="rgb" dir="cw">
                                      <p:cBhvr>
                                        <p:cTn id="118" dur="2000" fill="hold"/>
                                        <p:tgtEl>
                                          <p:spTgt spid="33"/>
                                        </p:tgtEl>
                                        <p:attrNameLst>
                                          <p:attrName>fillcolor</p:attrName>
                                        </p:attrNameLst>
                                      </p:cBhvr>
                                      <p:to>
                                        <a:srgbClr val="FFC000"/>
                                      </p:to>
                                    </p:animClr>
                                    <p:set>
                                      <p:cBhvr>
                                        <p:cTn id="119" dur="2000" fill="hold"/>
                                        <p:tgtEl>
                                          <p:spTgt spid="33"/>
                                        </p:tgtEl>
                                        <p:attrNameLst>
                                          <p:attrName>fill.type</p:attrName>
                                        </p:attrNameLst>
                                      </p:cBhvr>
                                      <p:to>
                                        <p:strVal val="solid"/>
                                      </p:to>
                                    </p:set>
                                    <p:set>
                                      <p:cBhvr>
                                        <p:cTn id="120" dur="2000" fill="hold"/>
                                        <p:tgtEl>
                                          <p:spTgt spid="33"/>
                                        </p:tgtEl>
                                        <p:attrNameLst>
                                          <p:attrName>fill.on</p:attrName>
                                        </p:attrNameLst>
                                      </p:cBhvr>
                                      <p:to>
                                        <p:strVal val="true"/>
                                      </p:to>
                                    </p:set>
                                  </p:childTnLst>
                                </p:cTn>
                              </p:par>
                            </p:childTnLst>
                          </p:cTn>
                        </p:par>
                      </p:childTnLst>
                    </p:cTn>
                  </p:par>
                  <p:par>
                    <p:cTn id="121" fill="hold">
                      <p:stCondLst>
                        <p:cond delay="indefinite"/>
                      </p:stCondLst>
                      <p:childTnLst>
                        <p:par>
                          <p:cTn id="122" fill="hold">
                            <p:stCondLst>
                              <p:cond delay="0"/>
                            </p:stCondLst>
                            <p:childTnLst>
                              <p:par>
                                <p:cTn id="123" presetID="1" presetClass="emph" presetSubtype="2" fill="hold" nodeType="clickEffect">
                                  <p:stCondLst>
                                    <p:cond delay="0"/>
                                  </p:stCondLst>
                                  <p:childTnLst>
                                    <p:animClr clrSpc="rgb" dir="cw">
                                      <p:cBhvr>
                                        <p:cTn id="124" dur="10" fill="hold"/>
                                        <p:tgtEl>
                                          <p:spTgt spid="33"/>
                                        </p:tgtEl>
                                        <p:attrNameLst>
                                          <p:attrName>fillcolor</p:attrName>
                                        </p:attrNameLst>
                                      </p:cBhvr>
                                      <p:to>
                                        <a:srgbClr val="D8D8D8"/>
                                      </p:to>
                                    </p:animClr>
                                    <p:set>
                                      <p:cBhvr>
                                        <p:cTn id="125" dur="10" fill="hold"/>
                                        <p:tgtEl>
                                          <p:spTgt spid="33"/>
                                        </p:tgtEl>
                                        <p:attrNameLst>
                                          <p:attrName>fill.type</p:attrName>
                                        </p:attrNameLst>
                                      </p:cBhvr>
                                      <p:to>
                                        <p:strVal val="solid"/>
                                      </p:to>
                                    </p:set>
                                    <p:set>
                                      <p:cBhvr>
                                        <p:cTn id="126" dur="10" fill="hold"/>
                                        <p:tgtEl>
                                          <p:spTgt spid="33"/>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10" fill="hold"/>
                                        <p:tgtEl>
                                          <p:spTgt spid="10"/>
                                        </p:tgtEl>
                                        <p:attrNameLst>
                                          <p:attrName>fillcolor</p:attrName>
                                        </p:attrNameLst>
                                      </p:cBhvr>
                                      <p:to>
                                        <a:srgbClr val="FFFFFF"/>
                                      </p:to>
                                    </p:animClr>
                                    <p:set>
                                      <p:cBhvr>
                                        <p:cTn id="129" dur="10" fill="hold"/>
                                        <p:tgtEl>
                                          <p:spTgt spid="10"/>
                                        </p:tgtEl>
                                        <p:attrNameLst>
                                          <p:attrName>fill.type</p:attrName>
                                        </p:attrNameLst>
                                      </p:cBhvr>
                                      <p:to>
                                        <p:strVal val="solid"/>
                                      </p:to>
                                    </p:set>
                                    <p:set>
                                      <p:cBhvr>
                                        <p:cTn id="130" dur="10" fill="hold"/>
                                        <p:tgtEl>
                                          <p:spTgt spid="10"/>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10" fill="hold"/>
                                        <p:tgtEl>
                                          <p:spTgt spid="28"/>
                                        </p:tgtEl>
                                        <p:attrNameLst>
                                          <p:attrName>fillcolor</p:attrName>
                                        </p:attrNameLst>
                                      </p:cBhvr>
                                      <p:to>
                                        <a:srgbClr val="FFFFFF"/>
                                      </p:to>
                                    </p:animClr>
                                    <p:set>
                                      <p:cBhvr>
                                        <p:cTn id="133" dur="10" fill="hold"/>
                                        <p:tgtEl>
                                          <p:spTgt spid="28"/>
                                        </p:tgtEl>
                                        <p:attrNameLst>
                                          <p:attrName>fill.type</p:attrName>
                                        </p:attrNameLst>
                                      </p:cBhvr>
                                      <p:to>
                                        <p:strVal val="solid"/>
                                      </p:to>
                                    </p:set>
                                    <p:set>
                                      <p:cBhvr>
                                        <p:cTn id="134" dur="10" fill="hold"/>
                                        <p:tgtEl>
                                          <p:spTgt spid="28"/>
                                        </p:tgtEl>
                                        <p:attrNameLst>
                                          <p:attrName>fill.on</p:attrName>
                                        </p:attrNameLst>
                                      </p:cBhvr>
                                      <p:to>
                                        <p:strVal val="true"/>
                                      </p:to>
                                    </p:set>
                                  </p:childTnLst>
                                </p:cTn>
                              </p:par>
                              <p:par>
                                <p:cTn id="135" presetID="22" presetClass="entr" presetSubtype="1" fill="hold" nodeType="with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wipe(up)">
                                      <p:cBhvr>
                                        <p:cTn id="137" dur="500"/>
                                        <p:tgtEl>
                                          <p:spTgt spid="16"/>
                                        </p:tgtEl>
                                      </p:cBhvr>
                                    </p:animEffect>
                                  </p:childTnLst>
                                </p:cTn>
                              </p:par>
                              <p:par>
                                <p:cTn id="138" presetID="22" presetClass="entr" presetSubtype="1" fill="hold" nodeType="with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wipe(up)">
                                      <p:cBhvr>
                                        <p:cTn id="140" dur="500"/>
                                        <p:tgtEl>
                                          <p:spTgt spid="17"/>
                                        </p:tgtEl>
                                      </p:cBhvr>
                                    </p:animEffect>
                                  </p:childTnLst>
                                </p:cTn>
                              </p:par>
                            </p:childTnLst>
                          </p:cTn>
                        </p:par>
                        <p:par>
                          <p:cTn id="141" fill="hold">
                            <p:stCondLst>
                              <p:cond delay="500"/>
                            </p:stCondLst>
                            <p:childTnLst>
                              <p:par>
                                <p:cTn id="142" presetID="22" presetClass="entr" presetSubtype="1" fill="hold" grpId="0" nodeType="afterEffect">
                                  <p:stCondLst>
                                    <p:cond delay="0"/>
                                  </p:stCondLst>
                                  <p:childTnLst>
                                    <p:set>
                                      <p:cBhvr>
                                        <p:cTn id="143" dur="1" fill="hold">
                                          <p:stCondLst>
                                            <p:cond delay="0"/>
                                          </p:stCondLst>
                                        </p:cTn>
                                        <p:tgtEl>
                                          <p:spTgt spid="9">
                                            <p:bg/>
                                          </p:spTgt>
                                        </p:tgtEl>
                                        <p:attrNameLst>
                                          <p:attrName>style.visibility</p:attrName>
                                        </p:attrNameLst>
                                      </p:cBhvr>
                                      <p:to>
                                        <p:strVal val="visible"/>
                                      </p:to>
                                    </p:set>
                                    <p:animEffect transition="in" filter="wipe(up)">
                                      <p:cBhvr>
                                        <p:cTn id="144" dur="500"/>
                                        <p:tgtEl>
                                          <p:spTgt spid="9">
                                            <p:bg/>
                                          </p:spTgt>
                                        </p:tgtEl>
                                      </p:cBhvr>
                                    </p:animEffect>
                                  </p:childTnLst>
                                </p:cTn>
                              </p:par>
                              <p:par>
                                <p:cTn id="145" presetID="22" presetClass="entr" presetSubtype="1" fill="hold" grpId="0" nodeType="withEffect">
                                  <p:stCondLst>
                                    <p:cond delay="0"/>
                                  </p:stCondLst>
                                  <p:iterate type="lt">
                                    <p:tmPct val="0"/>
                                  </p:iterate>
                                  <p:childTnLst>
                                    <p:set>
                                      <p:cBhvr>
                                        <p:cTn id="146" dur="1" fill="hold">
                                          <p:stCondLst>
                                            <p:cond delay="0"/>
                                          </p:stCondLst>
                                        </p:cTn>
                                        <p:tgtEl>
                                          <p:spTgt spid="9">
                                            <p:txEl>
                                              <p:pRg st="0" end="0"/>
                                            </p:txEl>
                                          </p:spTgt>
                                        </p:tgtEl>
                                        <p:attrNameLst>
                                          <p:attrName>style.visibility</p:attrName>
                                        </p:attrNameLst>
                                      </p:cBhvr>
                                      <p:to>
                                        <p:strVal val="visible"/>
                                      </p:to>
                                    </p:set>
                                    <p:animEffect transition="in" filter="wipe(up)">
                                      <p:cBhvr>
                                        <p:cTn id="147" dur="500"/>
                                        <p:tgtEl>
                                          <p:spTgt spid="9">
                                            <p:txEl>
                                              <p:pRg st="0" end="0"/>
                                            </p:txEl>
                                          </p:spTgt>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8">
                                            <p:bg/>
                                          </p:spTgt>
                                        </p:tgtEl>
                                        <p:attrNameLst>
                                          <p:attrName>style.visibility</p:attrName>
                                        </p:attrNameLst>
                                      </p:cBhvr>
                                      <p:to>
                                        <p:strVal val="visible"/>
                                      </p:to>
                                    </p:set>
                                    <p:animEffect transition="in" filter="wipe(up)">
                                      <p:cBhvr>
                                        <p:cTn id="150" dur="500"/>
                                        <p:tgtEl>
                                          <p:spTgt spid="8">
                                            <p:bg/>
                                          </p:spTgt>
                                        </p:tgtEl>
                                      </p:cBhvr>
                                    </p:animEffect>
                                  </p:childTnLst>
                                </p:cTn>
                              </p:par>
                              <p:par>
                                <p:cTn id="151" presetID="22" presetClass="entr" presetSubtype="1" fill="hold" grpId="0" nodeType="withEffect">
                                  <p:stCondLst>
                                    <p:cond delay="0"/>
                                  </p:stCondLst>
                                  <p:iterate type="lt">
                                    <p:tmPct val="0"/>
                                  </p:iterate>
                                  <p:childTnLst>
                                    <p:set>
                                      <p:cBhvr>
                                        <p:cTn id="152" dur="1" fill="hold">
                                          <p:stCondLst>
                                            <p:cond delay="0"/>
                                          </p:stCondLst>
                                        </p:cTn>
                                        <p:tgtEl>
                                          <p:spTgt spid="8">
                                            <p:txEl>
                                              <p:pRg st="0" end="0"/>
                                            </p:txEl>
                                          </p:spTgt>
                                        </p:tgtEl>
                                        <p:attrNameLst>
                                          <p:attrName>style.visibility</p:attrName>
                                        </p:attrNameLst>
                                      </p:cBhvr>
                                      <p:to>
                                        <p:strVal val="visible"/>
                                      </p:to>
                                    </p:set>
                                    <p:animEffect transition="in" filter="wipe(up)">
                                      <p:cBhvr>
                                        <p:cTn id="153" dur="500"/>
                                        <p:tgtEl>
                                          <p:spTgt spid="8">
                                            <p:txEl>
                                              <p:pRg st="0" end="0"/>
                                            </p:txEl>
                                          </p:spTgt>
                                        </p:tgtEl>
                                      </p:cBhvr>
                                    </p:animEffect>
                                  </p:childTnLst>
                                </p:cTn>
                              </p:par>
                              <p:par>
                                <p:cTn id="154" presetID="22" presetClass="entr" presetSubtype="1" fill="hold" grpId="0" nodeType="with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wipe(up)">
                                      <p:cBhvr>
                                        <p:cTn id="156" dur="500"/>
                                        <p:tgtEl>
                                          <p:spTgt spid="29"/>
                                        </p:tgtEl>
                                      </p:cBhvr>
                                    </p:animEffect>
                                  </p:childTnLst>
                                </p:cTn>
                              </p:par>
                              <p:par>
                                <p:cTn id="157" presetID="1" presetClass="emph" presetSubtype="2" fill="hold" nodeType="withEffect">
                                  <p:stCondLst>
                                    <p:cond delay="0"/>
                                  </p:stCondLst>
                                  <p:childTnLst>
                                    <p:animClr clrSpc="rgb" dir="cw">
                                      <p:cBhvr>
                                        <p:cTn id="158" dur="2000" fill="hold"/>
                                        <p:tgtEl>
                                          <p:spTgt spid="9"/>
                                        </p:tgtEl>
                                        <p:attrNameLst>
                                          <p:attrName>fillcolor</p:attrName>
                                        </p:attrNameLst>
                                      </p:cBhvr>
                                      <p:to>
                                        <a:srgbClr val="FFC000"/>
                                      </p:to>
                                    </p:animClr>
                                    <p:set>
                                      <p:cBhvr>
                                        <p:cTn id="159" dur="2000" fill="hold"/>
                                        <p:tgtEl>
                                          <p:spTgt spid="9"/>
                                        </p:tgtEl>
                                        <p:attrNameLst>
                                          <p:attrName>fill.type</p:attrName>
                                        </p:attrNameLst>
                                      </p:cBhvr>
                                      <p:to>
                                        <p:strVal val="solid"/>
                                      </p:to>
                                    </p:set>
                                    <p:set>
                                      <p:cBhvr>
                                        <p:cTn id="160" dur="2000" fill="hold"/>
                                        <p:tgtEl>
                                          <p:spTgt spid="9"/>
                                        </p:tgtEl>
                                        <p:attrNameLst>
                                          <p:attrName>fill.on</p:attrName>
                                        </p:attrNameLst>
                                      </p:cBhvr>
                                      <p:to>
                                        <p:strVal val="true"/>
                                      </p:to>
                                    </p:set>
                                  </p:childTnLst>
                                </p:cTn>
                              </p:par>
                              <p:par>
                                <p:cTn id="161" presetID="1" presetClass="emph" presetSubtype="2" fill="hold" nodeType="withEffect">
                                  <p:stCondLst>
                                    <p:cond delay="0"/>
                                  </p:stCondLst>
                                  <p:childTnLst>
                                    <p:animClr clrSpc="rgb" dir="cw">
                                      <p:cBhvr>
                                        <p:cTn id="162" dur="2000" fill="hold"/>
                                        <p:tgtEl>
                                          <p:spTgt spid="8"/>
                                        </p:tgtEl>
                                        <p:attrNameLst>
                                          <p:attrName>fillcolor</p:attrName>
                                        </p:attrNameLst>
                                      </p:cBhvr>
                                      <p:to>
                                        <a:srgbClr val="FFC000"/>
                                      </p:to>
                                    </p:animClr>
                                    <p:set>
                                      <p:cBhvr>
                                        <p:cTn id="163" dur="2000" fill="hold"/>
                                        <p:tgtEl>
                                          <p:spTgt spid="8"/>
                                        </p:tgtEl>
                                        <p:attrNameLst>
                                          <p:attrName>fill.type</p:attrName>
                                        </p:attrNameLst>
                                      </p:cBhvr>
                                      <p:to>
                                        <p:strVal val="solid"/>
                                      </p:to>
                                    </p:set>
                                    <p:set>
                                      <p:cBhvr>
                                        <p:cTn id="164" dur="2000" fill="hold"/>
                                        <p:tgtEl>
                                          <p:spTgt spid="8"/>
                                        </p:tgtEl>
                                        <p:attrNameLst>
                                          <p:attrName>fill.on</p:attrName>
                                        </p:attrNameLst>
                                      </p:cBhvr>
                                      <p:to>
                                        <p:strVal val="true"/>
                                      </p:to>
                                    </p:set>
                                  </p:childTnLst>
                                </p:cTn>
                              </p:par>
                              <p:par>
                                <p:cTn id="165" presetID="1" presetClass="emph" presetSubtype="2" fill="hold" nodeType="withEffect">
                                  <p:stCondLst>
                                    <p:cond delay="0"/>
                                  </p:stCondLst>
                                  <p:childTnLst>
                                    <p:animClr clrSpc="rgb" dir="cw">
                                      <p:cBhvr>
                                        <p:cTn id="166" dur="2000" fill="hold"/>
                                        <p:tgtEl>
                                          <p:spTgt spid="29"/>
                                        </p:tgtEl>
                                        <p:attrNameLst>
                                          <p:attrName>fillcolor</p:attrName>
                                        </p:attrNameLst>
                                      </p:cBhvr>
                                      <p:to>
                                        <a:srgbClr val="FFC000"/>
                                      </p:to>
                                    </p:animClr>
                                    <p:set>
                                      <p:cBhvr>
                                        <p:cTn id="167" dur="2000" fill="hold"/>
                                        <p:tgtEl>
                                          <p:spTgt spid="29"/>
                                        </p:tgtEl>
                                        <p:attrNameLst>
                                          <p:attrName>fill.type</p:attrName>
                                        </p:attrNameLst>
                                      </p:cBhvr>
                                      <p:to>
                                        <p:strVal val="solid"/>
                                      </p:to>
                                    </p:set>
                                    <p:set>
                                      <p:cBhvr>
                                        <p:cTn id="168" dur="2000" fill="hold"/>
                                        <p:tgtEl>
                                          <p:spTgt spid="29"/>
                                        </p:tgtEl>
                                        <p:attrNameLst>
                                          <p:attrName>fill.on</p:attrName>
                                        </p:attrNameLst>
                                      </p:cBhvr>
                                      <p:to>
                                        <p:strVal val="true"/>
                                      </p:to>
                                    </p:set>
                                  </p:childTnLst>
                                </p:cTn>
                              </p:par>
                              <p:par>
                                <p:cTn id="169" presetID="22" presetClass="entr" presetSubtype="1" fill="hold" nodeType="withEffect">
                                  <p:stCondLst>
                                    <p:cond delay="1000"/>
                                  </p:stCondLst>
                                  <p:childTnLst>
                                    <p:set>
                                      <p:cBhvr>
                                        <p:cTn id="170" dur="1" fill="hold">
                                          <p:stCondLst>
                                            <p:cond delay="0"/>
                                          </p:stCondLst>
                                        </p:cTn>
                                        <p:tgtEl>
                                          <p:spTgt spid="35"/>
                                        </p:tgtEl>
                                        <p:attrNameLst>
                                          <p:attrName>style.visibility</p:attrName>
                                        </p:attrNameLst>
                                      </p:cBhvr>
                                      <p:to>
                                        <p:strVal val="visible"/>
                                      </p:to>
                                    </p:set>
                                    <p:animEffect transition="in" filter="wipe(up)">
                                      <p:cBhvr>
                                        <p:cTn id="171" dur="500"/>
                                        <p:tgtEl>
                                          <p:spTgt spid="35"/>
                                        </p:tgtEl>
                                      </p:cBhvr>
                                    </p:animEffect>
                                  </p:childTnLst>
                                </p:cTn>
                              </p:par>
                              <p:par>
                                <p:cTn id="172" presetID="22" presetClass="entr" presetSubtype="1" fill="hold" nodeType="withEffect">
                                  <p:stCondLst>
                                    <p:cond delay="1000"/>
                                  </p:stCondLst>
                                  <p:childTnLst>
                                    <p:set>
                                      <p:cBhvr>
                                        <p:cTn id="173" dur="1" fill="hold">
                                          <p:stCondLst>
                                            <p:cond delay="0"/>
                                          </p:stCondLst>
                                        </p:cTn>
                                        <p:tgtEl>
                                          <p:spTgt spid="36"/>
                                        </p:tgtEl>
                                        <p:attrNameLst>
                                          <p:attrName>style.visibility</p:attrName>
                                        </p:attrNameLst>
                                      </p:cBhvr>
                                      <p:to>
                                        <p:strVal val="visible"/>
                                      </p:to>
                                    </p:set>
                                    <p:animEffect transition="in" filter="wipe(up)">
                                      <p:cBhvr>
                                        <p:cTn id="174" dur="500"/>
                                        <p:tgtEl>
                                          <p:spTgt spid="36"/>
                                        </p:tgtEl>
                                      </p:cBhvr>
                                    </p:animEffect>
                                  </p:childTnLst>
                                </p:cTn>
                              </p:par>
                              <p:par>
                                <p:cTn id="175" presetID="22" presetClass="entr" presetSubtype="1" fill="hold" grpId="0" nodeType="withEffect">
                                  <p:stCondLst>
                                    <p:cond delay="1500"/>
                                  </p:stCondLst>
                                  <p:iterate type="lt">
                                    <p:tmPct val="0"/>
                                  </p:iterate>
                                  <p:childTnLst>
                                    <p:set>
                                      <p:cBhvr>
                                        <p:cTn id="176" dur="1" fill="hold">
                                          <p:stCondLst>
                                            <p:cond delay="0"/>
                                          </p:stCondLst>
                                        </p:cTn>
                                        <p:tgtEl>
                                          <p:spTgt spid="34">
                                            <p:txEl>
                                              <p:pRg st="0" end="0"/>
                                            </p:txEl>
                                          </p:spTgt>
                                        </p:tgtEl>
                                        <p:attrNameLst>
                                          <p:attrName>style.visibility</p:attrName>
                                        </p:attrNameLst>
                                      </p:cBhvr>
                                      <p:to>
                                        <p:strVal val="visible"/>
                                      </p:to>
                                    </p:set>
                                    <p:animEffect transition="in" filter="wipe(up)">
                                      <p:cBhvr>
                                        <p:cTn id="177" dur="500"/>
                                        <p:tgtEl>
                                          <p:spTgt spid="34">
                                            <p:txEl>
                                              <p:pRg st="0" end="0"/>
                                            </p:txEl>
                                          </p:spTgt>
                                        </p:tgtEl>
                                      </p:cBhvr>
                                    </p:animEffect>
                                  </p:childTnLst>
                                </p:cTn>
                              </p:par>
                              <p:par>
                                <p:cTn id="178" presetID="1" presetClass="emph" presetSubtype="2" fill="hold" nodeType="withEffect">
                                  <p:stCondLst>
                                    <p:cond delay="1500"/>
                                  </p:stCondLst>
                                  <p:childTnLst>
                                    <p:animClr clrSpc="rgb" dir="cw">
                                      <p:cBhvr>
                                        <p:cTn id="179" dur="2000" fill="hold"/>
                                        <p:tgtEl>
                                          <p:spTgt spid="34"/>
                                        </p:tgtEl>
                                        <p:attrNameLst>
                                          <p:attrName>fillcolor</p:attrName>
                                        </p:attrNameLst>
                                      </p:cBhvr>
                                      <p:to>
                                        <a:srgbClr val="FFC000"/>
                                      </p:to>
                                    </p:animClr>
                                    <p:set>
                                      <p:cBhvr>
                                        <p:cTn id="180" dur="2000" fill="hold"/>
                                        <p:tgtEl>
                                          <p:spTgt spid="34"/>
                                        </p:tgtEl>
                                        <p:attrNameLst>
                                          <p:attrName>fill.type</p:attrName>
                                        </p:attrNameLst>
                                      </p:cBhvr>
                                      <p:to>
                                        <p:strVal val="solid"/>
                                      </p:to>
                                    </p:set>
                                    <p:set>
                                      <p:cBhvr>
                                        <p:cTn id="181" dur="2000" fill="hold"/>
                                        <p:tgtEl>
                                          <p:spTgt spid="34"/>
                                        </p:tgtEl>
                                        <p:attrNameLst>
                                          <p:attrName>fill.on</p:attrName>
                                        </p:attrNameLst>
                                      </p:cBhvr>
                                      <p:to>
                                        <p:strVal val="true"/>
                                      </p:to>
                                    </p:set>
                                  </p:childTnLst>
                                </p:cTn>
                              </p:par>
                            </p:childTnLst>
                          </p:cTn>
                        </p:par>
                      </p:childTnLst>
                    </p:cTn>
                  </p:par>
                  <p:par>
                    <p:cTn id="182" fill="hold">
                      <p:stCondLst>
                        <p:cond delay="indefinite"/>
                      </p:stCondLst>
                      <p:childTnLst>
                        <p:par>
                          <p:cTn id="183" fill="hold">
                            <p:stCondLst>
                              <p:cond delay="0"/>
                            </p:stCondLst>
                            <p:childTnLst>
                              <p:par>
                                <p:cTn id="184" presetID="1" presetClass="emph" presetSubtype="2" fill="hold" nodeType="clickEffect">
                                  <p:stCondLst>
                                    <p:cond delay="0"/>
                                  </p:stCondLst>
                                  <p:childTnLst>
                                    <p:animClr clrSpc="rgb" dir="cw">
                                      <p:cBhvr>
                                        <p:cTn id="185" dur="10" fill="hold"/>
                                        <p:tgtEl>
                                          <p:spTgt spid="7"/>
                                        </p:tgtEl>
                                        <p:attrNameLst>
                                          <p:attrName>fillcolor</p:attrName>
                                        </p:attrNameLst>
                                      </p:cBhvr>
                                      <p:to>
                                        <a:srgbClr val="FFFFFF"/>
                                      </p:to>
                                    </p:animClr>
                                    <p:set>
                                      <p:cBhvr>
                                        <p:cTn id="186" dur="10" fill="hold"/>
                                        <p:tgtEl>
                                          <p:spTgt spid="7"/>
                                        </p:tgtEl>
                                        <p:attrNameLst>
                                          <p:attrName>fill.type</p:attrName>
                                        </p:attrNameLst>
                                      </p:cBhvr>
                                      <p:to>
                                        <p:strVal val="solid"/>
                                      </p:to>
                                    </p:set>
                                    <p:set>
                                      <p:cBhvr>
                                        <p:cTn id="187" dur="10" fill="hold"/>
                                        <p:tgtEl>
                                          <p:spTgt spid="7"/>
                                        </p:tgtEl>
                                        <p:attrNameLst>
                                          <p:attrName>fill.on</p:attrName>
                                        </p:attrNameLst>
                                      </p:cBhvr>
                                      <p:to>
                                        <p:strVal val="true"/>
                                      </p:to>
                                    </p:set>
                                  </p:childTnLst>
                                </p:cTn>
                              </p:par>
                              <p:par>
                                <p:cTn id="188" presetID="1" presetClass="emph" presetSubtype="2" fill="hold" nodeType="withEffect">
                                  <p:stCondLst>
                                    <p:cond delay="0"/>
                                  </p:stCondLst>
                                  <p:childTnLst>
                                    <p:animClr clrSpc="rgb" dir="cw">
                                      <p:cBhvr>
                                        <p:cTn id="189" dur="10" fill="hold"/>
                                        <p:tgtEl>
                                          <p:spTgt spid="12"/>
                                        </p:tgtEl>
                                        <p:attrNameLst>
                                          <p:attrName>fillcolor</p:attrName>
                                        </p:attrNameLst>
                                      </p:cBhvr>
                                      <p:to>
                                        <a:srgbClr val="FFFFFF"/>
                                      </p:to>
                                    </p:animClr>
                                    <p:set>
                                      <p:cBhvr>
                                        <p:cTn id="190" dur="10" fill="hold"/>
                                        <p:tgtEl>
                                          <p:spTgt spid="12"/>
                                        </p:tgtEl>
                                        <p:attrNameLst>
                                          <p:attrName>fill.type</p:attrName>
                                        </p:attrNameLst>
                                      </p:cBhvr>
                                      <p:to>
                                        <p:strVal val="solid"/>
                                      </p:to>
                                    </p:set>
                                    <p:set>
                                      <p:cBhvr>
                                        <p:cTn id="191" dur="10" fill="hold"/>
                                        <p:tgtEl>
                                          <p:spTgt spid="12"/>
                                        </p:tgtEl>
                                        <p:attrNameLst>
                                          <p:attrName>fill.on</p:attrName>
                                        </p:attrNameLst>
                                      </p:cBhvr>
                                      <p:to>
                                        <p:strVal val="true"/>
                                      </p:to>
                                    </p:set>
                                  </p:childTnLst>
                                </p:cTn>
                              </p:par>
                              <p:par>
                                <p:cTn id="192" presetID="1" presetClass="emph" presetSubtype="2" fill="hold" nodeType="withEffect">
                                  <p:stCondLst>
                                    <p:cond delay="0"/>
                                  </p:stCondLst>
                                  <p:childTnLst>
                                    <p:animClr clrSpc="rgb" dir="cw">
                                      <p:cBhvr>
                                        <p:cTn id="193" dur="10" fill="hold"/>
                                        <p:tgtEl>
                                          <p:spTgt spid="9"/>
                                        </p:tgtEl>
                                        <p:attrNameLst>
                                          <p:attrName>fillcolor</p:attrName>
                                        </p:attrNameLst>
                                      </p:cBhvr>
                                      <p:to>
                                        <a:srgbClr val="FFFFFF"/>
                                      </p:to>
                                    </p:animClr>
                                    <p:set>
                                      <p:cBhvr>
                                        <p:cTn id="194" dur="10" fill="hold"/>
                                        <p:tgtEl>
                                          <p:spTgt spid="9"/>
                                        </p:tgtEl>
                                        <p:attrNameLst>
                                          <p:attrName>fill.type</p:attrName>
                                        </p:attrNameLst>
                                      </p:cBhvr>
                                      <p:to>
                                        <p:strVal val="solid"/>
                                      </p:to>
                                    </p:set>
                                    <p:set>
                                      <p:cBhvr>
                                        <p:cTn id="195" dur="10" fill="hold"/>
                                        <p:tgtEl>
                                          <p:spTgt spid="9"/>
                                        </p:tgtEl>
                                        <p:attrNameLst>
                                          <p:attrName>fill.on</p:attrName>
                                        </p:attrNameLst>
                                      </p:cBhvr>
                                      <p:to>
                                        <p:strVal val="true"/>
                                      </p:to>
                                    </p:set>
                                  </p:childTnLst>
                                </p:cTn>
                              </p:par>
                              <p:par>
                                <p:cTn id="196" presetID="1" presetClass="emph" presetSubtype="2" fill="hold" nodeType="withEffect">
                                  <p:stCondLst>
                                    <p:cond delay="0"/>
                                  </p:stCondLst>
                                  <p:childTnLst>
                                    <p:animClr clrSpc="rgb" dir="cw">
                                      <p:cBhvr>
                                        <p:cTn id="197" dur="10" fill="hold"/>
                                        <p:tgtEl>
                                          <p:spTgt spid="8"/>
                                        </p:tgtEl>
                                        <p:attrNameLst>
                                          <p:attrName>fillcolor</p:attrName>
                                        </p:attrNameLst>
                                      </p:cBhvr>
                                      <p:to>
                                        <a:srgbClr val="FFFFFF"/>
                                      </p:to>
                                    </p:animClr>
                                    <p:set>
                                      <p:cBhvr>
                                        <p:cTn id="198" dur="10" fill="hold"/>
                                        <p:tgtEl>
                                          <p:spTgt spid="8"/>
                                        </p:tgtEl>
                                        <p:attrNameLst>
                                          <p:attrName>fill.type</p:attrName>
                                        </p:attrNameLst>
                                      </p:cBhvr>
                                      <p:to>
                                        <p:strVal val="solid"/>
                                      </p:to>
                                    </p:set>
                                    <p:set>
                                      <p:cBhvr>
                                        <p:cTn id="199" dur="10" fill="hold"/>
                                        <p:tgtEl>
                                          <p:spTgt spid="8"/>
                                        </p:tgtEl>
                                        <p:attrNameLst>
                                          <p:attrName>fill.on</p:attrName>
                                        </p:attrNameLst>
                                      </p:cBhvr>
                                      <p:to>
                                        <p:strVal val="true"/>
                                      </p:to>
                                    </p:set>
                                  </p:childTnLst>
                                </p:cTn>
                              </p:par>
                              <p:par>
                                <p:cTn id="200" presetID="1" presetClass="emph" presetSubtype="2" fill="hold" nodeType="withEffect">
                                  <p:stCondLst>
                                    <p:cond delay="0"/>
                                  </p:stCondLst>
                                  <p:childTnLst>
                                    <p:animClr clrSpc="rgb" dir="cw">
                                      <p:cBhvr>
                                        <p:cTn id="201" dur="10" fill="hold"/>
                                        <p:tgtEl>
                                          <p:spTgt spid="29"/>
                                        </p:tgtEl>
                                        <p:attrNameLst>
                                          <p:attrName>fillcolor</p:attrName>
                                        </p:attrNameLst>
                                      </p:cBhvr>
                                      <p:to>
                                        <a:srgbClr val="FFFFFF"/>
                                      </p:to>
                                    </p:animClr>
                                    <p:set>
                                      <p:cBhvr>
                                        <p:cTn id="202" dur="10" fill="hold"/>
                                        <p:tgtEl>
                                          <p:spTgt spid="29"/>
                                        </p:tgtEl>
                                        <p:attrNameLst>
                                          <p:attrName>fill.type</p:attrName>
                                        </p:attrNameLst>
                                      </p:cBhvr>
                                      <p:to>
                                        <p:strVal val="solid"/>
                                      </p:to>
                                    </p:set>
                                    <p:set>
                                      <p:cBhvr>
                                        <p:cTn id="203" dur="10" fill="hold"/>
                                        <p:tgtEl>
                                          <p:spTgt spid="29"/>
                                        </p:tgtEl>
                                        <p:attrNameLst>
                                          <p:attrName>fill.on</p:attrName>
                                        </p:attrNameLst>
                                      </p:cBhvr>
                                      <p:to>
                                        <p:strVal val="true"/>
                                      </p:to>
                                    </p:set>
                                  </p:childTnLst>
                                </p:cTn>
                              </p:par>
                              <p:par>
                                <p:cTn id="204" presetID="1" presetClass="emph" presetSubtype="2" fill="hold" nodeType="withEffect">
                                  <p:stCondLst>
                                    <p:cond delay="0"/>
                                  </p:stCondLst>
                                  <p:childTnLst>
                                    <p:animClr clrSpc="rgb" dir="cw">
                                      <p:cBhvr>
                                        <p:cTn id="205" dur="10" fill="hold"/>
                                        <p:tgtEl>
                                          <p:spTgt spid="33"/>
                                        </p:tgtEl>
                                        <p:attrNameLst>
                                          <p:attrName>fillcolor</p:attrName>
                                        </p:attrNameLst>
                                      </p:cBhvr>
                                      <p:to>
                                        <a:srgbClr val="FFC000"/>
                                      </p:to>
                                    </p:animClr>
                                    <p:set>
                                      <p:cBhvr>
                                        <p:cTn id="206" dur="10" fill="hold"/>
                                        <p:tgtEl>
                                          <p:spTgt spid="33"/>
                                        </p:tgtEl>
                                        <p:attrNameLst>
                                          <p:attrName>fill.type</p:attrName>
                                        </p:attrNameLst>
                                      </p:cBhvr>
                                      <p:to>
                                        <p:strVal val="solid"/>
                                      </p:to>
                                    </p:set>
                                    <p:set>
                                      <p:cBhvr>
                                        <p:cTn id="207" dur="10" fill="hold"/>
                                        <p:tgtEl>
                                          <p:spTgt spid="33"/>
                                        </p:tgtEl>
                                        <p:attrNameLst>
                                          <p:attrName>fill.on</p:attrName>
                                        </p:attrNameLst>
                                      </p:cBhvr>
                                      <p:to>
                                        <p:strVal val="true"/>
                                      </p:to>
                                    </p:set>
                                  </p:childTnLst>
                                </p:cTn>
                              </p:par>
                              <p:par>
                                <p:cTn id="208" presetID="16" presetClass="emph" presetSubtype="0" fill="hold" nodeType="withEffect">
                                  <p:stCondLst>
                                    <p:cond delay="0"/>
                                  </p:stCondLst>
                                  <p:iterate type="lt">
                                    <p:tmPct val="4000"/>
                                  </p:iterate>
                                  <p:childTnLst>
                                    <p:set>
                                      <p:cBhvr override="childStyle">
                                        <p:cTn id="209" dur="500" fill="hold"/>
                                        <p:tgtEl>
                                          <p:spTgt spid="33">
                                            <p:txEl>
                                              <p:pRg st="0" end="0"/>
                                            </p:txEl>
                                          </p:spTgt>
                                        </p:tgtEl>
                                        <p:attrNameLst>
                                          <p:attrName>style.color</p:attrName>
                                        </p:attrNameLst>
                                      </p:cBhvr>
                                      <p:to>
                                        <p:clrVal>
                                          <a:srgbClr val="008000"/>
                                        </p:clrVal>
                                      </p:to>
                                    </p:set>
                                    <p:set>
                                      <p:cBhvr>
                                        <p:cTn id="210" dur="500" fill="hold"/>
                                        <p:tgtEl>
                                          <p:spTgt spid="33">
                                            <p:txEl>
                                              <p:pRg st="0" end="0"/>
                                            </p:txEl>
                                          </p:spTgt>
                                        </p:tgtEl>
                                        <p:attrNameLst>
                                          <p:attrName>fillcolor</p:attrName>
                                        </p:attrNameLst>
                                      </p:cBhvr>
                                      <p:to>
                                        <p:clrVal>
                                          <a:srgbClr val="008000"/>
                                        </p:clrVal>
                                      </p:to>
                                    </p:set>
                                    <p:set>
                                      <p:cBhvr>
                                        <p:cTn id="211" dur="500" fill="hold"/>
                                        <p:tgtEl>
                                          <p:spTgt spid="33">
                                            <p:txEl>
                                              <p:pRg st="0" end="0"/>
                                            </p:txEl>
                                          </p:spTgt>
                                        </p:tgtEl>
                                        <p:attrNameLst>
                                          <p:attrName>fill.type</p:attrName>
                                        </p:attrNameLst>
                                      </p:cBhvr>
                                      <p:to>
                                        <p:strVal val="solid"/>
                                      </p:to>
                                    </p:set>
                                  </p:childTnLst>
                                </p:cTn>
                              </p:par>
                              <p:par>
                                <p:cTn id="212" presetID="16" presetClass="emph" presetSubtype="0" fill="hold" nodeType="withEffect">
                                  <p:stCondLst>
                                    <p:cond delay="0"/>
                                  </p:stCondLst>
                                  <p:iterate type="lt">
                                    <p:tmPct val="4000"/>
                                  </p:iterate>
                                  <p:childTnLst>
                                    <p:set>
                                      <p:cBhvr override="childStyle">
                                        <p:cTn id="213" dur="500" fill="hold"/>
                                        <p:tgtEl>
                                          <p:spTgt spid="34">
                                            <p:txEl>
                                              <p:pRg st="0" end="0"/>
                                            </p:txEl>
                                          </p:spTgt>
                                        </p:tgtEl>
                                        <p:attrNameLst>
                                          <p:attrName>style.color</p:attrName>
                                        </p:attrNameLst>
                                      </p:cBhvr>
                                      <p:to>
                                        <p:clrVal>
                                          <a:srgbClr val="FF0000"/>
                                        </p:clrVal>
                                      </p:to>
                                    </p:set>
                                    <p:set>
                                      <p:cBhvr>
                                        <p:cTn id="214" dur="500" fill="hold"/>
                                        <p:tgtEl>
                                          <p:spTgt spid="34">
                                            <p:txEl>
                                              <p:pRg st="0" end="0"/>
                                            </p:txEl>
                                          </p:spTgt>
                                        </p:tgtEl>
                                        <p:attrNameLst>
                                          <p:attrName>fillcolor</p:attrName>
                                        </p:attrNameLst>
                                      </p:cBhvr>
                                      <p:to>
                                        <p:clrVal>
                                          <a:srgbClr val="FF0000"/>
                                        </p:clrVal>
                                      </p:to>
                                    </p:set>
                                    <p:set>
                                      <p:cBhvr>
                                        <p:cTn id="215" dur="500" fill="hold"/>
                                        <p:tgtEl>
                                          <p:spTgt spid="34">
                                            <p:txEl>
                                              <p:pRg st="0" end="0"/>
                                            </p:txEl>
                                          </p:spTgt>
                                        </p:tgtEl>
                                        <p:attrNameLst>
                                          <p:attrName>fill.type</p:attrName>
                                        </p:attrNameLst>
                                      </p:cBhvr>
                                      <p:to>
                                        <p:strVal val="solid"/>
                                      </p:to>
                                    </p:set>
                                  </p:childTnLst>
                                </p:cTn>
                              </p:par>
                            </p:childTnLst>
                          </p:cTn>
                        </p:par>
                      </p:childTnLst>
                    </p:cTn>
                  </p:par>
                  <p:par>
                    <p:cTn id="216" fill="hold">
                      <p:stCondLst>
                        <p:cond delay="indefinite"/>
                      </p:stCondLst>
                      <p:childTnLst>
                        <p:par>
                          <p:cTn id="217" fill="hold">
                            <p:stCondLst>
                              <p:cond delay="0"/>
                            </p:stCondLst>
                            <p:childTnLst>
                              <p:par>
                                <p:cTn id="218" presetID="1" presetClass="emph" presetSubtype="2" fill="hold" nodeType="clickEffect">
                                  <p:stCondLst>
                                    <p:cond delay="0"/>
                                  </p:stCondLst>
                                  <p:childTnLst>
                                    <p:animClr clrSpc="rgb" dir="cw">
                                      <p:cBhvr>
                                        <p:cTn id="219" dur="10" fill="hold"/>
                                        <p:tgtEl>
                                          <p:spTgt spid="9"/>
                                        </p:tgtEl>
                                        <p:attrNameLst>
                                          <p:attrName>fillcolor</p:attrName>
                                        </p:attrNameLst>
                                      </p:cBhvr>
                                      <p:to>
                                        <a:srgbClr val="FFC000"/>
                                      </p:to>
                                    </p:animClr>
                                    <p:set>
                                      <p:cBhvr>
                                        <p:cTn id="220" dur="10" fill="hold"/>
                                        <p:tgtEl>
                                          <p:spTgt spid="9"/>
                                        </p:tgtEl>
                                        <p:attrNameLst>
                                          <p:attrName>fill.type</p:attrName>
                                        </p:attrNameLst>
                                      </p:cBhvr>
                                      <p:to>
                                        <p:strVal val="solid"/>
                                      </p:to>
                                    </p:set>
                                    <p:set>
                                      <p:cBhvr>
                                        <p:cTn id="221" dur="10" fill="hold"/>
                                        <p:tgtEl>
                                          <p:spTgt spid="9"/>
                                        </p:tgtEl>
                                        <p:attrNameLst>
                                          <p:attrName>fill.on</p:attrName>
                                        </p:attrNameLst>
                                      </p:cBhvr>
                                      <p:to>
                                        <p:strVal val="true"/>
                                      </p:to>
                                    </p:set>
                                  </p:childTnLst>
                                </p:cTn>
                              </p:par>
                              <p:par>
                                <p:cTn id="222" presetID="1" presetClass="emph" presetSubtype="2" fill="hold" nodeType="withEffect">
                                  <p:stCondLst>
                                    <p:cond delay="0"/>
                                  </p:stCondLst>
                                  <p:childTnLst>
                                    <p:animClr clrSpc="rgb" dir="cw">
                                      <p:cBhvr>
                                        <p:cTn id="223" dur="10" fill="hold"/>
                                        <p:tgtEl>
                                          <p:spTgt spid="8"/>
                                        </p:tgtEl>
                                        <p:attrNameLst>
                                          <p:attrName>fillcolor</p:attrName>
                                        </p:attrNameLst>
                                      </p:cBhvr>
                                      <p:to>
                                        <a:srgbClr val="FFC000"/>
                                      </p:to>
                                    </p:animClr>
                                    <p:set>
                                      <p:cBhvr>
                                        <p:cTn id="224" dur="10" fill="hold"/>
                                        <p:tgtEl>
                                          <p:spTgt spid="8"/>
                                        </p:tgtEl>
                                        <p:attrNameLst>
                                          <p:attrName>fill.type</p:attrName>
                                        </p:attrNameLst>
                                      </p:cBhvr>
                                      <p:to>
                                        <p:strVal val="solid"/>
                                      </p:to>
                                    </p:set>
                                    <p:set>
                                      <p:cBhvr>
                                        <p:cTn id="225" dur="10" fill="hold"/>
                                        <p:tgtEl>
                                          <p:spTgt spid="8"/>
                                        </p:tgtEl>
                                        <p:attrNameLst>
                                          <p:attrName>fill.on</p:attrName>
                                        </p:attrNameLst>
                                      </p:cBhvr>
                                      <p:to>
                                        <p:strVal val="true"/>
                                      </p:to>
                                    </p:set>
                                  </p:childTnLst>
                                </p:cTn>
                              </p:par>
                              <p:par>
                                <p:cTn id="226" presetID="16" presetClass="emph" presetSubtype="0" fill="hold" nodeType="withEffect">
                                  <p:stCondLst>
                                    <p:cond delay="0"/>
                                  </p:stCondLst>
                                  <p:iterate type="lt">
                                    <p:tmPct val="4000"/>
                                  </p:iterate>
                                  <p:childTnLst>
                                    <p:set>
                                      <p:cBhvr override="childStyle">
                                        <p:cTn id="227" dur="500" fill="hold"/>
                                        <p:tgtEl>
                                          <p:spTgt spid="9">
                                            <p:txEl>
                                              <p:pRg st="0" end="0"/>
                                            </p:txEl>
                                          </p:spTgt>
                                        </p:tgtEl>
                                        <p:attrNameLst>
                                          <p:attrName>style.color</p:attrName>
                                        </p:attrNameLst>
                                      </p:cBhvr>
                                      <p:to>
                                        <p:clrVal>
                                          <a:srgbClr val="FF0000"/>
                                        </p:clrVal>
                                      </p:to>
                                    </p:set>
                                    <p:set>
                                      <p:cBhvr>
                                        <p:cTn id="228" dur="500" fill="hold"/>
                                        <p:tgtEl>
                                          <p:spTgt spid="9">
                                            <p:txEl>
                                              <p:pRg st="0" end="0"/>
                                            </p:txEl>
                                          </p:spTgt>
                                        </p:tgtEl>
                                        <p:attrNameLst>
                                          <p:attrName>fillcolor</p:attrName>
                                        </p:attrNameLst>
                                      </p:cBhvr>
                                      <p:to>
                                        <p:clrVal>
                                          <a:srgbClr val="FF0000"/>
                                        </p:clrVal>
                                      </p:to>
                                    </p:set>
                                    <p:set>
                                      <p:cBhvr>
                                        <p:cTn id="229" dur="500" fill="hold"/>
                                        <p:tgtEl>
                                          <p:spTgt spid="9">
                                            <p:txEl>
                                              <p:pRg st="0" end="0"/>
                                            </p:txEl>
                                          </p:spTgt>
                                        </p:tgtEl>
                                        <p:attrNameLst>
                                          <p:attrName>fill.type</p:attrName>
                                        </p:attrNameLst>
                                      </p:cBhvr>
                                      <p:to>
                                        <p:strVal val="solid"/>
                                      </p:to>
                                    </p:set>
                                  </p:childTnLst>
                                </p:cTn>
                              </p:par>
                            </p:childTnLst>
                          </p:cTn>
                        </p:par>
                        <p:par>
                          <p:cTn id="230" fill="hold">
                            <p:stCondLst>
                              <p:cond delay="820"/>
                            </p:stCondLst>
                            <p:childTnLst>
                              <p:par>
                                <p:cTn id="231" presetID="16" presetClass="emph" presetSubtype="0" fill="hold" nodeType="afterEffect">
                                  <p:stCondLst>
                                    <p:cond delay="0"/>
                                  </p:stCondLst>
                                  <p:iterate type="lt">
                                    <p:tmPct val="4000"/>
                                  </p:iterate>
                                  <p:childTnLst>
                                    <p:set>
                                      <p:cBhvr override="childStyle">
                                        <p:cTn id="232" dur="500" fill="hold"/>
                                        <p:tgtEl>
                                          <p:spTgt spid="8">
                                            <p:txEl>
                                              <p:pRg st="0" end="0"/>
                                            </p:txEl>
                                          </p:spTgt>
                                        </p:tgtEl>
                                        <p:attrNameLst>
                                          <p:attrName>style.color</p:attrName>
                                        </p:attrNameLst>
                                      </p:cBhvr>
                                      <p:to>
                                        <p:clrVal>
                                          <a:srgbClr val="FF0000"/>
                                        </p:clrVal>
                                      </p:to>
                                    </p:set>
                                    <p:set>
                                      <p:cBhvr>
                                        <p:cTn id="233" dur="500" fill="hold"/>
                                        <p:tgtEl>
                                          <p:spTgt spid="8">
                                            <p:txEl>
                                              <p:pRg st="0" end="0"/>
                                            </p:txEl>
                                          </p:spTgt>
                                        </p:tgtEl>
                                        <p:attrNameLst>
                                          <p:attrName>fillcolor</p:attrName>
                                        </p:attrNameLst>
                                      </p:cBhvr>
                                      <p:to>
                                        <p:clrVal>
                                          <a:srgbClr val="FF0000"/>
                                        </p:clrVal>
                                      </p:to>
                                    </p:set>
                                    <p:set>
                                      <p:cBhvr>
                                        <p:cTn id="234"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8" grpId="0" build="allAtOnce" animBg="1"/>
      <p:bldP spid="9" grpId="0" build="allAtOnce" animBg="1"/>
      <p:bldP spid="10" grpId="0" animBg="1"/>
      <p:bldP spid="11" grpId="0" animBg="1"/>
      <p:bldP spid="12" grpId="0" animBg="1"/>
      <p:bldP spid="33" grpId="0" build="allAtOnce"/>
      <p:bldP spid="34" grpId="0" build="allAtOnce"/>
      <p:bldP spid="38" grpId="0" animBg="1"/>
      <p:bldP spid="4" grpId="0" animBg="1"/>
      <p:bldP spid="23" grpId="0" animBg="1"/>
      <p:bldP spid="23" grpId="1" animBg="1"/>
      <p:bldP spid="23" grpId="2" animBg="1"/>
      <p:bldP spid="6" grpId="0"/>
      <p:bldP spid="26" grpId="0"/>
      <p:bldP spid="27" grpId="0"/>
      <p:bldP spid="28" grpId="0" animBg="1"/>
      <p:bldP spid="29"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Methodology</a:t>
            </a:r>
            <a:endParaRPr lang="en-US" dirty="0"/>
          </a:p>
        </p:txBody>
      </p:sp>
      <p:sp>
        <p:nvSpPr>
          <p:cNvPr id="4" name="Content Placeholder 3"/>
          <p:cNvSpPr>
            <a:spLocks noGrp="1"/>
          </p:cNvSpPr>
          <p:nvPr>
            <p:ph sz="quarter" idx="11"/>
          </p:nvPr>
        </p:nvSpPr>
        <p:spPr/>
        <p:txBody>
          <a:bodyPr>
            <a:normAutofit/>
          </a:bodyPr>
          <a:lstStyle/>
          <a:p>
            <a:r>
              <a:rPr lang="en-US" sz="3200" dirty="0" smtClean="0">
                <a:solidFill>
                  <a:schemeClr val="tx1"/>
                </a:solidFill>
              </a:rPr>
              <a:t>3 modern data-intensive applications</a:t>
            </a:r>
          </a:p>
          <a:p>
            <a:endParaRPr lang="en-US" sz="3200" dirty="0" smtClean="0">
              <a:solidFill>
                <a:schemeClr val="tx1"/>
              </a:solidFill>
            </a:endParaRPr>
          </a:p>
          <a:p>
            <a:endParaRPr lang="en-US" sz="3200" dirty="0" smtClean="0">
              <a:solidFill>
                <a:schemeClr val="tx1"/>
              </a:solidFill>
            </a:endParaRPr>
          </a:p>
          <a:p>
            <a:r>
              <a:rPr lang="en-US" sz="3200" dirty="0" smtClean="0">
                <a:solidFill>
                  <a:schemeClr val="tx1"/>
                </a:solidFill>
              </a:rPr>
              <a:t>3 dominant memory regions</a:t>
            </a:r>
          </a:p>
          <a:p>
            <a:pPr lvl="1"/>
            <a:r>
              <a:rPr lang="en-US" sz="2800" dirty="0" smtClean="0">
                <a:solidFill>
                  <a:schemeClr val="tx1"/>
                </a:solidFill>
              </a:rPr>
              <a:t>Heap – dynamically allocated data</a:t>
            </a:r>
          </a:p>
          <a:p>
            <a:pPr lvl="1"/>
            <a:r>
              <a:rPr lang="en-US" sz="2800" dirty="0" smtClean="0">
                <a:solidFill>
                  <a:schemeClr val="tx1"/>
                </a:solidFill>
              </a:rPr>
              <a:t>Stack – function parameters and local variables</a:t>
            </a:r>
          </a:p>
          <a:p>
            <a:pPr lvl="1"/>
            <a:r>
              <a:rPr lang="en-US" sz="2800" dirty="0" smtClean="0">
                <a:solidFill>
                  <a:schemeClr val="tx1"/>
                </a:solidFill>
              </a:rPr>
              <a:t>Private – private heap managed by user</a:t>
            </a:r>
          </a:p>
          <a:p>
            <a:r>
              <a:rPr lang="en-US" sz="3200" dirty="0" smtClean="0">
                <a:solidFill>
                  <a:schemeClr val="tx1"/>
                </a:solidFill>
              </a:rPr>
              <a:t>Injected a total of 23,718 memory errors using software debuggers (</a:t>
            </a:r>
            <a:r>
              <a:rPr lang="en-US" sz="3200" dirty="0" err="1" smtClean="0">
                <a:solidFill>
                  <a:schemeClr val="tx1"/>
                </a:solidFill>
              </a:rPr>
              <a:t>WinDbg</a:t>
            </a:r>
            <a:r>
              <a:rPr lang="en-US" sz="3200" dirty="0" smtClean="0">
                <a:solidFill>
                  <a:schemeClr val="tx1"/>
                </a:solidFill>
              </a:rPr>
              <a:t> and GDB)</a:t>
            </a:r>
          </a:p>
          <a:p>
            <a:r>
              <a:rPr lang="en-US" sz="3200" dirty="0" smtClean="0">
                <a:solidFill>
                  <a:schemeClr val="tx1"/>
                </a:solidFill>
              </a:rPr>
              <a:t>Examined correctness for over 4 billion queries</a:t>
            </a:r>
            <a:endParaRPr lang="en-US" sz="3200" dirty="0">
              <a:solidFill>
                <a:schemeClr val="tx1"/>
              </a:solidFill>
            </a:endParaRPr>
          </a:p>
        </p:txBody>
      </p:sp>
      <p:sp>
        <p:nvSpPr>
          <p:cNvPr id="6" name="Slide Number Placeholder 5"/>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36</a:t>
            </a:fld>
            <a:endParaRPr lang="en-US" dirty="0">
              <a:solidFill>
                <a:prstClr val="black"/>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312902283"/>
              </p:ext>
            </p:extLst>
          </p:nvPr>
        </p:nvGraphicFramePr>
        <p:xfrm>
          <a:off x="381000" y="1790700"/>
          <a:ext cx="8472741" cy="1036319"/>
        </p:xfrm>
        <a:graphic>
          <a:graphicData uri="http://schemas.openxmlformats.org/drawingml/2006/table">
            <a:tbl>
              <a:tblPr firstRow="1" bandRow="1">
                <a:tableStyleId>{2D5ABB26-0587-4C30-8999-92F81FD0307C}</a:tableStyleId>
              </a:tblPr>
              <a:tblGrid>
                <a:gridCol w="2872549"/>
                <a:gridCol w="1896618"/>
                <a:gridCol w="2048447"/>
                <a:gridCol w="1655127"/>
              </a:tblGrid>
              <a:tr h="370840">
                <a:tc>
                  <a:txBody>
                    <a:bodyPr/>
                    <a:lstStyle/>
                    <a:p>
                      <a:pPr algn="ctr"/>
                      <a:r>
                        <a:rPr lang="en-US" sz="2800" dirty="0" smtClean="0"/>
                        <a:t>Application</a:t>
                      </a:r>
                      <a:endParaRPr 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smtClean="0">
                          <a:solidFill>
                            <a:schemeClr val="accent1"/>
                          </a:solidFill>
                        </a:rPr>
                        <a:t>WebSearch</a:t>
                      </a:r>
                      <a:endParaRPr lang="en-US" sz="2800" dirty="0">
                        <a:solidFill>
                          <a:schemeClr val="accent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smtClean="0">
                          <a:solidFill>
                            <a:schemeClr val="accent1"/>
                          </a:solidFill>
                        </a:rPr>
                        <a:t>Memcached</a:t>
                      </a:r>
                      <a:endParaRPr lang="en-US" sz="2800" dirty="0">
                        <a:solidFill>
                          <a:schemeClr val="accent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smtClean="0">
                          <a:solidFill>
                            <a:schemeClr val="accent1"/>
                          </a:solidFill>
                        </a:rPr>
                        <a:t>GraphLab</a:t>
                      </a:r>
                      <a:endParaRPr lang="en-US" sz="2800" dirty="0">
                        <a:solidFill>
                          <a:schemeClr val="accent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800" dirty="0" smtClean="0"/>
                        <a:t>Memory footprint</a:t>
                      </a:r>
                      <a:endParaRPr 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46 GB</a:t>
                      </a:r>
                      <a:endParaRPr 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35 GB</a:t>
                      </a:r>
                      <a:endParaRPr 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4 GB</a:t>
                      </a:r>
                      <a:endParaRPr 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6410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a:solidFill>
                  <a:schemeClr val="bg1">
                    <a:lumMod val="50000"/>
                  </a:schemeClr>
                </a:solidFill>
              </a:rPr>
              <a:t>Motivation</a:t>
            </a:r>
            <a:endParaRPr lang="en-US" i="0" dirty="0">
              <a:solidFill>
                <a:schemeClr val="bg1">
                  <a:lumMod val="50000"/>
                </a:schemeClr>
              </a:solidFill>
            </a:endParaRPr>
          </a:p>
          <a:p>
            <a:r>
              <a:rPr lang="en-US" sz="3200" i="0" dirty="0">
                <a:solidFill>
                  <a:schemeClr val="bg1">
                    <a:lumMod val="50000"/>
                  </a:schemeClr>
                </a:solidFill>
              </a:rPr>
              <a:t>Characterizing application memory error tolerance</a:t>
            </a:r>
            <a:endParaRPr lang="en-US" i="0" dirty="0">
              <a:solidFill>
                <a:schemeClr val="bg1">
                  <a:lumMod val="50000"/>
                </a:schemeClr>
              </a:solidFill>
            </a:endParaRPr>
          </a:p>
          <a:p>
            <a:r>
              <a:rPr lang="en-US" sz="3200" i="0" dirty="0"/>
              <a:t>Key observations</a:t>
            </a:r>
          </a:p>
          <a:p>
            <a:pPr lvl="1"/>
            <a:r>
              <a:rPr lang="en-US" sz="2800" u="sng" dirty="0"/>
              <a:t>Observation 1</a:t>
            </a:r>
            <a:r>
              <a:rPr lang="en-US" sz="2800" dirty="0"/>
              <a:t>:  Memory error tolerance varies </a:t>
            </a:r>
            <a:br>
              <a:rPr lang="en-US" sz="2800" dirty="0"/>
            </a:br>
            <a:r>
              <a:rPr lang="en-US" sz="2800" dirty="0"/>
              <a:t>across applications and within an application</a:t>
            </a:r>
          </a:p>
          <a:p>
            <a:pPr lvl="1"/>
            <a:r>
              <a:rPr lang="en-US" sz="2800" u="sng" dirty="0"/>
              <a:t>Observation 2</a:t>
            </a:r>
            <a:r>
              <a:rPr lang="en-US" sz="2800" dirty="0"/>
              <a:t>: Data can be recovered by software</a:t>
            </a:r>
          </a:p>
          <a:p>
            <a:r>
              <a:rPr lang="en-US" sz="3200" i="0" dirty="0">
                <a:solidFill>
                  <a:schemeClr val="bg1">
                    <a:lumMod val="50000"/>
                  </a:schemeClr>
                </a:solidFill>
              </a:rPr>
              <a:t>Heterogeneous-Reliability Memory (HRM)</a:t>
            </a:r>
            <a:endParaRPr lang="en-US" i="0" dirty="0">
              <a:solidFill>
                <a:schemeClr val="bg1">
                  <a:lumMod val="50000"/>
                </a:schemeClr>
              </a:solidFill>
            </a:endParaRPr>
          </a:p>
          <a:p>
            <a:r>
              <a:rPr lang="en-US" sz="3200" i="0" dirty="0">
                <a:solidFill>
                  <a:schemeClr val="bg1">
                    <a:lumMod val="50000"/>
                  </a:schemeClr>
                </a:solidFill>
              </a:rPr>
              <a:t>Evaluation</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37</a:t>
            </a:fld>
            <a:endParaRPr lang="en-US" dirty="0">
              <a:solidFill>
                <a:prstClr val="black"/>
              </a:solidFill>
              <a:latin typeface="Calibri"/>
            </a:endParaRPr>
          </a:p>
        </p:txBody>
      </p:sp>
    </p:spTree>
    <p:extLst>
      <p:ext uri="{BB962C8B-B14F-4D97-AF65-F5344CB8AC3E}">
        <p14:creationId xmlns:p14="http://schemas.microsoft.com/office/powerpoint/2010/main" val="3990290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447972417"/>
              </p:ext>
            </p:extLst>
          </p:nvPr>
        </p:nvGraphicFramePr>
        <p:xfrm>
          <a:off x="0" y="1448451"/>
          <a:ext cx="9144000" cy="4622149"/>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p:cNvGrpSpPr/>
          <p:nvPr/>
        </p:nvGrpSpPr>
        <p:grpSpPr>
          <a:xfrm>
            <a:off x="2024743" y="2705099"/>
            <a:ext cx="4900140" cy="2556013"/>
            <a:chOff x="1051560" y="2926080"/>
            <a:chExt cx="2575560" cy="1935480"/>
          </a:xfrm>
        </p:grpSpPr>
        <p:cxnSp>
          <p:nvCxnSpPr>
            <p:cNvPr id="12" name="Straight Connector 11"/>
            <p:cNvCxnSpPr/>
            <p:nvPr/>
          </p:nvCxnSpPr>
          <p:spPr>
            <a:xfrm>
              <a:off x="1051560" y="2926080"/>
              <a:ext cx="257556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280" y="2926080"/>
              <a:ext cx="0" cy="193548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97280" y="3432155"/>
              <a:ext cx="1294567" cy="417480"/>
            </a:xfrm>
            <a:prstGeom prst="rect">
              <a:avLst/>
            </a:prstGeom>
            <a:noFill/>
            <a:ln w="38100">
              <a:noFill/>
            </a:ln>
          </p:spPr>
          <p:txBody>
            <a:bodyPr wrap="none" rtlCol="0">
              <a:spAutoFit/>
            </a:bodyPr>
            <a:lstStyle/>
            <a:p>
              <a:r>
                <a:rPr lang="en-US" sz="2800" dirty="0" smtClean="0">
                  <a:solidFill>
                    <a:srgbClr val="FF0000"/>
                  </a:solidFill>
                  <a:latin typeface="Calibri"/>
                </a:rPr>
                <a:t>&gt;10× difference</a:t>
              </a:r>
              <a:endParaRPr lang="en-US" sz="2800" dirty="0">
                <a:solidFill>
                  <a:srgbClr val="FF0000"/>
                </a:solidFill>
                <a:latin typeface="Calibri"/>
              </a:endParaRPr>
            </a:p>
          </p:txBody>
        </p:sp>
      </p:grpSp>
      <p:sp>
        <p:nvSpPr>
          <p:cNvPr id="17" name="Title 1"/>
          <p:cNvSpPr txBox="1">
            <a:spLocks/>
          </p:cNvSpPr>
          <p:nvPr/>
        </p:nvSpPr>
        <p:spPr>
          <a:xfrm>
            <a:off x="0" y="-4244"/>
            <a:ext cx="9144000" cy="726348"/>
          </a:xfrm>
          <a:prstGeom prst="rect">
            <a:avLst/>
          </a:prstGeom>
          <a:solidFill>
            <a:srgbClr val="4A66AC"/>
          </a:solidFill>
        </p:spPr>
        <p:txBody>
          <a:bodyPr vert="horz" lIns="91440" tIns="45720" rIns="91440" bIns="45720" rtlCol="0" anchor="b">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r>
              <a:rPr lang="en-US" sz="3600" u="sng" dirty="0">
                <a:solidFill>
                  <a:prstClr val="white"/>
                </a:solidFill>
                <a:latin typeface="Calibri"/>
              </a:rPr>
              <a:t>Observation 1</a:t>
            </a:r>
            <a:r>
              <a:rPr lang="en-US" sz="3600" dirty="0">
                <a:solidFill>
                  <a:prstClr val="white"/>
                </a:solidFill>
                <a:latin typeface="Calibri"/>
              </a:rPr>
              <a:t>: Memory Error Tolerance Varies</a:t>
            </a:r>
            <a:endParaRPr lang="en-US" sz="3600" dirty="0">
              <a:solidFill>
                <a:sysClr val="window" lastClr="FFFFFF"/>
              </a:solidFill>
              <a:latin typeface="Calibri" panose="020F0502020204030204"/>
            </a:endParaRPr>
          </a:p>
        </p:txBody>
      </p:sp>
      <p:sp>
        <p:nvSpPr>
          <p:cNvPr id="24" name="Title 1"/>
          <p:cNvSpPr txBox="1">
            <a:spLocks/>
          </p:cNvSpPr>
          <p:nvPr/>
        </p:nvSpPr>
        <p:spPr>
          <a:xfrm>
            <a:off x="1" y="722104"/>
            <a:ext cx="4049485"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algn="r"/>
            <a:r>
              <a:rPr lang="en-US" sz="3600" dirty="0" smtClean="0">
                <a:solidFill>
                  <a:srgbClr val="FFFF00"/>
                </a:solidFill>
                <a:latin typeface="Calibri" panose="020F0502020204030204"/>
              </a:rPr>
              <a:t>Across </a:t>
            </a:r>
            <a:r>
              <a:rPr lang="en-US" sz="3600" dirty="0">
                <a:solidFill>
                  <a:srgbClr val="FFFF00"/>
                </a:solidFill>
                <a:latin typeface="Calibri" panose="020F0502020204030204"/>
              </a:rPr>
              <a:t>A</a:t>
            </a:r>
            <a:r>
              <a:rPr lang="en-US" sz="3600" dirty="0" smtClean="0">
                <a:solidFill>
                  <a:srgbClr val="FFFF00"/>
                </a:solidFill>
                <a:latin typeface="Calibri" panose="020F0502020204030204"/>
              </a:rPr>
              <a:t>pplications</a:t>
            </a:r>
            <a:endParaRPr lang="en-US" sz="3600" dirty="0">
              <a:solidFill>
                <a:srgbClr val="FFFF00"/>
              </a:solidFill>
              <a:latin typeface="Calibri" panose="020F0502020204030204"/>
            </a:endParaRPr>
          </a:p>
        </p:txBody>
      </p:sp>
      <p:sp>
        <p:nvSpPr>
          <p:cNvPr id="16" name="TextBox 15"/>
          <p:cNvSpPr txBox="1"/>
          <p:nvPr/>
        </p:nvSpPr>
        <p:spPr>
          <a:xfrm>
            <a:off x="259203" y="6211669"/>
            <a:ext cx="8346196" cy="646331"/>
          </a:xfrm>
          <a:prstGeom prst="rect">
            <a:avLst/>
          </a:prstGeom>
          <a:noFill/>
        </p:spPr>
        <p:txBody>
          <a:bodyPr wrap="none" rtlCol="0">
            <a:spAutoFit/>
          </a:bodyPr>
          <a:lstStyle/>
          <a:p>
            <a:pPr algn="ctr"/>
            <a:r>
              <a:rPr lang="en-US" dirty="0" smtClean="0">
                <a:solidFill>
                  <a:prstClr val="black"/>
                </a:solidFill>
                <a:latin typeface="Calibri"/>
              </a:rPr>
              <a:t>Showing results for single-bit soft errors</a:t>
            </a:r>
          </a:p>
          <a:p>
            <a:pPr algn="ctr"/>
            <a:r>
              <a:rPr lang="en-US" dirty="0" smtClean="0">
                <a:solidFill>
                  <a:prstClr val="black"/>
                </a:solidFill>
                <a:latin typeface="Calibri"/>
              </a:rPr>
              <a:t>Results for other memory error types can be found in the paper with similar conclusion</a:t>
            </a:r>
            <a:endParaRPr lang="en-US" dirty="0">
              <a:solidFill>
                <a:prstClr val="black"/>
              </a:solidFill>
              <a:latin typeface="Calibri"/>
            </a:endParaRPr>
          </a:p>
        </p:txBody>
      </p:sp>
      <p:sp>
        <p:nvSpPr>
          <p:cNvPr id="4" name="Slide Number Placeholder 3"/>
          <p:cNvSpPr>
            <a:spLocks noGrp="1"/>
          </p:cNvSpPr>
          <p:nvPr>
            <p:ph type="sldNum" sz="quarter" idx="12"/>
          </p:nvPr>
        </p:nvSpPr>
        <p:spPr/>
        <p:txBody>
          <a:bodyPr/>
          <a:lstStyle/>
          <a:p>
            <a:fld id="{4DB4CB9A-C63F-4E87-AA38-9916D0B520C4}" type="slidenum">
              <a:rPr lang="en-US" smtClean="0">
                <a:solidFill>
                  <a:prstClr val="black"/>
                </a:solidFill>
                <a:latin typeface="Calibri"/>
              </a:rPr>
              <a:pPr/>
              <a:t>38</a:t>
            </a:fld>
            <a:endParaRPr lang="en-US" dirty="0">
              <a:solidFill>
                <a:prstClr val="black"/>
              </a:solidFill>
              <a:latin typeface="Calibri"/>
            </a:endParaRPr>
          </a:p>
        </p:txBody>
      </p:sp>
    </p:spTree>
    <p:extLst>
      <p:ext uri="{BB962C8B-B14F-4D97-AF65-F5344CB8AC3E}">
        <p14:creationId xmlns:p14="http://schemas.microsoft.com/office/powerpoint/2010/main" val="203557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826556667"/>
              </p:ext>
            </p:extLst>
          </p:nvPr>
        </p:nvGraphicFramePr>
        <p:xfrm>
          <a:off x="0" y="1448452"/>
          <a:ext cx="9144000" cy="467294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1981200" y="2324099"/>
            <a:ext cx="5219700" cy="2473187"/>
            <a:chOff x="5836920" y="2615002"/>
            <a:chExt cx="2407920" cy="1892899"/>
          </a:xfrm>
        </p:grpSpPr>
        <p:cxnSp>
          <p:nvCxnSpPr>
            <p:cNvPr id="21" name="Straight Connector 20"/>
            <p:cNvCxnSpPr/>
            <p:nvPr/>
          </p:nvCxnSpPr>
          <p:spPr>
            <a:xfrm>
              <a:off x="5836920" y="2615002"/>
              <a:ext cx="240792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88902" y="2615002"/>
              <a:ext cx="0" cy="1892899"/>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88902" y="2974643"/>
              <a:ext cx="1191612" cy="412616"/>
            </a:xfrm>
            <a:prstGeom prst="rect">
              <a:avLst/>
            </a:prstGeom>
            <a:noFill/>
          </p:spPr>
          <p:txBody>
            <a:bodyPr wrap="square" rtlCol="0">
              <a:spAutoFit/>
            </a:bodyPr>
            <a:lstStyle/>
            <a:p>
              <a:r>
                <a:rPr lang="en-US" sz="2800" dirty="0" smtClean="0">
                  <a:solidFill>
                    <a:srgbClr val="FF0000"/>
                  </a:solidFill>
                  <a:latin typeface="Calibri"/>
                </a:rPr>
                <a:t>&gt;10</a:t>
              </a:r>
              <a:r>
                <a:rPr lang="en-US" sz="2800" baseline="30000" dirty="0" smtClean="0">
                  <a:solidFill>
                    <a:srgbClr val="FF0000"/>
                  </a:solidFill>
                  <a:latin typeface="Calibri"/>
                </a:rPr>
                <a:t>5</a:t>
              </a:r>
              <a:r>
                <a:rPr lang="en-US" sz="2800" dirty="0" smtClean="0">
                  <a:solidFill>
                    <a:srgbClr val="FF0000"/>
                  </a:solidFill>
                  <a:latin typeface="Calibri"/>
                </a:rPr>
                <a:t>× difference</a:t>
              </a:r>
              <a:endParaRPr lang="en-US" sz="2800" dirty="0">
                <a:solidFill>
                  <a:srgbClr val="FF0000"/>
                </a:solidFill>
                <a:latin typeface="Calibri"/>
              </a:endParaRPr>
            </a:p>
          </p:txBody>
        </p:sp>
      </p:grpSp>
      <p:sp>
        <p:nvSpPr>
          <p:cNvPr id="17" name="Title 1"/>
          <p:cNvSpPr txBox="1">
            <a:spLocks/>
          </p:cNvSpPr>
          <p:nvPr/>
        </p:nvSpPr>
        <p:spPr>
          <a:xfrm>
            <a:off x="0" y="-4244"/>
            <a:ext cx="9144000" cy="726348"/>
          </a:xfrm>
          <a:prstGeom prst="rect">
            <a:avLst/>
          </a:prstGeom>
          <a:solidFill>
            <a:srgbClr val="4A66AC"/>
          </a:solidFill>
        </p:spPr>
        <p:txBody>
          <a:bodyPr vert="horz" lIns="91440" tIns="45720" rIns="91440" bIns="45720" rtlCol="0" anchor="b">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r>
              <a:rPr lang="en-US" sz="3600" u="sng" dirty="0">
                <a:solidFill>
                  <a:prstClr val="white"/>
                </a:solidFill>
                <a:latin typeface="Calibri"/>
              </a:rPr>
              <a:t>Observation 1</a:t>
            </a:r>
            <a:r>
              <a:rPr lang="en-US" sz="3600" dirty="0">
                <a:solidFill>
                  <a:prstClr val="white"/>
                </a:solidFill>
                <a:latin typeface="Calibri"/>
              </a:rPr>
              <a:t>: Memory Error Tolerance Varies</a:t>
            </a:r>
            <a:endParaRPr lang="en-US" sz="3600" dirty="0">
              <a:solidFill>
                <a:sysClr val="window" lastClr="FFFFFF"/>
              </a:solidFill>
              <a:latin typeface="Calibri" panose="020F0502020204030204"/>
            </a:endParaRPr>
          </a:p>
        </p:txBody>
      </p:sp>
      <p:sp>
        <p:nvSpPr>
          <p:cNvPr id="24" name="Title 1"/>
          <p:cNvSpPr txBox="1">
            <a:spLocks/>
          </p:cNvSpPr>
          <p:nvPr/>
        </p:nvSpPr>
        <p:spPr>
          <a:xfrm>
            <a:off x="1" y="722104"/>
            <a:ext cx="4049485"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algn="r"/>
            <a:r>
              <a:rPr lang="en-US" sz="3600" dirty="0" smtClean="0">
                <a:solidFill>
                  <a:srgbClr val="FFFF00"/>
                </a:solidFill>
                <a:latin typeface="Calibri" panose="020F0502020204030204"/>
              </a:rPr>
              <a:t>Across </a:t>
            </a:r>
            <a:r>
              <a:rPr lang="en-US" sz="3600" dirty="0">
                <a:solidFill>
                  <a:srgbClr val="FFFF00"/>
                </a:solidFill>
                <a:latin typeface="Calibri" panose="020F0502020204030204"/>
              </a:rPr>
              <a:t>A</a:t>
            </a:r>
            <a:r>
              <a:rPr lang="en-US" sz="3600" dirty="0" smtClean="0">
                <a:solidFill>
                  <a:srgbClr val="FFFF00"/>
                </a:solidFill>
                <a:latin typeface="Calibri" panose="020F0502020204030204"/>
              </a:rPr>
              <a:t>pplications</a:t>
            </a:r>
            <a:endParaRPr lang="en-US" sz="3600" dirty="0">
              <a:solidFill>
                <a:srgbClr val="FFFF00"/>
              </a:solidFill>
              <a:latin typeface="Calibri" panose="020F0502020204030204"/>
            </a:endParaRPr>
          </a:p>
        </p:txBody>
      </p:sp>
      <p:sp>
        <p:nvSpPr>
          <p:cNvPr id="16" name="TextBox 15"/>
          <p:cNvSpPr txBox="1"/>
          <p:nvPr/>
        </p:nvSpPr>
        <p:spPr>
          <a:xfrm>
            <a:off x="1357900" y="6211669"/>
            <a:ext cx="6148798" cy="646331"/>
          </a:xfrm>
          <a:prstGeom prst="rect">
            <a:avLst/>
          </a:prstGeom>
          <a:noFill/>
        </p:spPr>
        <p:txBody>
          <a:bodyPr wrap="none" rtlCol="0">
            <a:spAutoFit/>
          </a:bodyPr>
          <a:lstStyle/>
          <a:p>
            <a:pPr algn="ctr"/>
            <a:r>
              <a:rPr lang="en-US" dirty="0" smtClean="0">
                <a:solidFill>
                  <a:prstClr val="black"/>
                </a:solidFill>
                <a:latin typeface="Calibri"/>
              </a:rPr>
              <a:t>Showing results for single-bit soft errors</a:t>
            </a:r>
          </a:p>
          <a:p>
            <a:pPr algn="ctr"/>
            <a:r>
              <a:rPr lang="en-US" dirty="0" smtClean="0">
                <a:solidFill>
                  <a:prstClr val="black"/>
                </a:solidFill>
                <a:latin typeface="Calibri"/>
              </a:rPr>
              <a:t>Results for other memory error types can be found in the paper</a:t>
            </a:r>
            <a:endParaRPr lang="en-US" dirty="0">
              <a:solidFill>
                <a:prstClr val="black"/>
              </a:solidFill>
              <a:latin typeface="Calibri"/>
            </a:endParaRPr>
          </a:p>
        </p:txBody>
      </p:sp>
      <p:sp>
        <p:nvSpPr>
          <p:cNvPr id="4" name="Slide Number Placeholder 3"/>
          <p:cNvSpPr>
            <a:spLocks noGrp="1"/>
          </p:cNvSpPr>
          <p:nvPr>
            <p:ph type="sldNum" sz="quarter" idx="12"/>
          </p:nvPr>
        </p:nvSpPr>
        <p:spPr/>
        <p:txBody>
          <a:bodyPr/>
          <a:lstStyle/>
          <a:p>
            <a:fld id="{4DB4CB9A-C63F-4E87-AA38-9916D0B520C4}" type="slidenum">
              <a:rPr lang="en-US" smtClean="0">
                <a:solidFill>
                  <a:prstClr val="black"/>
                </a:solidFill>
                <a:latin typeface="Calibri"/>
              </a:rPr>
              <a:pPr/>
              <a:t>39</a:t>
            </a:fld>
            <a:endParaRPr lang="en-US" dirty="0">
              <a:solidFill>
                <a:prstClr val="black"/>
              </a:solidFill>
              <a:latin typeface="Calibri"/>
            </a:endParaRPr>
          </a:p>
        </p:txBody>
      </p:sp>
    </p:spTree>
    <p:extLst>
      <p:ext uri="{BB962C8B-B14F-4D97-AF65-F5344CB8AC3E}">
        <p14:creationId xmlns:p14="http://schemas.microsoft.com/office/powerpoint/2010/main" val="383841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Scaling</a:t>
            </a:r>
            <a:endParaRPr lang="en-US" dirty="0"/>
          </a:p>
        </p:txBody>
      </p:sp>
      <p:sp>
        <p:nvSpPr>
          <p:cNvPr id="3" name="Content Placeholder 2"/>
          <p:cNvSpPr>
            <a:spLocks noGrp="1"/>
          </p:cNvSpPr>
          <p:nvPr>
            <p:ph idx="1"/>
          </p:nvPr>
        </p:nvSpPr>
        <p:spPr>
          <a:xfrm>
            <a:off x="228600" y="1124744"/>
            <a:ext cx="8610600" cy="5472608"/>
          </a:xfrm>
        </p:spPr>
        <p:txBody>
          <a:bodyPr/>
          <a:lstStyle/>
          <a:p>
            <a:r>
              <a:rPr lang="en-US" sz="2800" dirty="0">
                <a:solidFill>
                  <a:srgbClr val="0000FF"/>
                </a:solidFill>
                <a:latin typeface="Tahoma" charset="0"/>
                <a:ea typeface="ＭＳ Ｐゴシック" charset="0"/>
                <a:cs typeface="ＭＳ Ｐゴシック" charset="0"/>
              </a:rPr>
              <a:t>DRAM technology scaling </a:t>
            </a:r>
            <a:r>
              <a:rPr lang="en-US" sz="2800" dirty="0" smtClean="0">
                <a:solidFill>
                  <a:srgbClr val="0000FF"/>
                </a:solidFill>
                <a:latin typeface="Tahoma" charset="0"/>
                <a:ea typeface="ＭＳ Ｐゴシック" charset="0"/>
                <a:cs typeface="ＭＳ Ｐゴシック" charset="0"/>
              </a:rPr>
              <a:t>has provided many benefits</a:t>
            </a:r>
            <a:endParaRPr lang="en-US" sz="2800" dirty="0">
              <a:latin typeface="Tahoma" charset="0"/>
              <a:ea typeface="ＭＳ Ｐゴシック" charset="0"/>
              <a:cs typeface="ＭＳ Ｐゴシック" charset="0"/>
            </a:endParaRPr>
          </a:p>
          <a:p>
            <a:pPr lvl="1"/>
            <a:r>
              <a:rPr lang="en-US" sz="2600" dirty="0" smtClean="0">
                <a:latin typeface="Tahoma" charset="0"/>
                <a:ea typeface="ＭＳ Ｐゴシック" charset="0"/>
              </a:rPr>
              <a:t>Higher capacity</a:t>
            </a:r>
          </a:p>
          <a:p>
            <a:pPr lvl="1"/>
            <a:r>
              <a:rPr lang="en-US" sz="2600" dirty="0">
                <a:latin typeface="Tahoma" charset="0"/>
                <a:ea typeface="ＭＳ Ｐゴシック" charset="0"/>
              </a:rPr>
              <a:t>L</a:t>
            </a:r>
            <a:r>
              <a:rPr lang="en-US" sz="2600" dirty="0" smtClean="0">
                <a:latin typeface="Tahoma" charset="0"/>
                <a:ea typeface="ＭＳ Ｐゴシック" charset="0"/>
              </a:rPr>
              <a:t>ower cost </a:t>
            </a:r>
          </a:p>
          <a:p>
            <a:pPr lvl="1"/>
            <a:r>
              <a:rPr lang="en-US" sz="2600" dirty="0">
                <a:latin typeface="Tahoma" charset="0"/>
                <a:ea typeface="ＭＳ Ｐゴシック" charset="0"/>
              </a:rPr>
              <a:t>R</a:t>
            </a:r>
            <a:r>
              <a:rPr lang="en-US" sz="2600" dirty="0" smtClean="0">
                <a:latin typeface="Tahoma" charset="0"/>
                <a:ea typeface="ＭＳ Ｐゴシック" charset="0"/>
              </a:rPr>
              <a:t>easonable energy</a:t>
            </a:r>
          </a:p>
          <a:p>
            <a:pPr lvl="1"/>
            <a:endParaRPr lang="en-US" sz="2600" dirty="0">
              <a:solidFill>
                <a:srgbClr val="FF0000"/>
              </a:solidFill>
              <a:latin typeface="Tahoma" charset="0"/>
              <a:ea typeface="ＭＳ Ｐゴシック" charset="0"/>
            </a:endParaRPr>
          </a:p>
          <a:p>
            <a:pPr marL="342900" lvl="1" indent="-342900">
              <a:buClr>
                <a:schemeClr val="accent1"/>
              </a:buClr>
              <a:buSzPct val="65000"/>
              <a:buFont typeface="Wingdings" pitchFamily="2" charset="2"/>
              <a:buChar char="n"/>
            </a:pPr>
            <a:r>
              <a:rPr lang="en-US" sz="2800" dirty="0" smtClean="0">
                <a:solidFill>
                  <a:srgbClr val="0000FF"/>
                </a:solidFill>
                <a:latin typeface="Tahoma" charset="0"/>
                <a:ea typeface="ＭＳ Ｐゴシック" charset="0"/>
              </a:rPr>
              <a:t>DRAM scaling is becoming difficult due to </a:t>
            </a:r>
            <a:r>
              <a:rPr lang="en-US" sz="2800" dirty="0">
                <a:solidFill>
                  <a:srgbClr val="0000FF"/>
                </a:solidFill>
                <a:latin typeface="Tahoma" charset="0"/>
                <a:ea typeface="ＭＳ Ｐゴシック" charset="0"/>
              </a:rPr>
              <a:t>reduced </a:t>
            </a:r>
            <a:r>
              <a:rPr lang="en-US" sz="2800" dirty="0" smtClean="0">
                <a:solidFill>
                  <a:srgbClr val="0000FF"/>
                </a:solidFill>
                <a:latin typeface="Tahoma" charset="0"/>
                <a:ea typeface="ＭＳ Ｐゴシック" charset="0"/>
              </a:rPr>
              <a:t>reliability</a:t>
            </a:r>
          </a:p>
          <a:p>
            <a:pPr marL="695325" lvl="2" indent="-342900"/>
            <a:r>
              <a:rPr lang="en-US" sz="2600" dirty="0" smtClean="0">
                <a:latin typeface="Tahoma" charset="0"/>
                <a:ea typeface="ＭＳ Ｐゴシック" charset="0"/>
              </a:rPr>
              <a:t>ITRS </a:t>
            </a:r>
            <a:r>
              <a:rPr lang="en-US" sz="2600" dirty="0">
                <a:latin typeface="Tahoma" charset="0"/>
                <a:ea typeface="ＭＳ Ｐゴシック" charset="0"/>
              </a:rPr>
              <a:t>projects </a:t>
            </a:r>
            <a:r>
              <a:rPr lang="en-US" sz="2600" dirty="0">
                <a:solidFill>
                  <a:srgbClr val="FF0000"/>
                </a:solidFill>
                <a:latin typeface="Tahoma" charset="0"/>
                <a:ea typeface="ＭＳ Ｐゴシック" charset="0"/>
              </a:rPr>
              <a:t>DRAM will not scale easily below X nm </a:t>
            </a:r>
          </a:p>
          <a:p>
            <a:pPr marL="342900" lvl="1" indent="-342900">
              <a:buClr>
                <a:schemeClr val="accent1"/>
              </a:buClr>
              <a:buSzPct val="65000"/>
              <a:buFont typeface="Wingdings" pitchFamily="2" charset="2"/>
              <a:buChar char="n"/>
            </a:pPr>
            <a:endParaRPr lang="en-US" sz="2800" dirty="0">
              <a:solidFill>
                <a:srgbClr val="0000FF"/>
              </a:solidFill>
              <a:latin typeface="Tahoma" charset="0"/>
              <a:ea typeface="ＭＳ Ｐゴシック" charset="0"/>
            </a:endParaRPr>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3174164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3626044710"/>
              </p:ext>
            </p:extLst>
          </p:nvPr>
        </p:nvGraphicFramePr>
        <p:xfrm>
          <a:off x="0" y="1448452"/>
          <a:ext cx="9144000" cy="4763217"/>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3181408" y="2936240"/>
            <a:ext cx="5010091" cy="1927860"/>
            <a:chOff x="1835209" y="3063240"/>
            <a:chExt cx="2575560" cy="1493520"/>
          </a:xfrm>
        </p:grpSpPr>
        <p:cxnSp>
          <p:nvCxnSpPr>
            <p:cNvPr id="15" name="Straight Connector 14"/>
            <p:cNvCxnSpPr/>
            <p:nvPr/>
          </p:nvCxnSpPr>
          <p:spPr>
            <a:xfrm>
              <a:off x="1835209" y="3063240"/>
              <a:ext cx="257556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43400" y="3063240"/>
              <a:ext cx="0" cy="149352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37664" y="3117503"/>
              <a:ext cx="1205735" cy="405340"/>
            </a:xfrm>
            <a:prstGeom prst="rect">
              <a:avLst/>
            </a:prstGeom>
            <a:noFill/>
          </p:spPr>
          <p:txBody>
            <a:bodyPr wrap="square" rtlCol="0">
              <a:spAutoFit/>
            </a:bodyPr>
            <a:lstStyle/>
            <a:p>
              <a:r>
                <a:rPr lang="en-US" sz="2800" dirty="0" smtClean="0">
                  <a:solidFill>
                    <a:srgbClr val="FF0000"/>
                  </a:solidFill>
                  <a:latin typeface="Calibri"/>
                </a:rPr>
                <a:t>&gt;4× difference</a:t>
              </a:r>
              <a:endParaRPr lang="en-US" sz="2800" dirty="0">
                <a:solidFill>
                  <a:srgbClr val="FF0000"/>
                </a:solidFill>
                <a:latin typeface="Calibri"/>
              </a:endParaRPr>
            </a:p>
          </p:txBody>
        </p:sp>
      </p:grpSp>
      <p:sp>
        <p:nvSpPr>
          <p:cNvPr id="21" name="TextBox 20"/>
          <p:cNvSpPr txBox="1"/>
          <p:nvPr/>
        </p:nvSpPr>
        <p:spPr>
          <a:xfrm>
            <a:off x="1965364" y="6211669"/>
            <a:ext cx="5235536" cy="646331"/>
          </a:xfrm>
          <a:prstGeom prst="rect">
            <a:avLst/>
          </a:prstGeom>
          <a:noFill/>
        </p:spPr>
        <p:txBody>
          <a:bodyPr wrap="none" rtlCol="0">
            <a:spAutoFit/>
          </a:bodyPr>
          <a:lstStyle/>
          <a:p>
            <a:pPr algn="ctr"/>
            <a:r>
              <a:rPr lang="en-US" dirty="0" smtClean="0">
                <a:solidFill>
                  <a:prstClr val="black"/>
                </a:solidFill>
                <a:latin typeface="Calibri"/>
              </a:rPr>
              <a:t>Showing results for </a:t>
            </a:r>
            <a:r>
              <a:rPr lang="en-US" dirty="0" err="1" smtClean="0">
                <a:solidFill>
                  <a:prstClr val="black"/>
                </a:solidFill>
                <a:latin typeface="Calibri"/>
              </a:rPr>
              <a:t>WebSearch</a:t>
            </a:r>
            <a:endParaRPr lang="en-US" dirty="0" smtClean="0">
              <a:solidFill>
                <a:prstClr val="black"/>
              </a:solidFill>
              <a:latin typeface="Calibri"/>
            </a:endParaRPr>
          </a:p>
          <a:p>
            <a:pPr algn="ctr"/>
            <a:r>
              <a:rPr lang="en-US" dirty="0" smtClean="0">
                <a:solidFill>
                  <a:prstClr val="black"/>
                </a:solidFill>
                <a:latin typeface="Calibri"/>
              </a:rPr>
              <a:t>Results for other workloads can be found in the paper</a:t>
            </a:r>
            <a:endParaRPr lang="en-US" dirty="0">
              <a:solidFill>
                <a:prstClr val="black"/>
              </a:solidFill>
              <a:latin typeface="Calibri"/>
            </a:endParaRPr>
          </a:p>
        </p:txBody>
      </p:sp>
      <p:sp>
        <p:nvSpPr>
          <p:cNvPr id="20" name="Title 1"/>
          <p:cNvSpPr txBox="1">
            <a:spLocks/>
          </p:cNvSpPr>
          <p:nvPr/>
        </p:nvSpPr>
        <p:spPr>
          <a:xfrm>
            <a:off x="0" y="-4244"/>
            <a:ext cx="9144000" cy="726348"/>
          </a:xfrm>
          <a:prstGeom prst="rect">
            <a:avLst/>
          </a:prstGeom>
          <a:solidFill>
            <a:srgbClr val="4A66AC"/>
          </a:solidFill>
        </p:spPr>
        <p:txBody>
          <a:bodyPr vert="horz" lIns="91440" tIns="45720" rIns="91440" bIns="45720" rtlCol="0" anchor="b">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r>
              <a:rPr lang="en-US" sz="3600" u="sng" dirty="0">
                <a:solidFill>
                  <a:prstClr val="white"/>
                </a:solidFill>
                <a:latin typeface="Calibri"/>
              </a:rPr>
              <a:t>Observation 1</a:t>
            </a:r>
            <a:r>
              <a:rPr lang="en-US" sz="3600" dirty="0">
                <a:solidFill>
                  <a:prstClr val="white"/>
                </a:solidFill>
                <a:latin typeface="Calibri"/>
              </a:rPr>
              <a:t>: Memory Error Tolerance Varies</a:t>
            </a:r>
            <a:endParaRPr lang="en-US" sz="3600" dirty="0">
              <a:solidFill>
                <a:sysClr val="window" lastClr="FFFFFF"/>
              </a:solidFill>
              <a:latin typeface="Calibri" panose="020F0502020204030204"/>
            </a:endParaRPr>
          </a:p>
        </p:txBody>
      </p:sp>
      <p:sp>
        <p:nvSpPr>
          <p:cNvPr id="25" name="Title 1"/>
          <p:cNvSpPr txBox="1">
            <a:spLocks/>
          </p:cNvSpPr>
          <p:nvPr/>
        </p:nvSpPr>
        <p:spPr>
          <a:xfrm>
            <a:off x="3973286" y="722104"/>
            <a:ext cx="5170714"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algn="l"/>
            <a:r>
              <a:rPr lang="en-US" sz="3600" dirty="0" smtClean="0">
                <a:solidFill>
                  <a:prstClr val="white"/>
                </a:solidFill>
                <a:latin typeface="Calibri" panose="020F0502020204030204"/>
              </a:rPr>
              <a:t>and </a:t>
            </a:r>
            <a:r>
              <a:rPr lang="en-US" sz="3600" dirty="0" smtClean="0">
                <a:solidFill>
                  <a:srgbClr val="FFFF00"/>
                </a:solidFill>
                <a:latin typeface="Calibri" panose="020F0502020204030204"/>
              </a:rPr>
              <a:t>Within an Application</a:t>
            </a:r>
            <a:endParaRPr lang="en-US" sz="3600" dirty="0">
              <a:solidFill>
                <a:srgbClr val="FFFF00"/>
              </a:solidFill>
              <a:latin typeface="Calibri" panose="020F0502020204030204"/>
            </a:endParaRPr>
          </a:p>
        </p:txBody>
      </p:sp>
      <p:sp>
        <p:nvSpPr>
          <p:cNvPr id="27" name="Title 1"/>
          <p:cNvSpPr txBox="1">
            <a:spLocks/>
          </p:cNvSpPr>
          <p:nvPr/>
        </p:nvSpPr>
        <p:spPr>
          <a:xfrm>
            <a:off x="1" y="722104"/>
            <a:ext cx="4049485"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algn="r"/>
            <a:r>
              <a:rPr lang="en-US" sz="3600" dirty="0" smtClean="0">
                <a:solidFill>
                  <a:prstClr val="white"/>
                </a:solidFill>
                <a:latin typeface="Calibri" panose="020F0502020204030204"/>
              </a:rPr>
              <a:t>Across </a:t>
            </a:r>
            <a:r>
              <a:rPr lang="en-US" sz="3600" dirty="0">
                <a:solidFill>
                  <a:prstClr val="white"/>
                </a:solidFill>
                <a:latin typeface="Calibri" panose="020F0502020204030204"/>
              </a:rPr>
              <a:t>A</a:t>
            </a:r>
            <a:r>
              <a:rPr lang="en-US" sz="3600" dirty="0" smtClean="0">
                <a:solidFill>
                  <a:prstClr val="white"/>
                </a:solidFill>
                <a:latin typeface="Calibri" panose="020F0502020204030204"/>
              </a:rPr>
              <a:t>pplications</a:t>
            </a:r>
            <a:endParaRPr lang="en-US" sz="3600" dirty="0">
              <a:solidFill>
                <a:prstClr val="white"/>
              </a:solidFill>
              <a:latin typeface="Calibri" panose="020F0502020204030204"/>
            </a:endParaRPr>
          </a:p>
        </p:txBody>
      </p:sp>
      <p:sp>
        <p:nvSpPr>
          <p:cNvPr id="2" name="Slide Number Placeholder 1"/>
          <p:cNvSpPr>
            <a:spLocks noGrp="1"/>
          </p:cNvSpPr>
          <p:nvPr>
            <p:ph type="sldNum" sz="quarter" idx="12"/>
          </p:nvPr>
        </p:nvSpPr>
        <p:spPr/>
        <p:txBody>
          <a:bodyPr/>
          <a:lstStyle/>
          <a:p>
            <a:fld id="{4DB4CB9A-C63F-4E87-AA38-9916D0B520C4}"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120947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1200616579"/>
              </p:ext>
            </p:extLst>
          </p:nvPr>
        </p:nvGraphicFramePr>
        <p:xfrm>
          <a:off x="1" y="1448451"/>
          <a:ext cx="9144000" cy="4763217"/>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1965364" y="6211669"/>
            <a:ext cx="5235536" cy="646331"/>
          </a:xfrm>
          <a:prstGeom prst="rect">
            <a:avLst/>
          </a:prstGeom>
          <a:noFill/>
        </p:spPr>
        <p:txBody>
          <a:bodyPr wrap="none" rtlCol="0">
            <a:spAutoFit/>
          </a:bodyPr>
          <a:lstStyle/>
          <a:p>
            <a:pPr algn="ctr"/>
            <a:r>
              <a:rPr lang="en-US" dirty="0" smtClean="0">
                <a:solidFill>
                  <a:prstClr val="black"/>
                </a:solidFill>
                <a:latin typeface="Calibri"/>
              </a:rPr>
              <a:t>Showing results for </a:t>
            </a:r>
            <a:r>
              <a:rPr lang="en-US" dirty="0" err="1" smtClean="0">
                <a:solidFill>
                  <a:prstClr val="black"/>
                </a:solidFill>
                <a:latin typeface="Calibri"/>
              </a:rPr>
              <a:t>WebSearch</a:t>
            </a:r>
            <a:endParaRPr lang="en-US" dirty="0" smtClean="0">
              <a:solidFill>
                <a:prstClr val="black"/>
              </a:solidFill>
              <a:latin typeface="Calibri"/>
            </a:endParaRPr>
          </a:p>
          <a:p>
            <a:pPr algn="ctr"/>
            <a:r>
              <a:rPr lang="en-US" dirty="0" smtClean="0">
                <a:solidFill>
                  <a:prstClr val="black"/>
                </a:solidFill>
                <a:latin typeface="Calibri"/>
              </a:rPr>
              <a:t>Results for other workloads can be found in the paper</a:t>
            </a:r>
            <a:endParaRPr lang="en-US" dirty="0">
              <a:solidFill>
                <a:prstClr val="black"/>
              </a:solidFill>
              <a:latin typeface="Calibri"/>
            </a:endParaRPr>
          </a:p>
        </p:txBody>
      </p:sp>
      <p:grpSp>
        <p:nvGrpSpPr>
          <p:cNvPr id="3" name="Group 2"/>
          <p:cNvGrpSpPr/>
          <p:nvPr/>
        </p:nvGrpSpPr>
        <p:grpSpPr>
          <a:xfrm>
            <a:off x="893627" y="3573859"/>
            <a:ext cx="7356746" cy="987307"/>
            <a:chOff x="5042048" y="3369041"/>
            <a:chExt cx="3873352" cy="987307"/>
          </a:xfrm>
        </p:grpSpPr>
        <p:cxnSp>
          <p:nvCxnSpPr>
            <p:cNvPr id="19" name="Straight Connector 18"/>
            <p:cNvCxnSpPr/>
            <p:nvPr/>
          </p:nvCxnSpPr>
          <p:spPr>
            <a:xfrm>
              <a:off x="5331704" y="4251960"/>
              <a:ext cx="358369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42048" y="3833128"/>
              <a:ext cx="289656" cy="523220"/>
            </a:xfrm>
            <a:prstGeom prst="rect">
              <a:avLst/>
            </a:prstGeom>
            <a:noFill/>
          </p:spPr>
          <p:txBody>
            <a:bodyPr wrap="none" rtlCol="0">
              <a:spAutoFit/>
            </a:bodyPr>
            <a:lstStyle/>
            <a:p>
              <a:r>
                <a:rPr lang="en-US" sz="2800" dirty="0" smtClean="0">
                  <a:solidFill>
                    <a:srgbClr val="FF0000"/>
                  </a:solidFill>
                  <a:latin typeface="Calibri"/>
                </a:rPr>
                <a:t>15</a:t>
              </a:r>
              <a:endParaRPr lang="en-US" sz="2800" dirty="0">
                <a:solidFill>
                  <a:srgbClr val="FF0000"/>
                </a:solidFill>
                <a:latin typeface="Calibri"/>
              </a:endParaRPr>
            </a:p>
          </p:txBody>
        </p:sp>
        <p:sp>
          <p:nvSpPr>
            <p:cNvPr id="24" name="TextBox 23"/>
            <p:cNvSpPr txBox="1"/>
            <p:nvPr/>
          </p:nvSpPr>
          <p:spPr>
            <a:xfrm>
              <a:off x="5961134" y="3369041"/>
              <a:ext cx="2401715" cy="523220"/>
            </a:xfrm>
            <a:prstGeom prst="rect">
              <a:avLst/>
            </a:prstGeom>
            <a:noFill/>
          </p:spPr>
          <p:txBody>
            <a:bodyPr wrap="none" rtlCol="0">
              <a:spAutoFit/>
            </a:bodyPr>
            <a:lstStyle/>
            <a:p>
              <a:r>
                <a:rPr lang="en-US" sz="2800" dirty="0" smtClean="0">
                  <a:solidFill>
                    <a:srgbClr val="FF0000"/>
                  </a:solidFill>
                  <a:latin typeface="Calibri"/>
                </a:rPr>
                <a:t>All averaged at a very low rate</a:t>
              </a:r>
              <a:endParaRPr lang="en-US" sz="2800" dirty="0">
                <a:solidFill>
                  <a:srgbClr val="FF0000"/>
                </a:solidFill>
                <a:latin typeface="Calibri"/>
              </a:endParaRPr>
            </a:p>
          </p:txBody>
        </p:sp>
      </p:grpSp>
      <p:sp>
        <p:nvSpPr>
          <p:cNvPr id="20" name="Title 1"/>
          <p:cNvSpPr txBox="1">
            <a:spLocks/>
          </p:cNvSpPr>
          <p:nvPr/>
        </p:nvSpPr>
        <p:spPr>
          <a:xfrm>
            <a:off x="0" y="-4244"/>
            <a:ext cx="9144000" cy="726348"/>
          </a:xfrm>
          <a:prstGeom prst="rect">
            <a:avLst/>
          </a:prstGeom>
          <a:solidFill>
            <a:srgbClr val="4A66AC"/>
          </a:solidFill>
        </p:spPr>
        <p:txBody>
          <a:bodyPr vert="horz" lIns="91440" tIns="45720" rIns="91440" bIns="45720" rtlCol="0" anchor="b">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r>
              <a:rPr lang="en-US" sz="3600" u="sng" dirty="0">
                <a:solidFill>
                  <a:prstClr val="white"/>
                </a:solidFill>
                <a:latin typeface="Calibri"/>
              </a:rPr>
              <a:t>Observation 1</a:t>
            </a:r>
            <a:r>
              <a:rPr lang="en-US" sz="3600" dirty="0">
                <a:solidFill>
                  <a:prstClr val="white"/>
                </a:solidFill>
                <a:latin typeface="Calibri"/>
              </a:rPr>
              <a:t>: Memory Error Tolerance Varies</a:t>
            </a:r>
            <a:endParaRPr lang="en-US" sz="3600" dirty="0">
              <a:solidFill>
                <a:sysClr val="window" lastClr="FFFFFF"/>
              </a:solidFill>
              <a:latin typeface="Calibri" panose="020F0502020204030204"/>
            </a:endParaRPr>
          </a:p>
        </p:txBody>
      </p:sp>
      <p:sp>
        <p:nvSpPr>
          <p:cNvPr id="25" name="Title 1"/>
          <p:cNvSpPr txBox="1">
            <a:spLocks/>
          </p:cNvSpPr>
          <p:nvPr/>
        </p:nvSpPr>
        <p:spPr>
          <a:xfrm>
            <a:off x="3973286" y="722104"/>
            <a:ext cx="5170714"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algn="l"/>
            <a:r>
              <a:rPr lang="en-US" sz="3600" dirty="0" smtClean="0">
                <a:solidFill>
                  <a:prstClr val="white"/>
                </a:solidFill>
                <a:latin typeface="Calibri" panose="020F0502020204030204"/>
              </a:rPr>
              <a:t>and </a:t>
            </a:r>
            <a:r>
              <a:rPr lang="en-US" sz="3600" dirty="0" smtClean="0">
                <a:solidFill>
                  <a:srgbClr val="FFFF00"/>
                </a:solidFill>
                <a:latin typeface="Calibri" panose="020F0502020204030204"/>
              </a:rPr>
              <a:t>Within an Application</a:t>
            </a:r>
            <a:endParaRPr lang="en-US" sz="3600" dirty="0">
              <a:solidFill>
                <a:srgbClr val="FFFF00"/>
              </a:solidFill>
              <a:latin typeface="Calibri" panose="020F0502020204030204"/>
            </a:endParaRPr>
          </a:p>
        </p:txBody>
      </p:sp>
      <p:sp>
        <p:nvSpPr>
          <p:cNvPr id="27" name="Title 1"/>
          <p:cNvSpPr txBox="1">
            <a:spLocks/>
          </p:cNvSpPr>
          <p:nvPr/>
        </p:nvSpPr>
        <p:spPr>
          <a:xfrm>
            <a:off x="1" y="722104"/>
            <a:ext cx="4049485"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algn="r"/>
            <a:r>
              <a:rPr lang="en-US" sz="3600" dirty="0" smtClean="0">
                <a:solidFill>
                  <a:prstClr val="white"/>
                </a:solidFill>
                <a:latin typeface="Calibri" panose="020F0502020204030204"/>
              </a:rPr>
              <a:t>Across </a:t>
            </a:r>
            <a:r>
              <a:rPr lang="en-US" sz="3600" dirty="0">
                <a:solidFill>
                  <a:prstClr val="white"/>
                </a:solidFill>
                <a:latin typeface="Calibri" panose="020F0502020204030204"/>
              </a:rPr>
              <a:t>A</a:t>
            </a:r>
            <a:r>
              <a:rPr lang="en-US" sz="3600" dirty="0" smtClean="0">
                <a:solidFill>
                  <a:prstClr val="white"/>
                </a:solidFill>
                <a:latin typeface="Calibri" panose="020F0502020204030204"/>
              </a:rPr>
              <a:t>pplications</a:t>
            </a:r>
            <a:endParaRPr lang="en-US" sz="3600" dirty="0">
              <a:solidFill>
                <a:prstClr val="white"/>
              </a:solidFill>
              <a:latin typeface="Calibri" panose="020F0502020204030204"/>
            </a:endParaRPr>
          </a:p>
        </p:txBody>
      </p:sp>
      <p:sp>
        <p:nvSpPr>
          <p:cNvPr id="2" name="Slide Number Placeholder 1"/>
          <p:cNvSpPr>
            <a:spLocks noGrp="1"/>
          </p:cNvSpPr>
          <p:nvPr>
            <p:ph type="sldNum" sz="quarter" idx="12"/>
          </p:nvPr>
        </p:nvSpPr>
        <p:spPr/>
        <p:txBody>
          <a:bodyPr/>
          <a:lstStyle/>
          <a:p>
            <a:fld id="{4DB4CB9A-C63F-4E87-AA38-9916D0B520C4}"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409315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a:solidFill>
                  <a:schemeClr val="bg1">
                    <a:lumMod val="50000"/>
                  </a:schemeClr>
                </a:solidFill>
              </a:rPr>
              <a:t>Motivation</a:t>
            </a:r>
            <a:endParaRPr lang="en-US" i="0" dirty="0">
              <a:solidFill>
                <a:schemeClr val="bg1">
                  <a:lumMod val="50000"/>
                </a:schemeClr>
              </a:solidFill>
            </a:endParaRPr>
          </a:p>
          <a:p>
            <a:r>
              <a:rPr lang="en-US" sz="3200" i="0" dirty="0">
                <a:solidFill>
                  <a:schemeClr val="bg1">
                    <a:lumMod val="50000"/>
                  </a:schemeClr>
                </a:solidFill>
              </a:rPr>
              <a:t>Characterizing application memory error tolerance</a:t>
            </a:r>
            <a:endParaRPr lang="en-US" i="0" dirty="0">
              <a:solidFill>
                <a:schemeClr val="bg1">
                  <a:lumMod val="50000"/>
                </a:schemeClr>
              </a:solidFill>
            </a:endParaRPr>
          </a:p>
          <a:p>
            <a:r>
              <a:rPr lang="en-US" sz="3200" i="0" dirty="0"/>
              <a:t>Key observations</a:t>
            </a:r>
          </a:p>
          <a:p>
            <a:pPr lvl="1"/>
            <a:r>
              <a:rPr lang="en-US" sz="2800" u="sng" dirty="0"/>
              <a:t>Observation 1</a:t>
            </a:r>
            <a:r>
              <a:rPr lang="en-US" sz="2800" dirty="0"/>
              <a:t>:  Memory error tolerance varies </a:t>
            </a:r>
            <a:br>
              <a:rPr lang="en-US" sz="2800" dirty="0"/>
            </a:br>
            <a:r>
              <a:rPr lang="en-US" sz="2800" dirty="0"/>
              <a:t>across applications and within an application</a:t>
            </a:r>
          </a:p>
          <a:p>
            <a:pPr lvl="1"/>
            <a:r>
              <a:rPr lang="en-US" sz="2800" u="sng" dirty="0"/>
              <a:t>Observation 2</a:t>
            </a:r>
            <a:r>
              <a:rPr lang="en-US" sz="2800" dirty="0"/>
              <a:t>: Data can be recovered by software</a:t>
            </a:r>
          </a:p>
          <a:p>
            <a:r>
              <a:rPr lang="en-US" sz="3200" i="0" dirty="0">
                <a:solidFill>
                  <a:schemeClr val="bg1">
                    <a:lumMod val="50000"/>
                  </a:schemeClr>
                </a:solidFill>
              </a:rPr>
              <a:t>Heterogeneous-Reliability Memory (HRM)</a:t>
            </a:r>
            <a:endParaRPr lang="en-US" i="0" dirty="0">
              <a:solidFill>
                <a:schemeClr val="bg1">
                  <a:lumMod val="50000"/>
                </a:schemeClr>
              </a:solidFill>
            </a:endParaRPr>
          </a:p>
          <a:p>
            <a:r>
              <a:rPr lang="en-US" sz="3200" i="0" dirty="0">
                <a:solidFill>
                  <a:schemeClr val="bg1">
                    <a:lumMod val="50000"/>
                  </a:schemeClr>
                </a:solidFill>
              </a:rPr>
              <a:t>Evaluation</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42</a:t>
            </a:fld>
            <a:endParaRPr lang="en-US" dirty="0">
              <a:solidFill>
                <a:prstClr val="black"/>
              </a:solidFill>
              <a:latin typeface="Calibri"/>
            </a:endParaRPr>
          </a:p>
        </p:txBody>
      </p:sp>
    </p:spTree>
    <p:extLst>
      <p:ext uri="{BB962C8B-B14F-4D97-AF65-F5344CB8AC3E}">
        <p14:creationId xmlns:p14="http://schemas.microsoft.com/office/powerpoint/2010/main" val="1190708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Content Placeholder 7"/>
          <p:cNvSpPr>
            <a:spLocks noGrp="1"/>
          </p:cNvSpPr>
          <p:nvPr>
            <p:ph sz="quarter" idx="11"/>
          </p:nvPr>
        </p:nvSpPr>
        <p:spPr>
          <a:xfrm>
            <a:off x="123825" y="1696278"/>
            <a:ext cx="8897938" cy="4769836"/>
          </a:xfrm>
        </p:spPr>
        <p:txBody>
          <a:bodyPr>
            <a:normAutofit/>
          </a:bodyPr>
          <a:lstStyle/>
          <a:p>
            <a:r>
              <a:rPr lang="en-US" dirty="0">
                <a:solidFill>
                  <a:schemeClr val="tx1"/>
                </a:solidFill>
              </a:rPr>
              <a:t>Implicitly recoverable – application </a:t>
            </a:r>
            <a:r>
              <a:rPr lang="en-US" dirty="0" smtClean="0">
                <a:solidFill>
                  <a:schemeClr val="tx1"/>
                </a:solidFill>
              </a:rPr>
              <a:t>intrinsically has </a:t>
            </a:r>
            <a:r>
              <a:rPr lang="en-US" dirty="0">
                <a:solidFill>
                  <a:schemeClr val="tx1"/>
                </a:solidFill>
              </a:rPr>
              <a:t>a clean copy of the data on disk</a:t>
            </a:r>
          </a:p>
          <a:p>
            <a:r>
              <a:rPr lang="en-US" dirty="0">
                <a:solidFill>
                  <a:schemeClr val="tx1"/>
                </a:solidFill>
              </a:rPr>
              <a:t>Explicitly recoverable – application can create a copy of the data at a low cost </a:t>
            </a:r>
            <a:r>
              <a:rPr lang="en-US" dirty="0" smtClean="0">
                <a:solidFill>
                  <a:schemeClr val="tx1"/>
                </a:solidFill>
              </a:rPr>
              <a:t>(if it has very low write frequency)</a:t>
            </a:r>
            <a:endParaRPr lang="en-US" dirty="0">
              <a:solidFill>
                <a:schemeClr val="tx1"/>
              </a:solidFill>
            </a:endParaRPr>
          </a:p>
          <a:p>
            <a:endParaRPr lang="en-US" dirty="0">
              <a:solidFill>
                <a:schemeClr val="tx1"/>
              </a:solidFill>
            </a:endParaRP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43</a:t>
            </a:fld>
            <a:endParaRPr lang="en-US" dirty="0">
              <a:solidFill>
                <a:prstClr val="black"/>
              </a:solidFill>
              <a:latin typeface="Calibri"/>
            </a:endParaRPr>
          </a:p>
        </p:txBody>
      </p:sp>
      <p:sp>
        <p:nvSpPr>
          <p:cNvPr id="11" name="Title 1"/>
          <p:cNvSpPr txBox="1">
            <a:spLocks/>
          </p:cNvSpPr>
          <p:nvPr/>
        </p:nvSpPr>
        <p:spPr>
          <a:xfrm>
            <a:off x="0" y="0"/>
            <a:ext cx="9144000" cy="726348"/>
          </a:xfrm>
          <a:prstGeom prst="rect">
            <a:avLst/>
          </a:prstGeom>
          <a:solidFill>
            <a:srgbClr val="4A66AC"/>
          </a:solidFill>
        </p:spPr>
        <p:txBody>
          <a:bodyPr vert="horz" lIns="91440" tIns="45720" rIns="91440" bIns="45720" rtlCol="0" anchor="b">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r>
              <a:rPr lang="en-US" sz="3600" u="sng" dirty="0">
                <a:solidFill>
                  <a:prstClr val="white"/>
                </a:solidFill>
                <a:latin typeface="Calibri"/>
              </a:rPr>
              <a:t>Observation 2</a:t>
            </a:r>
            <a:r>
              <a:rPr lang="en-US" sz="3600" dirty="0">
                <a:solidFill>
                  <a:prstClr val="white"/>
                </a:solidFill>
                <a:latin typeface="Calibri"/>
              </a:rPr>
              <a:t>: Data Can be Recovered by Software</a:t>
            </a:r>
            <a:endParaRPr lang="en-US" sz="3600" b="1" dirty="0">
              <a:solidFill>
                <a:sysClr val="window" lastClr="FFFFFF"/>
              </a:solidFill>
              <a:latin typeface="Calibri" panose="020F0502020204030204"/>
            </a:endParaRPr>
          </a:p>
        </p:txBody>
      </p:sp>
      <p:sp>
        <p:nvSpPr>
          <p:cNvPr id="12" name="Title 1"/>
          <p:cNvSpPr txBox="1">
            <a:spLocks/>
          </p:cNvSpPr>
          <p:nvPr/>
        </p:nvSpPr>
        <p:spPr>
          <a:xfrm>
            <a:off x="0" y="726348"/>
            <a:ext cx="9144000"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marL="182880" algn="l"/>
            <a:r>
              <a:rPr lang="en-US" sz="3600" dirty="0">
                <a:solidFill>
                  <a:srgbClr val="FFFF00"/>
                </a:solidFill>
                <a:latin typeface="Calibri"/>
              </a:rPr>
              <a:t>Implicitly and Explicitly</a:t>
            </a:r>
          </a:p>
        </p:txBody>
      </p:sp>
      <p:graphicFrame>
        <p:nvGraphicFramePr>
          <p:cNvPr id="9" name="Chart 8"/>
          <p:cNvGraphicFramePr/>
          <p:nvPr>
            <p:extLst>
              <p:ext uri="{D42A27DB-BD31-4B8C-83A1-F6EECF244321}">
                <p14:modId xmlns:p14="http://schemas.microsoft.com/office/powerpoint/2010/main" val="502590612"/>
              </p:ext>
            </p:extLst>
          </p:nvPr>
        </p:nvGraphicFramePr>
        <p:xfrm>
          <a:off x="384313" y="3299790"/>
          <a:ext cx="8597970" cy="3521643"/>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p:cNvSpPr/>
          <p:nvPr/>
        </p:nvSpPr>
        <p:spPr>
          <a:xfrm>
            <a:off x="5666203" y="3790122"/>
            <a:ext cx="1192696" cy="3018059"/>
          </a:xfrm>
          <a:prstGeom prst="roundRect">
            <a:avLst>
              <a:gd name="adj" fmla="val 709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412037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a:solidFill>
                  <a:schemeClr val="bg1">
                    <a:lumMod val="50000"/>
                  </a:schemeClr>
                </a:solidFill>
              </a:rPr>
              <a:t>Motivation</a:t>
            </a:r>
            <a:endParaRPr lang="en-US" i="0" dirty="0">
              <a:solidFill>
                <a:schemeClr val="bg1">
                  <a:lumMod val="50000"/>
                </a:schemeClr>
              </a:solidFill>
            </a:endParaRPr>
          </a:p>
          <a:p>
            <a:r>
              <a:rPr lang="en-US" sz="3200" i="0" dirty="0">
                <a:solidFill>
                  <a:schemeClr val="bg1">
                    <a:lumMod val="50000"/>
                  </a:schemeClr>
                </a:solidFill>
              </a:rPr>
              <a:t>Characterizing application memory error tolerance</a:t>
            </a:r>
            <a:endParaRPr lang="en-US" i="0" dirty="0">
              <a:solidFill>
                <a:schemeClr val="bg1">
                  <a:lumMod val="50000"/>
                </a:schemeClr>
              </a:solidFill>
            </a:endParaRPr>
          </a:p>
          <a:p>
            <a:r>
              <a:rPr lang="en-US" sz="3200" i="0" dirty="0">
                <a:solidFill>
                  <a:schemeClr val="bg1">
                    <a:lumMod val="50000"/>
                  </a:schemeClr>
                </a:solidFill>
              </a:rPr>
              <a:t>Key observations</a:t>
            </a:r>
          </a:p>
          <a:p>
            <a:pPr lvl="1"/>
            <a:r>
              <a:rPr lang="en-US" sz="2800" u="sng" dirty="0">
                <a:solidFill>
                  <a:schemeClr val="bg1">
                    <a:lumMod val="50000"/>
                  </a:schemeClr>
                </a:solidFill>
              </a:rPr>
              <a:t>Observation 1</a:t>
            </a:r>
            <a:r>
              <a:rPr lang="en-US" sz="2800" dirty="0">
                <a:solidFill>
                  <a:schemeClr val="bg1">
                    <a:lumMod val="50000"/>
                  </a:schemeClr>
                </a:solidFill>
              </a:rPr>
              <a:t>:  Memory error tolerance varies </a:t>
            </a:r>
            <a:br>
              <a:rPr lang="en-US" sz="2800" dirty="0">
                <a:solidFill>
                  <a:schemeClr val="bg1">
                    <a:lumMod val="50000"/>
                  </a:schemeClr>
                </a:solidFill>
              </a:rPr>
            </a:br>
            <a:r>
              <a:rPr lang="en-US" sz="2800" dirty="0">
                <a:solidFill>
                  <a:schemeClr val="bg1">
                    <a:lumMod val="50000"/>
                  </a:schemeClr>
                </a:solidFill>
              </a:rPr>
              <a:t>across applications and within an application</a:t>
            </a:r>
          </a:p>
          <a:p>
            <a:pPr lvl="1"/>
            <a:r>
              <a:rPr lang="en-US" sz="2800" u="sng" dirty="0">
                <a:solidFill>
                  <a:schemeClr val="bg1">
                    <a:lumMod val="50000"/>
                  </a:schemeClr>
                </a:solidFill>
              </a:rPr>
              <a:t>Observation 2</a:t>
            </a:r>
            <a:r>
              <a:rPr lang="en-US" sz="2800" dirty="0">
                <a:solidFill>
                  <a:schemeClr val="bg1">
                    <a:lumMod val="50000"/>
                  </a:schemeClr>
                </a:solidFill>
              </a:rPr>
              <a:t>: Data can be recovered by software</a:t>
            </a:r>
          </a:p>
          <a:p>
            <a:r>
              <a:rPr lang="en-US" sz="3200" i="0" dirty="0"/>
              <a:t>Heterogeneous-Reliability Memory (HRM)</a:t>
            </a:r>
            <a:endParaRPr lang="en-US" i="0" dirty="0"/>
          </a:p>
          <a:p>
            <a:r>
              <a:rPr lang="en-US" sz="3200" i="0" dirty="0">
                <a:solidFill>
                  <a:schemeClr val="bg1">
                    <a:lumMod val="50000"/>
                  </a:schemeClr>
                </a:solidFill>
              </a:rPr>
              <a:t>Evaluation</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44</a:t>
            </a:fld>
            <a:endParaRPr lang="en-US" dirty="0">
              <a:solidFill>
                <a:prstClr val="black"/>
              </a:solidFill>
              <a:latin typeface="Calibri"/>
            </a:endParaRPr>
          </a:p>
        </p:txBody>
      </p:sp>
    </p:spTree>
    <p:extLst>
      <p:ext uri="{BB962C8B-B14F-4D97-AF65-F5344CB8AC3E}">
        <p14:creationId xmlns:p14="http://schemas.microsoft.com/office/powerpoint/2010/main" val="2519436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Chart 49"/>
          <p:cNvGraphicFramePr/>
          <p:nvPr>
            <p:extLst>
              <p:ext uri="{D42A27DB-BD31-4B8C-83A1-F6EECF244321}">
                <p14:modId xmlns:p14="http://schemas.microsoft.com/office/powerpoint/2010/main" val="2390761316"/>
              </p:ext>
            </p:extLst>
          </p:nvPr>
        </p:nvGraphicFramePr>
        <p:xfrm>
          <a:off x="0" y="1085850"/>
          <a:ext cx="9144000" cy="5370459"/>
        </p:xfrm>
        <a:graphic>
          <a:graphicData uri="http://schemas.openxmlformats.org/drawingml/2006/chart">
            <c:chart xmlns:c="http://schemas.openxmlformats.org/drawingml/2006/chart" xmlns:r="http://schemas.openxmlformats.org/officeDocument/2006/relationships" r:id="rId3"/>
          </a:graphicData>
        </a:graphic>
      </p:graphicFrame>
      <p:sp>
        <p:nvSpPr>
          <p:cNvPr id="45" name="Rectangle 44"/>
          <p:cNvSpPr/>
          <p:nvPr/>
        </p:nvSpPr>
        <p:spPr>
          <a:xfrm>
            <a:off x="980379" y="4376031"/>
            <a:ext cx="1937964" cy="1199692"/>
          </a:xfrm>
          <a:prstGeom prst="rect">
            <a:avLst/>
          </a:prstGeom>
          <a:solidFill>
            <a:srgbClr val="375D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prstClr val="white"/>
                </a:solidFill>
                <a:latin typeface="Calibri"/>
              </a:rPr>
              <a:t>Vulnerable data</a:t>
            </a:r>
            <a:endParaRPr lang="en-US" sz="2800" spc="-150" dirty="0">
              <a:solidFill>
                <a:prstClr val="white"/>
              </a:solidFill>
              <a:latin typeface="Calibri"/>
            </a:endParaRPr>
          </a:p>
        </p:txBody>
      </p:sp>
      <p:sp>
        <p:nvSpPr>
          <p:cNvPr id="47" name="Oval 46"/>
          <p:cNvSpPr/>
          <p:nvPr/>
        </p:nvSpPr>
        <p:spPr>
          <a:xfrm>
            <a:off x="6459276" y="4521805"/>
            <a:ext cx="1937964" cy="1199692"/>
          </a:xfrm>
          <a:prstGeom prst="ellipse">
            <a:avLst/>
          </a:prstGeom>
          <a:solidFill>
            <a:srgbClr val="A7B5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prstClr val="white"/>
                </a:solidFill>
                <a:latin typeface="Calibri"/>
              </a:rPr>
              <a:t>Tolerant data</a:t>
            </a:r>
            <a:endParaRPr lang="en-US" sz="2800" spc="-150" dirty="0">
              <a:solidFill>
                <a:prstClr val="white"/>
              </a:solidFill>
              <a:latin typeface="Calibri"/>
            </a:endParaRPr>
          </a:p>
        </p:txBody>
      </p:sp>
      <p:sp>
        <p:nvSpPr>
          <p:cNvPr id="2" name="Title 1"/>
          <p:cNvSpPr>
            <a:spLocks noGrp="1"/>
          </p:cNvSpPr>
          <p:nvPr>
            <p:ph type="title"/>
          </p:nvPr>
        </p:nvSpPr>
        <p:spPr/>
        <p:txBody>
          <a:bodyPr>
            <a:noAutofit/>
          </a:bodyPr>
          <a:lstStyle/>
          <a:p>
            <a:r>
              <a:rPr lang="en-US" sz="4000" dirty="0" smtClean="0"/>
              <a:t>Exploiting Memory Error Tolerance</a:t>
            </a:r>
            <a:endParaRPr lang="en-US" sz="4000" dirty="0"/>
          </a:p>
        </p:txBody>
      </p:sp>
      <p:sp>
        <p:nvSpPr>
          <p:cNvPr id="178" name="Rounded Rectangle 177"/>
          <p:cNvSpPr/>
          <p:nvPr/>
        </p:nvSpPr>
        <p:spPr>
          <a:xfrm>
            <a:off x="253076" y="1315568"/>
            <a:ext cx="8637848" cy="5310051"/>
          </a:xfrm>
          <a:prstGeom prst="roundRect">
            <a:avLst>
              <a:gd name="adj" fmla="val 558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600" b="1" dirty="0" smtClean="0">
                <a:solidFill>
                  <a:prstClr val="black"/>
                </a:solidFill>
                <a:latin typeface="Calibri"/>
              </a:rPr>
              <a:t>H</a:t>
            </a:r>
            <a:r>
              <a:rPr lang="en-US" sz="3600" dirty="0" smtClean="0">
                <a:solidFill>
                  <a:prstClr val="black"/>
                </a:solidFill>
                <a:latin typeface="Calibri"/>
              </a:rPr>
              <a:t>eterogeneous-</a:t>
            </a:r>
            <a:r>
              <a:rPr lang="en-US" sz="3600" b="1" dirty="0" smtClean="0">
                <a:solidFill>
                  <a:prstClr val="black"/>
                </a:solidFill>
                <a:latin typeface="Calibri"/>
              </a:rPr>
              <a:t>R</a:t>
            </a:r>
            <a:r>
              <a:rPr lang="en-US" sz="3600" dirty="0" smtClean="0">
                <a:solidFill>
                  <a:prstClr val="black"/>
                </a:solidFill>
                <a:latin typeface="Calibri"/>
              </a:rPr>
              <a:t>eliability </a:t>
            </a:r>
            <a:r>
              <a:rPr lang="en-US" sz="3600" b="1" dirty="0" smtClean="0">
                <a:solidFill>
                  <a:prstClr val="black"/>
                </a:solidFill>
                <a:latin typeface="Calibri"/>
              </a:rPr>
              <a:t>M</a:t>
            </a:r>
            <a:r>
              <a:rPr lang="en-US" sz="3600" dirty="0" smtClean="0">
                <a:solidFill>
                  <a:prstClr val="black"/>
                </a:solidFill>
                <a:latin typeface="Calibri"/>
              </a:rPr>
              <a:t>emory</a:t>
            </a:r>
            <a:endParaRPr lang="en-US" sz="3600" dirty="0">
              <a:solidFill>
                <a:prstClr val="black"/>
              </a:solidFill>
              <a:latin typeface="Calibri"/>
            </a:endParaRPr>
          </a:p>
        </p:txBody>
      </p:sp>
      <p:grpSp>
        <p:nvGrpSpPr>
          <p:cNvPr id="179" name="Group 178"/>
          <p:cNvGrpSpPr/>
          <p:nvPr/>
        </p:nvGrpSpPr>
        <p:grpSpPr>
          <a:xfrm>
            <a:off x="4919376" y="3377171"/>
            <a:ext cx="3294984" cy="935806"/>
            <a:chOff x="221980" y="1649582"/>
            <a:chExt cx="3011077" cy="855174"/>
          </a:xfrm>
        </p:grpSpPr>
        <p:grpSp>
          <p:nvGrpSpPr>
            <p:cNvPr id="180" name="Group 179"/>
            <p:cNvGrpSpPr/>
            <p:nvPr/>
          </p:nvGrpSpPr>
          <p:grpSpPr>
            <a:xfrm>
              <a:off x="221980" y="1649582"/>
              <a:ext cx="3011077" cy="855174"/>
              <a:chOff x="221980" y="1649582"/>
              <a:chExt cx="3011077" cy="855174"/>
            </a:xfrm>
          </p:grpSpPr>
          <p:pic>
            <p:nvPicPr>
              <p:cNvPr id="189" name="Picture 2" descr="image:Illustration showing DIMM rank classification labels"/>
              <p:cNvPicPr>
                <a:picLocks noChangeAspect="1" noChangeArrowheads="1"/>
              </p:cNvPicPr>
              <p:nvPr/>
            </p:nvPicPr>
            <p:blipFill rotWithShape="1">
              <a:blip r:embed="rId4">
                <a:extLst>
                  <a:ext uri="{28A0092B-C50C-407E-A947-70E740481C1C}">
                    <a14:useLocalDpi xmlns:a14="http://schemas.microsoft.com/office/drawing/2010/main" val="0"/>
                  </a:ext>
                </a:extLst>
              </a:blip>
              <a:srcRect t="58197"/>
              <a:stretch/>
            </p:blipFill>
            <p:spPr bwMode="auto">
              <a:xfrm>
                <a:off x="221980" y="1649582"/>
                <a:ext cx="3011077" cy="855174"/>
              </a:xfrm>
              <a:prstGeom prst="rect">
                <a:avLst/>
              </a:prstGeom>
              <a:noFill/>
              <a:extLst>
                <a:ext uri="{909E8E84-426E-40DD-AFC4-6F175D3DCCD1}">
                  <a14:hiddenFill xmlns:a14="http://schemas.microsoft.com/office/drawing/2010/main">
                    <a:solidFill>
                      <a:srgbClr val="FFFFFF"/>
                    </a:solidFill>
                  </a14:hiddenFill>
                </a:ext>
              </a:extLst>
            </p:spPr>
          </p:pic>
          <p:sp>
            <p:nvSpPr>
              <p:cNvPr id="190" name="Rectangle 189"/>
              <p:cNvSpPr/>
              <p:nvPr/>
            </p:nvSpPr>
            <p:spPr>
              <a:xfrm>
                <a:off x="359229" y="1719943"/>
                <a:ext cx="2743200" cy="621937"/>
              </a:xfrm>
              <a:prstGeom prst="rect">
                <a:avLst/>
              </a:prstGeom>
              <a:solidFill>
                <a:srgbClr val="99C8B8"/>
              </a:solidFill>
              <a:ln>
                <a:solidFill>
                  <a:srgbClr val="99C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sp>
          <p:nvSpPr>
            <p:cNvPr id="181" name="Rectangle 180"/>
            <p:cNvSpPr/>
            <p:nvPr/>
          </p:nvSpPr>
          <p:spPr>
            <a:xfrm>
              <a:off x="39018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2" name="Rectangle 181"/>
            <p:cNvSpPr/>
            <p:nvPr/>
          </p:nvSpPr>
          <p:spPr>
            <a:xfrm>
              <a:off x="70064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3" name="Rectangle 182"/>
            <p:cNvSpPr/>
            <p:nvPr/>
          </p:nvSpPr>
          <p:spPr>
            <a:xfrm>
              <a:off x="101109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4" name="Rectangle 183"/>
            <p:cNvSpPr/>
            <p:nvPr/>
          </p:nvSpPr>
          <p:spPr>
            <a:xfrm>
              <a:off x="132155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5" name="Rectangle 184"/>
            <p:cNvSpPr/>
            <p:nvPr/>
          </p:nvSpPr>
          <p:spPr>
            <a:xfrm>
              <a:off x="194246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6" name="Rectangle 185"/>
            <p:cNvSpPr/>
            <p:nvPr/>
          </p:nvSpPr>
          <p:spPr>
            <a:xfrm>
              <a:off x="225291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7" name="Rectangle 186"/>
            <p:cNvSpPr/>
            <p:nvPr/>
          </p:nvSpPr>
          <p:spPr>
            <a:xfrm>
              <a:off x="256337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8" name="Rectangle 187"/>
            <p:cNvSpPr/>
            <p:nvPr/>
          </p:nvSpPr>
          <p:spPr>
            <a:xfrm>
              <a:off x="2873829" y="1815694"/>
              <a:ext cx="194541" cy="350564"/>
            </a:xfrm>
            <a:prstGeom prst="rect">
              <a:avLst/>
            </a:prstGeom>
            <a:solidFill>
              <a:srgbClr val="595959"/>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191" name="Group 190"/>
          <p:cNvGrpSpPr/>
          <p:nvPr/>
        </p:nvGrpSpPr>
        <p:grpSpPr>
          <a:xfrm>
            <a:off x="865026" y="3377171"/>
            <a:ext cx="3294984" cy="935806"/>
            <a:chOff x="221980" y="1649582"/>
            <a:chExt cx="3011077" cy="855174"/>
          </a:xfrm>
        </p:grpSpPr>
        <p:grpSp>
          <p:nvGrpSpPr>
            <p:cNvPr id="192" name="Group 191"/>
            <p:cNvGrpSpPr/>
            <p:nvPr/>
          </p:nvGrpSpPr>
          <p:grpSpPr>
            <a:xfrm>
              <a:off x="221980" y="1649582"/>
              <a:ext cx="3011077" cy="855174"/>
              <a:chOff x="221980" y="1649582"/>
              <a:chExt cx="3011077" cy="855174"/>
            </a:xfrm>
          </p:grpSpPr>
          <p:pic>
            <p:nvPicPr>
              <p:cNvPr id="202" name="Picture 2" descr="image:Illustration showing DIMM rank classification labels"/>
              <p:cNvPicPr>
                <a:picLocks noChangeAspect="1" noChangeArrowheads="1"/>
              </p:cNvPicPr>
              <p:nvPr/>
            </p:nvPicPr>
            <p:blipFill rotWithShape="1">
              <a:blip r:embed="rId4">
                <a:extLst>
                  <a:ext uri="{28A0092B-C50C-407E-A947-70E740481C1C}">
                    <a14:useLocalDpi xmlns:a14="http://schemas.microsoft.com/office/drawing/2010/main" val="0"/>
                  </a:ext>
                </a:extLst>
              </a:blip>
              <a:srcRect t="58197"/>
              <a:stretch/>
            </p:blipFill>
            <p:spPr bwMode="auto">
              <a:xfrm>
                <a:off x="221980" y="1649582"/>
                <a:ext cx="3011077" cy="855174"/>
              </a:xfrm>
              <a:prstGeom prst="rect">
                <a:avLst/>
              </a:prstGeom>
              <a:noFill/>
              <a:extLst>
                <a:ext uri="{909E8E84-426E-40DD-AFC4-6F175D3DCCD1}">
                  <a14:hiddenFill xmlns:a14="http://schemas.microsoft.com/office/drawing/2010/main">
                    <a:solidFill>
                      <a:srgbClr val="FFFFFF"/>
                    </a:solidFill>
                  </a14:hiddenFill>
                </a:ext>
              </a:extLst>
            </p:spPr>
          </p:pic>
          <p:sp>
            <p:nvSpPr>
              <p:cNvPr id="203" name="Rectangle 202"/>
              <p:cNvSpPr/>
              <p:nvPr/>
            </p:nvSpPr>
            <p:spPr>
              <a:xfrm>
                <a:off x="359229" y="1719943"/>
                <a:ext cx="2743200" cy="621937"/>
              </a:xfrm>
              <a:prstGeom prst="rect">
                <a:avLst/>
              </a:prstGeom>
              <a:solidFill>
                <a:srgbClr val="99C8B8"/>
              </a:solidFill>
              <a:ln>
                <a:solidFill>
                  <a:srgbClr val="99C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sp>
          <p:nvSpPr>
            <p:cNvPr id="193" name="Rectangle 192"/>
            <p:cNvSpPr/>
            <p:nvPr/>
          </p:nvSpPr>
          <p:spPr>
            <a:xfrm>
              <a:off x="39018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4" name="Rectangle 193"/>
            <p:cNvSpPr/>
            <p:nvPr/>
          </p:nvSpPr>
          <p:spPr>
            <a:xfrm>
              <a:off x="70064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5" name="Rectangle 194"/>
            <p:cNvSpPr/>
            <p:nvPr/>
          </p:nvSpPr>
          <p:spPr>
            <a:xfrm>
              <a:off x="101109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6" name="Rectangle 195"/>
            <p:cNvSpPr/>
            <p:nvPr/>
          </p:nvSpPr>
          <p:spPr>
            <a:xfrm>
              <a:off x="132155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7" name="Rectangle 196"/>
            <p:cNvSpPr/>
            <p:nvPr/>
          </p:nvSpPr>
          <p:spPr>
            <a:xfrm>
              <a:off x="194246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8" name="Rectangle 197"/>
            <p:cNvSpPr/>
            <p:nvPr/>
          </p:nvSpPr>
          <p:spPr>
            <a:xfrm>
              <a:off x="225291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9" name="Rectangle 198"/>
            <p:cNvSpPr/>
            <p:nvPr/>
          </p:nvSpPr>
          <p:spPr>
            <a:xfrm>
              <a:off x="256337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0" name="Rectangle 199"/>
            <p:cNvSpPr/>
            <p:nvPr/>
          </p:nvSpPr>
          <p:spPr>
            <a:xfrm>
              <a:off x="2873829" y="1815694"/>
              <a:ext cx="194541" cy="350564"/>
            </a:xfrm>
            <a:prstGeom prst="rect">
              <a:avLst/>
            </a:prstGeom>
            <a:solidFill>
              <a:srgbClr val="595959"/>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1" name="Rectangle 200"/>
            <p:cNvSpPr/>
            <p:nvPr/>
          </p:nvSpPr>
          <p:spPr>
            <a:xfrm>
              <a:off x="163200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204" name="Rounded Rectangle 203"/>
          <p:cNvSpPr/>
          <p:nvPr/>
        </p:nvSpPr>
        <p:spPr>
          <a:xfrm>
            <a:off x="4881721" y="3362543"/>
            <a:ext cx="3394592" cy="949808"/>
          </a:xfrm>
          <a:prstGeom prst="roundRect">
            <a:avLst>
              <a:gd name="adj" fmla="val 9236"/>
            </a:avLst>
          </a:prstGeom>
          <a:solidFill>
            <a:srgbClr val="B5C1D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latin typeface="Calibri"/>
              </a:rPr>
              <a:t>Low-cost memory</a:t>
            </a:r>
            <a:endParaRPr lang="en-US" sz="3200" dirty="0">
              <a:solidFill>
                <a:prstClr val="white"/>
              </a:solidFill>
              <a:latin typeface="Calibri"/>
            </a:endParaRPr>
          </a:p>
        </p:txBody>
      </p:sp>
      <p:sp>
        <p:nvSpPr>
          <p:cNvPr id="205" name="Rounded Rectangle 204"/>
          <p:cNvSpPr/>
          <p:nvPr/>
        </p:nvSpPr>
        <p:spPr>
          <a:xfrm>
            <a:off x="827106" y="3362543"/>
            <a:ext cx="3390488" cy="949808"/>
          </a:xfrm>
          <a:prstGeom prst="roundRect">
            <a:avLst>
              <a:gd name="adj" fmla="val 10776"/>
            </a:avLst>
          </a:prstGeom>
          <a:solidFill>
            <a:srgbClr val="375DA1">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latin typeface="Calibri"/>
              </a:rPr>
              <a:t>Reliable memory</a:t>
            </a:r>
            <a:endParaRPr lang="en-US" sz="3200" dirty="0">
              <a:solidFill>
                <a:prstClr val="white"/>
              </a:solidFill>
              <a:latin typeface="Calibri"/>
            </a:endParaRPr>
          </a:p>
        </p:txBody>
      </p:sp>
      <p:sp>
        <p:nvSpPr>
          <p:cNvPr id="206" name="Rectangle 205"/>
          <p:cNvSpPr/>
          <p:nvPr/>
        </p:nvSpPr>
        <p:spPr>
          <a:xfrm>
            <a:off x="1392257" y="1633948"/>
            <a:ext cx="2230804" cy="1380974"/>
          </a:xfrm>
          <a:prstGeom prst="rect">
            <a:avLst/>
          </a:prstGeom>
          <a:solidFill>
            <a:srgbClr val="375D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150" dirty="0" smtClean="0">
                <a:solidFill>
                  <a:prstClr val="white"/>
                </a:solidFill>
                <a:latin typeface="Calibri"/>
              </a:rPr>
              <a:t>Vulnerable data</a:t>
            </a:r>
            <a:endParaRPr lang="en-US" sz="3200" spc="-150" dirty="0">
              <a:solidFill>
                <a:prstClr val="white"/>
              </a:solidFill>
              <a:latin typeface="Calibri"/>
            </a:endParaRPr>
          </a:p>
        </p:txBody>
      </p:sp>
      <p:sp>
        <p:nvSpPr>
          <p:cNvPr id="207" name="Oval 206"/>
          <p:cNvSpPr/>
          <p:nvPr/>
        </p:nvSpPr>
        <p:spPr>
          <a:xfrm>
            <a:off x="5463614" y="1633948"/>
            <a:ext cx="2230804" cy="1380974"/>
          </a:xfrm>
          <a:prstGeom prst="ellipse">
            <a:avLst/>
          </a:prstGeom>
          <a:solidFill>
            <a:srgbClr val="A7B5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150" dirty="0" smtClean="0">
                <a:solidFill>
                  <a:prstClr val="white"/>
                </a:solidFill>
                <a:latin typeface="Calibri"/>
              </a:rPr>
              <a:t>Tolerant data</a:t>
            </a:r>
            <a:endParaRPr lang="en-US" sz="3200" spc="-150" dirty="0">
              <a:solidFill>
                <a:prstClr val="white"/>
              </a:solidFill>
              <a:latin typeface="Calibri"/>
            </a:endParaRPr>
          </a:p>
        </p:txBody>
      </p:sp>
      <p:sp>
        <p:nvSpPr>
          <p:cNvPr id="208" name="Rectangle 207"/>
          <p:cNvSpPr/>
          <p:nvPr/>
        </p:nvSpPr>
        <p:spPr>
          <a:xfrm>
            <a:off x="1392257" y="1633948"/>
            <a:ext cx="2230804" cy="1380974"/>
          </a:xfrm>
          <a:prstGeom prst="rect">
            <a:avLst/>
          </a:prstGeom>
          <a:solidFill>
            <a:srgbClr val="375D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150" dirty="0" smtClean="0">
                <a:solidFill>
                  <a:prstClr val="white"/>
                </a:solidFill>
                <a:latin typeface="Calibri"/>
              </a:rPr>
              <a:t>Vulnerable data</a:t>
            </a:r>
            <a:endParaRPr lang="en-US" sz="3200" spc="-150" dirty="0">
              <a:solidFill>
                <a:prstClr val="white"/>
              </a:solidFill>
              <a:latin typeface="Calibri"/>
            </a:endParaRPr>
          </a:p>
        </p:txBody>
      </p:sp>
      <p:sp>
        <p:nvSpPr>
          <p:cNvPr id="209" name="Oval 208"/>
          <p:cNvSpPr/>
          <p:nvPr/>
        </p:nvSpPr>
        <p:spPr>
          <a:xfrm>
            <a:off x="5463614" y="1633948"/>
            <a:ext cx="2230804" cy="1380974"/>
          </a:xfrm>
          <a:prstGeom prst="ellipse">
            <a:avLst/>
          </a:prstGeom>
          <a:solidFill>
            <a:srgbClr val="A7B5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150" dirty="0" smtClean="0">
                <a:solidFill>
                  <a:prstClr val="white"/>
                </a:solidFill>
                <a:latin typeface="Calibri"/>
              </a:rPr>
              <a:t>Tolerant data</a:t>
            </a:r>
            <a:endParaRPr lang="en-US" sz="3200" spc="-150" dirty="0">
              <a:solidFill>
                <a:prstClr val="white"/>
              </a:solidFill>
              <a:latin typeface="Calibri"/>
            </a:endParaRPr>
          </a:p>
        </p:txBody>
      </p:sp>
      <p:sp>
        <p:nvSpPr>
          <p:cNvPr id="212" name="TextBox 211"/>
          <p:cNvSpPr txBox="1"/>
          <p:nvPr/>
        </p:nvSpPr>
        <p:spPr>
          <a:xfrm>
            <a:off x="844757" y="4534981"/>
            <a:ext cx="3339376" cy="1077218"/>
          </a:xfrm>
          <a:prstGeom prst="rect">
            <a:avLst/>
          </a:prstGeom>
          <a:noFill/>
        </p:spPr>
        <p:txBody>
          <a:bodyPr wrap="none" rtlCol="0">
            <a:spAutoFit/>
          </a:bodyPr>
          <a:lstStyle/>
          <a:p>
            <a:pPr marL="285750" indent="-285750">
              <a:buFont typeface="Arial" panose="020B0604020202020204" pitchFamily="34" charset="0"/>
              <a:buChar char="•"/>
            </a:pPr>
            <a:r>
              <a:rPr lang="en-US" sz="3200" dirty="0" smtClean="0">
                <a:solidFill>
                  <a:prstClr val="black"/>
                </a:solidFill>
                <a:latin typeface="Calibri"/>
              </a:rPr>
              <a:t>ECC protected</a:t>
            </a:r>
          </a:p>
          <a:p>
            <a:pPr marL="285750" indent="-285750">
              <a:buFont typeface="Arial" panose="020B0604020202020204" pitchFamily="34" charset="0"/>
              <a:buChar char="•"/>
            </a:pPr>
            <a:r>
              <a:rPr lang="en-US" sz="3200" dirty="0" smtClean="0">
                <a:solidFill>
                  <a:prstClr val="black"/>
                </a:solidFill>
                <a:latin typeface="Calibri"/>
              </a:rPr>
              <a:t>Well-tested chips</a:t>
            </a:r>
            <a:endParaRPr lang="en-US" sz="3200" dirty="0">
              <a:solidFill>
                <a:prstClr val="black"/>
              </a:solidFill>
              <a:latin typeface="Calibri"/>
            </a:endParaRPr>
          </a:p>
        </p:txBody>
      </p:sp>
      <p:sp>
        <p:nvSpPr>
          <p:cNvPr id="213" name="TextBox 212"/>
          <p:cNvSpPr txBox="1"/>
          <p:nvPr/>
        </p:nvSpPr>
        <p:spPr>
          <a:xfrm>
            <a:off x="4932283" y="4534981"/>
            <a:ext cx="3293466" cy="1077218"/>
          </a:xfrm>
          <a:prstGeom prst="rect">
            <a:avLst/>
          </a:prstGeom>
          <a:noFill/>
        </p:spPr>
        <p:txBody>
          <a:bodyPr wrap="none" rtlCol="0">
            <a:spAutoFit/>
          </a:bodyPr>
          <a:lstStyle/>
          <a:p>
            <a:pPr marL="285750" indent="-285750">
              <a:buFont typeface="Arial" panose="020B0604020202020204" pitchFamily="34" charset="0"/>
              <a:buChar char="•"/>
            </a:pPr>
            <a:r>
              <a:rPr lang="en-US" sz="3200" dirty="0" err="1" smtClean="0">
                <a:solidFill>
                  <a:prstClr val="black"/>
                </a:solidFill>
                <a:latin typeface="Calibri"/>
              </a:rPr>
              <a:t>NoECC</a:t>
            </a:r>
            <a:r>
              <a:rPr lang="en-US" sz="3200" dirty="0" smtClean="0">
                <a:solidFill>
                  <a:prstClr val="black"/>
                </a:solidFill>
                <a:latin typeface="Calibri"/>
              </a:rPr>
              <a:t> or Parity</a:t>
            </a:r>
          </a:p>
          <a:p>
            <a:pPr marL="285750" indent="-285750">
              <a:buFont typeface="Arial" panose="020B0604020202020204" pitchFamily="34" charset="0"/>
              <a:buChar char="•"/>
            </a:pPr>
            <a:r>
              <a:rPr lang="en-US" sz="3200" dirty="0" smtClean="0">
                <a:solidFill>
                  <a:prstClr val="black"/>
                </a:solidFill>
                <a:latin typeface="Calibri"/>
              </a:rPr>
              <a:t>Less-tested chips</a:t>
            </a:r>
            <a:endParaRPr lang="en-US" sz="3200" dirty="0">
              <a:solidFill>
                <a:prstClr val="black"/>
              </a:solidFill>
              <a:latin typeface="Calibri"/>
            </a:endParaRPr>
          </a:p>
        </p:txBody>
      </p:sp>
      <p:sp>
        <p:nvSpPr>
          <p:cNvPr id="4" name="Slide Number Placeholder 3"/>
          <p:cNvSpPr>
            <a:spLocks noGrp="1"/>
          </p:cNvSpPr>
          <p:nvPr>
            <p:ph type="sldNum" sz="quarter" idx="12"/>
          </p:nvPr>
        </p:nvSpPr>
        <p:spPr/>
        <p:txBody>
          <a:bodyPr/>
          <a:lstStyle/>
          <a:p>
            <a:fld id="{4DB4CB9A-C63F-4E87-AA38-9916D0B520C4}"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174026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61111E-6 7.40741E-7 L -0.09236 -0.40671 " pathEditMode="relative" rAng="0" ptsTypes="AA">
                                      <p:cBhvr>
                                        <p:cTn id="14" dur="2000" fill="hold"/>
                                        <p:tgtEl>
                                          <p:spTgt spid="47"/>
                                        </p:tgtEl>
                                        <p:attrNameLst>
                                          <p:attrName>ppt_x</p:attrName>
                                          <p:attrName>ppt_y</p:attrName>
                                        </p:attrNameLst>
                                      </p:cBhvr>
                                      <p:rCtr x="-4618" y="-20347"/>
                                    </p:animMotion>
                                  </p:childTnLst>
                                </p:cTn>
                              </p:par>
                              <p:par>
                                <p:cTn id="15" presetID="42" presetClass="path" presetSubtype="0" accel="50000" decel="50000" fill="hold" grpId="1" nodeType="withEffect">
                                  <p:stCondLst>
                                    <p:cond delay="0"/>
                                  </p:stCondLst>
                                  <p:childTnLst>
                                    <p:animMotion origin="layout" path="M -4.44444E-6 -2.96296E-6 L 0.06094 -0.38657 " pathEditMode="relative" rAng="0" ptsTypes="AA">
                                      <p:cBhvr>
                                        <p:cTn id="16" dur="2000" fill="hold"/>
                                        <p:tgtEl>
                                          <p:spTgt spid="45"/>
                                        </p:tgtEl>
                                        <p:attrNameLst>
                                          <p:attrName>ppt_x</p:attrName>
                                          <p:attrName>ppt_y</p:attrName>
                                        </p:attrNameLst>
                                      </p:cBhvr>
                                      <p:rCtr x="3038" y="-19329"/>
                                    </p:animMotion>
                                  </p:childTnLst>
                                </p:cTn>
                              </p:par>
                              <p:par>
                                <p:cTn id="17" presetID="10" presetClass="exit" presetSubtype="0" fill="hold" grpId="2" nodeType="withEffect">
                                  <p:stCondLst>
                                    <p:cond delay="125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par>
                                <p:cTn id="20" presetID="10" presetClass="exit" presetSubtype="0" fill="hold" grpId="2" nodeType="withEffect">
                                  <p:stCondLst>
                                    <p:cond delay="1250"/>
                                  </p:stCondLst>
                                  <p:childTnLst>
                                    <p:animEffect transition="out" filter="fade">
                                      <p:cBhvr>
                                        <p:cTn id="21" dur="500"/>
                                        <p:tgtEl>
                                          <p:spTgt spid="45"/>
                                        </p:tgtEl>
                                      </p:cBhvr>
                                    </p:animEffect>
                                    <p:set>
                                      <p:cBhvr>
                                        <p:cTn id="22" dur="1" fill="hold">
                                          <p:stCondLst>
                                            <p:cond delay="499"/>
                                          </p:stCondLst>
                                        </p:cTn>
                                        <p:tgtEl>
                                          <p:spTgt spid="45"/>
                                        </p:tgtEl>
                                        <p:attrNameLst>
                                          <p:attrName>style.visibility</p:attrName>
                                        </p:attrNameLst>
                                      </p:cBhvr>
                                      <p:to>
                                        <p:strVal val="hidden"/>
                                      </p:to>
                                    </p:set>
                                  </p:childTnLst>
                                </p:cTn>
                              </p:par>
                              <p:par>
                                <p:cTn id="23" presetID="10" presetClass="exit" presetSubtype="0" fill="hold" grpId="0" nodeType="withEffect">
                                  <p:stCondLst>
                                    <p:cond delay="1500"/>
                                  </p:stCondLst>
                                  <p:childTnLst>
                                    <p:animEffect transition="out" filter="fade">
                                      <p:cBhvr>
                                        <p:cTn id="24" dur="500"/>
                                        <p:tgtEl>
                                          <p:spTgt spid="50"/>
                                        </p:tgtEl>
                                      </p:cBhvr>
                                    </p:animEffect>
                                    <p:set>
                                      <p:cBhvr>
                                        <p:cTn id="25" dur="1" fill="hold">
                                          <p:stCondLst>
                                            <p:cond delay="499"/>
                                          </p:stCondLst>
                                        </p:cTn>
                                        <p:tgtEl>
                                          <p:spTgt spid="50"/>
                                        </p:tgtEl>
                                        <p:attrNameLst>
                                          <p:attrName>style.visibility</p:attrName>
                                        </p:attrNameLst>
                                      </p:cBhvr>
                                      <p:to>
                                        <p:strVal val="hidden"/>
                                      </p:to>
                                    </p:set>
                                  </p:childTnLst>
                                </p:cTn>
                              </p:par>
                              <p:par>
                                <p:cTn id="26" presetID="10" presetClass="entr" presetSubtype="0" fill="hold" grpId="0" nodeType="withEffect">
                                  <p:stCondLst>
                                    <p:cond delay="1250"/>
                                  </p:stCondLst>
                                  <p:childTnLst>
                                    <p:set>
                                      <p:cBhvr>
                                        <p:cTn id="27" dur="1" fill="hold">
                                          <p:stCondLst>
                                            <p:cond delay="0"/>
                                          </p:stCondLst>
                                        </p:cTn>
                                        <p:tgtEl>
                                          <p:spTgt spid="207"/>
                                        </p:tgtEl>
                                        <p:attrNameLst>
                                          <p:attrName>style.visibility</p:attrName>
                                        </p:attrNameLst>
                                      </p:cBhvr>
                                      <p:to>
                                        <p:strVal val="visible"/>
                                      </p:to>
                                    </p:set>
                                    <p:animEffect transition="in" filter="fade">
                                      <p:cBhvr>
                                        <p:cTn id="28" dur="500"/>
                                        <p:tgtEl>
                                          <p:spTgt spid="207"/>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206"/>
                                        </p:tgtEl>
                                        <p:attrNameLst>
                                          <p:attrName>style.visibility</p:attrName>
                                        </p:attrNameLst>
                                      </p:cBhvr>
                                      <p:to>
                                        <p:strVal val="visible"/>
                                      </p:to>
                                    </p:set>
                                    <p:animEffect transition="in" filter="fade">
                                      <p:cBhvr>
                                        <p:cTn id="31" dur="500"/>
                                        <p:tgtEl>
                                          <p:spTgt spid="206"/>
                                        </p:tgtEl>
                                      </p:cBhvr>
                                    </p:animEffect>
                                  </p:childTnLst>
                                </p:cTn>
                              </p:par>
                              <p:par>
                                <p:cTn id="32" presetID="10" presetClass="entr" presetSubtype="0" fill="hold" nodeType="withEffect">
                                  <p:stCondLst>
                                    <p:cond delay="1750"/>
                                  </p:stCondLst>
                                  <p:childTnLst>
                                    <p:set>
                                      <p:cBhvr>
                                        <p:cTn id="33" dur="1" fill="hold">
                                          <p:stCondLst>
                                            <p:cond delay="0"/>
                                          </p:stCondLst>
                                        </p:cTn>
                                        <p:tgtEl>
                                          <p:spTgt spid="179"/>
                                        </p:tgtEl>
                                        <p:attrNameLst>
                                          <p:attrName>style.visibility</p:attrName>
                                        </p:attrNameLst>
                                      </p:cBhvr>
                                      <p:to>
                                        <p:strVal val="visible"/>
                                      </p:to>
                                    </p:set>
                                    <p:animEffect transition="in" filter="fade">
                                      <p:cBhvr>
                                        <p:cTn id="34" dur="500"/>
                                        <p:tgtEl>
                                          <p:spTgt spid="179"/>
                                        </p:tgtEl>
                                      </p:cBhvr>
                                    </p:animEffect>
                                  </p:childTnLst>
                                </p:cTn>
                              </p:par>
                              <p:par>
                                <p:cTn id="35" presetID="10" presetClass="entr" presetSubtype="0" fill="hold" nodeType="withEffect">
                                  <p:stCondLst>
                                    <p:cond delay="1750"/>
                                  </p:stCondLst>
                                  <p:childTnLst>
                                    <p:set>
                                      <p:cBhvr>
                                        <p:cTn id="36" dur="1" fill="hold">
                                          <p:stCondLst>
                                            <p:cond delay="0"/>
                                          </p:stCondLst>
                                        </p:cTn>
                                        <p:tgtEl>
                                          <p:spTgt spid="191"/>
                                        </p:tgtEl>
                                        <p:attrNameLst>
                                          <p:attrName>style.visibility</p:attrName>
                                        </p:attrNameLst>
                                      </p:cBhvr>
                                      <p:to>
                                        <p:strVal val="visible"/>
                                      </p:to>
                                    </p:set>
                                    <p:animEffect transition="in" filter="fade">
                                      <p:cBhvr>
                                        <p:cTn id="37" dur="500"/>
                                        <p:tgtEl>
                                          <p:spTgt spid="19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4"/>
                                        </p:tgtEl>
                                        <p:attrNameLst>
                                          <p:attrName>style.visibility</p:attrName>
                                        </p:attrNameLst>
                                      </p:cBhvr>
                                      <p:to>
                                        <p:strVal val="visible"/>
                                      </p:to>
                                    </p:set>
                                    <p:animEffect transition="in" filter="fade">
                                      <p:cBhvr>
                                        <p:cTn id="42" dur="500"/>
                                        <p:tgtEl>
                                          <p:spTgt spid="20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5"/>
                                        </p:tgtEl>
                                        <p:attrNameLst>
                                          <p:attrName>style.visibility</p:attrName>
                                        </p:attrNameLst>
                                      </p:cBhvr>
                                      <p:to>
                                        <p:strVal val="visible"/>
                                      </p:to>
                                    </p:set>
                                    <p:animEffect transition="in" filter="fade">
                                      <p:cBhvr>
                                        <p:cTn id="45" dur="500"/>
                                        <p:tgtEl>
                                          <p:spTgt spid="205"/>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20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8"/>
                                        </p:tgtEl>
                                        <p:attrNameLst>
                                          <p:attrName>style.visibility</p:attrName>
                                        </p:attrNameLst>
                                      </p:cBhvr>
                                      <p:to>
                                        <p:strVal val="visible"/>
                                      </p:to>
                                    </p:set>
                                  </p:childTnLst>
                                </p:cTn>
                              </p:par>
                              <p:par>
                                <p:cTn id="51" presetID="42" presetClass="path" presetSubtype="0" accel="50000" decel="50000" fill="hold" grpId="2" nodeType="withEffect">
                                  <p:stCondLst>
                                    <p:cond delay="0"/>
                                  </p:stCondLst>
                                  <p:childTnLst>
                                    <p:animMotion origin="layout" path="M -4.44444E-6 1.11111E-6 L -4.44444E-6 0.22106 " pathEditMode="relative" rAng="0" ptsTypes="AA">
                                      <p:cBhvr>
                                        <p:cTn id="52" dur="2000" fill="hold"/>
                                        <p:tgtEl>
                                          <p:spTgt spid="209"/>
                                        </p:tgtEl>
                                        <p:attrNameLst>
                                          <p:attrName>ppt_x</p:attrName>
                                          <p:attrName>ppt_y</p:attrName>
                                        </p:attrNameLst>
                                      </p:cBhvr>
                                      <p:rCtr x="0" y="11042"/>
                                    </p:animMotion>
                                  </p:childTnLst>
                                </p:cTn>
                              </p:par>
                              <p:par>
                                <p:cTn id="53" presetID="42" presetClass="path" presetSubtype="0" accel="50000" decel="50000" fill="hold" grpId="2" nodeType="withEffect">
                                  <p:stCondLst>
                                    <p:cond delay="0"/>
                                  </p:stCondLst>
                                  <p:childTnLst>
                                    <p:animMotion origin="layout" path="M -1.94444E-6 1.11111E-6 L -1.94444E-6 0.21898 " pathEditMode="relative" rAng="0" ptsTypes="AA">
                                      <p:cBhvr>
                                        <p:cTn id="54" dur="2000" fill="hold"/>
                                        <p:tgtEl>
                                          <p:spTgt spid="208"/>
                                        </p:tgtEl>
                                        <p:attrNameLst>
                                          <p:attrName>ppt_x</p:attrName>
                                          <p:attrName>ppt_y</p:attrName>
                                        </p:attrNameLst>
                                      </p:cBhvr>
                                      <p:rCtr x="0" y="10949"/>
                                    </p:animMotion>
                                  </p:childTnLst>
                                </p:cTn>
                              </p:par>
                              <p:par>
                                <p:cTn id="55" presetID="6" presetClass="emph" presetSubtype="0" fill="hold" grpId="1" nodeType="withEffect">
                                  <p:stCondLst>
                                    <p:cond delay="0"/>
                                  </p:stCondLst>
                                  <p:childTnLst>
                                    <p:animScale>
                                      <p:cBhvr>
                                        <p:cTn id="56" dur="2000" fill="hold"/>
                                        <p:tgtEl>
                                          <p:spTgt spid="209"/>
                                        </p:tgtEl>
                                      </p:cBhvr>
                                      <p:by x="50000" y="50000"/>
                                    </p:animScale>
                                  </p:childTnLst>
                                </p:cTn>
                              </p:par>
                              <p:par>
                                <p:cTn id="57" presetID="6" presetClass="emph" presetSubtype="0" fill="hold" grpId="1" nodeType="withEffect">
                                  <p:stCondLst>
                                    <p:cond delay="0"/>
                                  </p:stCondLst>
                                  <p:childTnLst>
                                    <p:animScale>
                                      <p:cBhvr>
                                        <p:cTn id="58" dur="2000" fill="hold"/>
                                        <p:tgtEl>
                                          <p:spTgt spid="208"/>
                                        </p:tgtEl>
                                      </p:cBhvr>
                                      <p:by x="50000" y="50000"/>
                                    </p:animScale>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78"/>
                                        </p:tgtEl>
                                        <p:attrNameLst>
                                          <p:attrName>style.visibility</p:attrName>
                                        </p:attrNameLst>
                                      </p:cBhvr>
                                      <p:to>
                                        <p:strVal val="visible"/>
                                      </p:to>
                                    </p:set>
                                    <p:animEffect transition="in" filter="wipe(up)">
                                      <p:cBhvr>
                                        <p:cTn id="63" dur="500"/>
                                        <p:tgtEl>
                                          <p:spTgt spid="17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3"/>
                                        </p:tgtEl>
                                        <p:attrNameLst>
                                          <p:attrName>style.visibility</p:attrName>
                                        </p:attrNameLst>
                                      </p:cBhvr>
                                      <p:to>
                                        <p:strVal val="visible"/>
                                      </p:to>
                                    </p:set>
                                    <p:animEffect transition="in" filter="fade">
                                      <p:cBhvr>
                                        <p:cTn id="68" dur="500"/>
                                        <p:tgtEl>
                                          <p:spTgt spid="2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2"/>
                                        </p:tgtEl>
                                        <p:attrNameLst>
                                          <p:attrName>style.visibility</p:attrName>
                                        </p:attrNameLst>
                                      </p:cBhvr>
                                      <p:to>
                                        <p:strVal val="visible"/>
                                      </p:to>
                                    </p:set>
                                    <p:animEffect transition="in" filter="fade">
                                      <p:cBhvr>
                                        <p:cTn id="71"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0" grpId="0">
        <p:bldAsOne/>
      </p:bldGraphic>
      <p:bldP spid="45" grpId="0" animBg="1"/>
      <p:bldP spid="45" grpId="1" animBg="1"/>
      <p:bldP spid="45" grpId="2" animBg="1"/>
      <p:bldP spid="47" grpId="0" animBg="1"/>
      <p:bldP spid="47" grpId="1" animBg="1"/>
      <p:bldP spid="47" grpId="2" animBg="1"/>
      <p:bldP spid="178" grpId="0" animBg="1"/>
      <p:bldP spid="204" grpId="0" animBg="1"/>
      <p:bldP spid="205" grpId="0" animBg="1"/>
      <p:bldP spid="206" grpId="0" animBg="1"/>
      <p:bldP spid="207" grpId="0" animBg="1"/>
      <p:bldP spid="208" grpId="0" animBg="1"/>
      <p:bldP spid="208" grpId="1" animBg="1"/>
      <p:bldP spid="208" grpId="2" animBg="1"/>
      <p:bldP spid="209" grpId="0" animBg="1"/>
      <p:bldP spid="209" grpId="1" animBg="1"/>
      <p:bldP spid="209" grpId="2" animBg="1"/>
      <p:bldP spid="212" grpId="0"/>
      <p:bldP spid="2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4799378" y="1915886"/>
            <a:ext cx="3744685" cy="1861457"/>
            <a:chOff x="4799378" y="1915886"/>
            <a:chExt cx="3744685" cy="1861457"/>
          </a:xfrm>
        </p:grpSpPr>
        <p:grpSp>
          <p:nvGrpSpPr>
            <p:cNvPr id="57" name="Group 56"/>
            <p:cNvGrpSpPr/>
            <p:nvPr/>
          </p:nvGrpSpPr>
          <p:grpSpPr>
            <a:xfrm>
              <a:off x="4799378" y="1915886"/>
              <a:ext cx="3744685" cy="1861457"/>
              <a:chOff x="446315" y="1915886"/>
              <a:chExt cx="3744685" cy="1861457"/>
            </a:xfrm>
          </p:grpSpPr>
          <p:sp>
            <p:nvSpPr>
              <p:cNvPr id="58" name="Rounded Rectangle 57"/>
              <p:cNvSpPr/>
              <p:nvPr/>
            </p:nvSpPr>
            <p:spPr>
              <a:xfrm>
                <a:off x="446315" y="1915886"/>
                <a:ext cx="3744685" cy="1861457"/>
              </a:xfrm>
              <a:prstGeom prst="roundRect">
                <a:avLst/>
              </a:prstGeom>
              <a:solidFill>
                <a:srgbClr val="99C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prstClr val="white"/>
                    </a:solidFill>
                    <a:latin typeface="Calibri"/>
                  </a:rPr>
                  <a:t>Memory</a:t>
                </a:r>
                <a:endParaRPr lang="en-US" sz="2800" dirty="0">
                  <a:solidFill>
                    <a:prstClr val="white"/>
                  </a:solidFill>
                  <a:latin typeface="Calibri"/>
                </a:endParaRPr>
              </a:p>
            </p:txBody>
          </p:sp>
          <p:grpSp>
            <p:nvGrpSpPr>
              <p:cNvPr id="59" name="Group 58"/>
              <p:cNvGrpSpPr/>
              <p:nvPr/>
            </p:nvGrpSpPr>
            <p:grpSpPr>
              <a:xfrm rot="8842205">
                <a:off x="647493" y="2129503"/>
                <a:ext cx="795072" cy="225808"/>
                <a:chOff x="221980" y="1649582"/>
                <a:chExt cx="3011077" cy="855174"/>
              </a:xfrm>
            </p:grpSpPr>
            <p:grpSp>
              <p:nvGrpSpPr>
                <p:cNvPr id="73" name="Group 72"/>
                <p:cNvGrpSpPr/>
                <p:nvPr/>
              </p:nvGrpSpPr>
              <p:grpSpPr>
                <a:xfrm>
                  <a:off x="221980" y="1649582"/>
                  <a:ext cx="3011077" cy="855174"/>
                  <a:chOff x="221980" y="1649582"/>
                  <a:chExt cx="3011077" cy="855174"/>
                </a:xfrm>
              </p:grpSpPr>
              <p:pic>
                <p:nvPicPr>
                  <p:cNvPr id="83"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a:off x="221980" y="1649582"/>
                    <a:ext cx="3011077" cy="855174"/>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359229" y="1719943"/>
                    <a:ext cx="2743200" cy="621937"/>
                  </a:xfrm>
                  <a:prstGeom prst="rect">
                    <a:avLst/>
                  </a:prstGeom>
                  <a:solidFill>
                    <a:srgbClr val="99C8B8"/>
                  </a:solidFill>
                  <a:ln>
                    <a:solidFill>
                      <a:srgbClr val="99C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Calibri"/>
                    </a:endParaRPr>
                  </a:p>
                </p:txBody>
              </p:sp>
            </p:grpSp>
            <p:sp>
              <p:nvSpPr>
                <p:cNvPr id="74" name="Rectangle 73"/>
                <p:cNvSpPr/>
                <p:nvPr/>
              </p:nvSpPr>
              <p:spPr>
                <a:xfrm>
                  <a:off x="39018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75" name="Rectangle 74"/>
                <p:cNvSpPr/>
                <p:nvPr/>
              </p:nvSpPr>
              <p:spPr>
                <a:xfrm>
                  <a:off x="70064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76" name="Rectangle 75"/>
                <p:cNvSpPr/>
                <p:nvPr/>
              </p:nvSpPr>
              <p:spPr>
                <a:xfrm>
                  <a:off x="101109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77" name="Rectangle 76"/>
                <p:cNvSpPr/>
                <p:nvPr/>
              </p:nvSpPr>
              <p:spPr>
                <a:xfrm>
                  <a:off x="132155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78" name="Rectangle 77"/>
                <p:cNvSpPr/>
                <p:nvPr/>
              </p:nvSpPr>
              <p:spPr>
                <a:xfrm>
                  <a:off x="194246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79" name="Rectangle 78"/>
                <p:cNvSpPr/>
                <p:nvPr/>
              </p:nvSpPr>
              <p:spPr>
                <a:xfrm>
                  <a:off x="225291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80" name="Rectangle 79"/>
                <p:cNvSpPr/>
                <p:nvPr/>
              </p:nvSpPr>
              <p:spPr>
                <a:xfrm>
                  <a:off x="256337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81" name="Rectangle 80"/>
                <p:cNvSpPr/>
                <p:nvPr/>
              </p:nvSpPr>
              <p:spPr>
                <a:xfrm>
                  <a:off x="2873829" y="1815694"/>
                  <a:ext cx="194541" cy="350564"/>
                </a:xfrm>
                <a:prstGeom prst="rect">
                  <a:avLst/>
                </a:prstGeom>
                <a:solidFill>
                  <a:srgbClr val="595959"/>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82" name="Rectangle 81"/>
                <p:cNvSpPr/>
                <p:nvPr/>
              </p:nvSpPr>
              <p:spPr>
                <a:xfrm>
                  <a:off x="163200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grpSp>
          <p:grpSp>
            <p:nvGrpSpPr>
              <p:cNvPr id="60" name="Group 59"/>
              <p:cNvGrpSpPr/>
              <p:nvPr/>
            </p:nvGrpSpPr>
            <p:grpSpPr>
              <a:xfrm rot="8842205">
                <a:off x="733828" y="2140260"/>
                <a:ext cx="795072" cy="225808"/>
                <a:chOff x="221980" y="1649582"/>
                <a:chExt cx="3011077" cy="855174"/>
              </a:xfrm>
            </p:grpSpPr>
            <p:grpSp>
              <p:nvGrpSpPr>
                <p:cNvPr id="61" name="Group 60"/>
                <p:cNvGrpSpPr/>
                <p:nvPr/>
              </p:nvGrpSpPr>
              <p:grpSpPr>
                <a:xfrm>
                  <a:off x="221980" y="1649582"/>
                  <a:ext cx="3011077" cy="855174"/>
                  <a:chOff x="221980" y="1649582"/>
                  <a:chExt cx="3011077" cy="855174"/>
                </a:xfrm>
              </p:grpSpPr>
              <p:pic>
                <p:nvPicPr>
                  <p:cNvPr id="71"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a:off x="221980" y="1649582"/>
                    <a:ext cx="3011077" cy="855174"/>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p:cNvSpPr/>
                  <p:nvPr/>
                </p:nvSpPr>
                <p:spPr>
                  <a:xfrm>
                    <a:off x="359229" y="1719943"/>
                    <a:ext cx="2743200" cy="621937"/>
                  </a:xfrm>
                  <a:prstGeom prst="rect">
                    <a:avLst/>
                  </a:prstGeom>
                  <a:solidFill>
                    <a:srgbClr val="99C8B8"/>
                  </a:solidFill>
                  <a:ln>
                    <a:solidFill>
                      <a:srgbClr val="99C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Calibri"/>
                    </a:endParaRPr>
                  </a:p>
                </p:txBody>
              </p:sp>
            </p:grpSp>
            <p:sp>
              <p:nvSpPr>
                <p:cNvPr id="62" name="Rectangle 61"/>
                <p:cNvSpPr/>
                <p:nvPr/>
              </p:nvSpPr>
              <p:spPr>
                <a:xfrm>
                  <a:off x="39018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63" name="Rectangle 62"/>
                <p:cNvSpPr/>
                <p:nvPr/>
              </p:nvSpPr>
              <p:spPr>
                <a:xfrm>
                  <a:off x="70064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64" name="Rectangle 63"/>
                <p:cNvSpPr/>
                <p:nvPr/>
              </p:nvSpPr>
              <p:spPr>
                <a:xfrm>
                  <a:off x="101109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65" name="Rectangle 64"/>
                <p:cNvSpPr/>
                <p:nvPr/>
              </p:nvSpPr>
              <p:spPr>
                <a:xfrm>
                  <a:off x="132155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66" name="Rectangle 65"/>
                <p:cNvSpPr/>
                <p:nvPr/>
              </p:nvSpPr>
              <p:spPr>
                <a:xfrm>
                  <a:off x="194246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67" name="Rectangle 66"/>
                <p:cNvSpPr/>
                <p:nvPr/>
              </p:nvSpPr>
              <p:spPr>
                <a:xfrm>
                  <a:off x="225291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68" name="Rectangle 67"/>
                <p:cNvSpPr/>
                <p:nvPr/>
              </p:nvSpPr>
              <p:spPr>
                <a:xfrm>
                  <a:off x="256337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69" name="Rectangle 68"/>
                <p:cNvSpPr/>
                <p:nvPr/>
              </p:nvSpPr>
              <p:spPr>
                <a:xfrm>
                  <a:off x="2873829" y="1815694"/>
                  <a:ext cx="194541" cy="350564"/>
                </a:xfrm>
                <a:prstGeom prst="rect">
                  <a:avLst/>
                </a:prstGeom>
                <a:solidFill>
                  <a:srgbClr val="595959"/>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70" name="Rectangle 69"/>
                <p:cNvSpPr/>
                <p:nvPr/>
              </p:nvSpPr>
              <p:spPr>
                <a:xfrm>
                  <a:off x="163200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grpSp>
        </p:grpSp>
        <p:sp>
          <p:nvSpPr>
            <p:cNvPr id="87" name="Rounded Rectangle 86"/>
            <p:cNvSpPr/>
            <p:nvPr/>
          </p:nvSpPr>
          <p:spPr>
            <a:xfrm>
              <a:off x="5473857" y="2567487"/>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latin typeface="Calibri"/>
                </a:rPr>
                <a:t>Page A</a:t>
              </a:r>
              <a:endParaRPr lang="en-US" sz="2000" dirty="0">
                <a:solidFill>
                  <a:prstClr val="white"/>
                </a:solidFill>
                <a:latin typeface="Calibri"/>
              </a:endParaRPr>
            </a:p>
          </p:txBody>
        </p:sp>
      </p:grpSp>
      <p:sp>
        <p:nvSpPr>
          <p:cNvPr id="102" name="Rounded Rectangle 101"/>
          <p:cNvSpPr/>
          <p:nvPr/>
        </p:nvSpPr>
        <p:spPr>
          <a:xfrm>
            <a:off x="7202367" y="2567487"/>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latin typeface="Calibri"/>
              </a:rPr>
              <a:t>Page B</a:t>
            </a:r>
            <a:endParaRPr lang="en-US" sz="2000" dirty="0">
              <a:solidFill>
                <a:prstClr val="white"/>
              </a:solidFill>
              <a:latin typeface="Calibri"/>
            </a:endParaRPr>
          </a:p>
        </p:txBody>
      </p:sp>
      <p:sp>
        <p:nvSpPr>
          <p:cNvPr id="2" name="Title 1"/>
          <p:cNvSpPr>
            <a:spLocks noGrp="1"/>
          </p:cNvSpPr>
          <p:nvPr>
            <p:ph type="title"/>
          </p:nvPr>
        </p:nvSpPr>
        <p:spPr/>
        <p:txBody>
          <a:bodyPr>
            <a:noAutofit/>
          </a:bodyPr>
          <a:lstStyle/>
          <a:p>
            <a:r>
              <a:rPr lang="en-US" sz="4000" dirty="0" err="1"/>
              <a:t>Par+R</a:t>
            </a:r>
            <a:r>
              <a:rPr lang="en-US" sz="4000" dirty="0"/>
              <a:t>: Parity Detection + Software Recovery</a:t>
            </a:r>
          </a:p>
        </p:txBody>
      </p:sp>
      <p:sp>
        <p:nvSpPr>
          <p:cNvPr id="11" name="Slide Number Placeholder 10"/>
          <p:cNvSpPr>
            <a:spLocks noGrp="1"/>
          </p:cNvSpPr>
          <p:nvPr>
            <p:ph type="sldNum" sz="quarter" idx="12"/>
          </p:nvPr>
        </p:nvSpPr>
        <p:spPr/>
        <p:txBody>
          <a:bodyPr/>
          <a:lstStyle/>
          <a:p>
            <a:fld id="{4DB4CB9A-C63F-4E87-AA38-9916D0B520C4}" type="slidenum">
              <a:rPr lang="en-US" smtClean="0">
                <a:solidFill>
                  <a:prstClr val="black"/>
                </a:solidFill>
                <a:latin typeface="Calibri"/>
              </a:rPr>
              <a:pPr/>
              <a:t>46</a:t>
            </a:fld>
            <a:endParaRPr lang="en-US">
              <a:solidFill>
                <a:prstClr val="black"/>
              </a:solidFill>
              <a:latin typeface="Calibri"/>
            </a:endParaRPr>
          </a:p>
        </p:txBody>
      </p:sp>
      <p:sp>
        <p:nvSpPr>
          <p:cNvPr id="4" name="TextBox 3"/>
          <p:cNvSpPr txBox="1"/>
          <p:nvPr/>
        </p:nvSpPr>
        <p:spPr>
          <a:xfrm>
            <a:off x="787929" y="1184967"/>
            <a:ext cx="3005310" cy="584775"/>
          </a:xfrm>
          <a:prstGeom prst="rect">
            <a:avLst/>
          </a:prstGeom>
          <a:noFill/>
        </p:spPr>
        <p:txBody>
          <a:bodyPr wrap="none" rtlCol="0">
            <a:spAutoFit/>
          </a:bodyPr>
          <a:lstStyle/>
          <a:p>
            <a:r>
              <a:rPr lang="en-US" sz="3200" i="1" u="sng" dirty="0" smtClean="0">
                <a:solidFill>
                  <a:prstClr val="black"/>
                </a:solidFill>
                <a:latin typeface="Calibri"/>
              </a:rPr>
              <a:t>Implicit Recovery</a:t>
            </a:r>
            <a:endParaRPr lang="en-US" sz="3200" i="1" u="sng" dirty="0">
              <a:solidFill>
                <a:prstClr val="black"/>
              </a:solidFill>
              <a:latin typeface="Calibri"/>
            </a:endParaRPr>
          </a:p>
        </p:txBody>
      </p:sp>
      <p:sp>
        <p:nvSpPr>
          <p:cNvPr id="6" name="TextBox 5"/>
          <p:cNvSpPr txBox="1"/>
          <p:nvPr/>
        </p:nvSpPr>
        <p:spPr>
          <a:xfrm>
            <a:off x="5173571" y="1185676"/>
            <a:ext cx="2954014" cy="584775"/>
          </a:xfrm>
          <a:prstGeom prst="rect">
            <a:avLst/>
          </a:prstGeom>
          <a:noFill/>
        </p:spPr>
        <p:txBody>
          <a:bodyPr wrap="none" rtlCol="0">
            <a:spAutoFit/>
          </a:bodyPr>
          <a:lstStyle/>
          <a:p>
            <a:r>
              <a:rPr lang="en-US" sz="3200" i="1" u="sng" dirty="0" smtClean="0">
                <a:solidFill>
                  <a:prstClr val="black"/>
                </a:solidFill>
                <a:latin typeface="Calibri"/>
              </a:rPr>
              <a:t>Explicit Recovery</a:t>
            </a:r>
            <a:endParaRPr lang="en-US" sz="3200" i="1" u="sng" dirty="0">
              <a:solidFill>
                <a:prstClr val="black"/>
              </a:solidFill>
              <a:latin typeface="Calibri"/>
            </a:endParaRPr>
          </a:p>
        </p:txBody>
      </p:sp>
      <p:grpSp>
        <p:nvGrpSpPr>
          <p:cNvPr id="51" name="Group 50"/>
          <p:cNvGrpSpPr/>
          <p:nvPr/>
        </p:nvGrpSpPr>
        <p:grpSpPr>
          <a:xfrm>
            <a:off x="446315" y="1915886"/>
            <a:ext cx="3744685" cy="1861457"/>
            <a:chOff x="446315" y="1915886"/>
            <a:chExt cx="3744685" cy="1861457"/>
          </a:xfrm>
        </p:grpSpPr>
        <p:sp>
          <p:nvSpPr>
            <p:cNvPr id="7" name="Rounded Rectangle 6"/>
            <p:cNvSpPr/>
            <p:nvPr/>
          </p:nvSpPr>
          <p:spPr>
            <a:xfrm>
              <a:off x="446315" y="1915886"/>
              <a:ext cx="3744685" cy="1861457"/>
            </a:xfrm>
            <a:prstGeom prst="roundRect">
              <a:avLst/>
            </a:prstGeom>
            <a:solidFill>
              <a:srgbClr val="99C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prstClr val="white"/>
                  </a:solidFill>
                  <a:latin typeface="Calibri"/>
                </a:rPr>
                <a:t>Memory</a:t>
              </a:r>
              <a:endParaRPr lang="en-US" sz="2800" dirty="0">
                <a:solidFill>
                  <a:prstClr val="white"/>
                </a:solidFill>
                <a:latin typeface="Calibri"/>
              </a:endParaRPr>
            </a:p>
          </p:txBody>
        </p:sp>
        <p:grpSp>
          <p:nvGrpSpPr>
            <p:cNvPr id="21" name="Group 20"/>
            <p:cNvGrpSpPr/>
            <p:nvPr/>
          </p:nvGrpSpPr>
          <p:grpSpPr>
            <a:xfrm rot="8842205">
              <a:off x="647493" y="2129503"/>
              <a:ext cx="795072" cy="225808"/>
              <a:chOff x="221980" y="1649582"/>
              <a:chExt cx="3011077" cy="855174"/>
            </a:xfrm>
          </p:grpSpPr>
          <p:grpSp>
            <p:nvGrpSpPr>
              <p:cNvPr id="22" name="Group 21"/>
              <p:cNvGrpSpPr/>
              <p:nvPr/>
            </p:nvGrpSpPr>
            <p:grpSpPr>
              <a:xfrm>
                <a:off x="221980" y="1649582"/>
                <a:ext cx="3011077" cy="855174"/>
                <a:chOff x="221980" y="1649582"/>
                <a:chExt cx="3011077" cy="855174"/>
              </a:xfrm>
            </p:grpSpPr>
            <p:pic>
              <p:nvPicPr>
                <p:cNvPr id="32"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a:off x="221980" y="1649582"/>
                  <a:ext cx="3011077" cy="855174"/>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359229" y="1719943"/>
                  <a:ext cx="2743200" cy="621937"/>
                </a:xfrm>
                <a:prstGeom prst="rect">
                  <a:avLst/>
                </a:prstGeom>
                <a:solidFill>
                  <a:srgbClr val="99C8B8"/>
                </a:solidFill>
                <a:ln>
                  <a:solidFill>
                    <a:srgbClr val="99C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Calibri"/>
                  </a:endParaRPr>
                </a:p>
              </p:txBody>
            </p:sp>
          </p:grpSp>
          <p:sp>
            <p:nvSpPr>
              <p:cNvPr id="23" name="Rectangle 22"/>
              <p:cNvSpPr/>
              <p:nvPr/>
            </p:nvSpPr>
            <p:spPr>
              <a:xfrm>
                <a:off x="39018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24" name="Rectangle 23"/>
              <p:cNvSpPr/>
              <p:nvPr/>
            </p:nvSpPr>
            <p:spPr>
              <a:xfrm>
                <a:off x="70064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25" name="Rectangle 24"/>
              <p:cNvSpPr/>
              <p:nvPr/>
            </p:nvSpPr>
            <p:spPr>
              <a:xfrm>
                <a:off x="101109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26" name="Rectangle 25"/>
              <p:cNvSpPr/>
              <p:nvPr/>
            </p:nvSpPr>
            <p:spPr>
              <a:xfrm>
                <a:off x="132155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27" name="Rectangle 26"/>
              <p:cNvSpPr/>
              <p:nvPr/>
            </p:nvSpPr>
            <p:spPr>
              <a:xfrm>
                <a:off x="194246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28" name="Rectangle 27"/>
              <p:cNvSpPr/>
              <p:nvPr/>
            </p:nvSpPr>
            <p:spPr>
              <a:xfrm>
                <a:off x="225291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29" name="Rectangle 28"/>
              <p:cNvSpPr/>
              <p:nvPr/>
            </p:nvSpPr>
            <p:spPr>
              <a:xfrm>
                <a:off x="256337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30" name="Rectangle 29"/>
              <p:cNvSpPr/>
              <p:nvPr/>
            </p:nvSpPr>
            <p:spPr>
              <a:xfrm>
                <a:off x="2873829" y="1815694"/>
                <a:ext cx="194541" cy="350564"/>
              </a:xfrm>
              <a:prstGeom prst="rect">
                <a:avLst/>
              </a:prstGeom>
              <a:solidFill>
                <a:srgbClr val="595959"/>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31" name="Rectangle 30"/>
              <p:cNvSpPr/>
              <p:nvPr/>
            </p:nvSpPr>
            <p:spPr>
              <a:xfrm>
                <a:off x="163200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grpSp>
        <p:grpSp>
          <p:nvGrpSpPr>
            <p:cNvPr id="34" name="Group 33"/>
            <p:cNvGrpSpPr/>
            <p:nvPr/>
          </p:nvGrpSpPr>
          <p:grpSpPr>
            <a:xfrm rot="8842205">
              <a:off x="733828" y="2140260"/>
              <a:ext cx="795072" cy="225808"/>
              <a:chOff x="221980" y="1649582"/>
              <a:chExt cx="3011077" cy="855174"/>
            </a:xfrm>
          </p:grpSpPr>
          <p:grpSp>
            <p:nvGrpSpPr>
              <p:cNvPr id="35" name="Group 34"/>
              <p:cNvGrpSpPr/>
              <p:nvPr/>
            </p:nvGrpSpPr>
            <p:grpSpPr>
              <a:xfrm>
                <a:off x="221980" y="1649582"/>
                <a:ext cx="3011077" cy="855174"/>
                <a:chOff x="221980" y="1649582"/>
                <a:chExt cx="3011077" cy="855174"/>
              </a:xfrm>
            </p:grpSpPr>
            <p:pic>
              <p:nvPicPr>
                <p:cNvPr id="45"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a:off x="221980" y="1649582"/>
                  <a:ext cx="3011077" cy="855174"/>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359229" y="1719943"/>
                  <a:ext cx="2743200" cy="621937"/>
                </a:xfrm>
                <a:prstGeom prst="rect">
                  <a:avLst/>
                </a:prstGeom>
                <a:solidFill>
                  <a:srgbClr val="99C8B8"/>
                </a:solidFill>
                <a:ln>
                  <a:solidFill>
                    <a:srgbClr val="99C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Calibri"/>
                  </a:endParaRPr>
                </a:p>
              </p:txBody>
            </p:sp>
          </p:grpSp>
          <p:sp>
            <p:nvSpPr>
              <p:cNvPr id="36" name="Rectangle 35"/>
              <p:cNvSpPr/>
              <p:nvPr/>
            </p:nvSpPr>
            <p:spPr>
              <a:xfrm>
                <a:off x="39018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37" name="Rectangle 36"/>
              <p:cNvSpPr/>
              <p:nvPr/>
            </p:nvSpPr>
            <p:spPr>
              <a:xfrm>
                <a:off x="70064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38" name="Rectangle 37"/>
              <p:cNvSpPr/>
              <p:nvPr/>
            </p:nvSpPr>
            <p:spPr>
              <a:xfrm>
                <a:off x="101109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39" name="Rectangle 38"/>
              <p:cNvSpPr/>
              <p:nvPr/>
            </p:nvSpPr>
            <p:spPr>
              <a:xfrm>
                <a:off x="132155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40" name="Rectangle 39"/>
              <p:cNvSpPr/>
              <p:nvPr/>
            </p:nvSpPr>
            <p:spPr>
              <a:xfrm>
                <a:off x="194246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41" name="Rectangle 40"/>
              <p:cNvSpPr/>
              <p:nvPr/>
            </p:nvSpPr>
            <p:spPr>
              <a:xfrm>
                <a:off x="225291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42" name="Rectangle 41"/>
              <p:cNvSpPr/>
              <p:nvPr/>
            </p:nvSpPr>
            <p:spPr>
              <a:xfrm>
                <a:off x="256337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43" name="Rectangle 42"/>
              <p:cNvSpPr/>
              <p:nvPr/>
            </p:nvSpPr>
            <p:spPr>
              <a:xfrm>
                <a:off x="2873829" y="1815694"/>
                <a:ext cx="194541" cy="350564"/>
              </a:xfrm>
              <a:prstGeom prst="rect">
                <a:avLst/>
              </a:prstGeom>
              <a:solidFill>
                <a:srgbClr val="595959"/>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44" name="Rectangle 43"/>
              <p:cNvSpPr/>
              <p:nvPr/>
            </p:nvSpPr>
            <p:spPr>
              <a:xfrm>
                <a:off x="163200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grpSp>
      </p:grpSp>
      <p:grpSp>
        <p:nvGrpSpPr>
          <p:cNvPr id="52" name="Group 51"/>
          <p:cNvGrpSpPr/>
          <p:nvPr/>
        </p:nvGrpSpPr>
        <p:grpSpPr>
          <a:xfrm>
            <a:off x="446315" y="4152026"/>
            <a:ext cx="3744685" cy="1861457"/>
            <a:chOff x="446315" y="4152026"/>
            <a:chExt cx="3744685" cy="1861457"/>
          </a:xfrm>
        </p:grpSpPr>
        <p:sp>
          <p:nvSpPr>
            <p:cNvPr id="49" name="Rounded Rectangle 48"/>
            <p:cNvSpPr/>
            <p:nvPr/>
          </p:nvSpPr>
          <p:spPr>
            <a:xfrm>
              <a:off x="446315" y="4152026"/>
              <a:ext cx="3744685" cy="1861457"/>
            </a:xfrm>
            <a:prstGeom prst="round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prstClr val="white"/>
                  </a:solidFill>
                  <a:latin typeface="Calibri"/>
                </a:rPr>
                <a:t>Disk</a:t>
              </a:r>
              <a:endParaRPr lang="en-US" sz="2800" dirty="0">
                <a:solidFill>
                  <a:prstClr val="white"/>
                </a:solidFill>
                <a:latin typeface="Calibri"/>
              </a:endParaRPr>
            </a:p>
          </p:txBody>
        </p:sp>
        <p:sp>
          <p:nvSpPr>
            <p:cNvPr id="50" name="Rounded Rectangle 49"/>
            <p:cNvSpPr/>
            <p:nvPr/>
          </p:nvSpPr>
          <p:spPr>
            <a:xfrm>
              <a:off x="1045028" y="4767192"/>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latin typeface="Calibri"/>
                </a:rPr>
                <a:t>Page A</a:t>
              </a:r>
              <a:endParaRPr lang="en-US" sz="2000" dirty="0">
                <a:solidFill>
                  <a:prstClr val="white"/>
                </a:solidFill>
                <a:latin typeface="Calibri"/>
              </a:endParaRPr>
            </a:p>
          </p:txBody>
        </p:sp>
      </p:grpSp>
      <p:sp>
        <p:nvSpPr>
          <p:cNvPr id="47" name="Rounded Rectangle 46"/>
          <p:cNvSpPr/>
          <p:nvPr/>
        </p:nvSpPr>
        <p:spPr>
          <a:xfrm>
            <a:off x="1034459" y="4767192"/>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latin typeface="Calibri"/>
              </a:rPr>
              <a:t>Page A</a:t>
            </a:r>
            <a:endParaRPr lang="en-US" sz="2000" dirty="0">
              <a:solidFill>
                <a:prstClr val="white"/>
              </a:solidFill>
              <a:latin typeface="Calibri"/>
            </a:endParaRPr>
          </a:p>
        </p:txBody>
      </p:sp>
      <p:grpSp>
        <p:nvGrpSpPr>
          <p:cNvPr id="55" name="Group 54"/>
          <p:cNvGrpSpPr/>
          <p:nvPr/>
        </p:nvGrpSpPr>
        <p:grpSpPr>
          <a:xfrm>
            <a:off x="650410" y="3132769"/>
            <a:ext cx="1955728" cy="535068"/>
            <a:chOff x="640613" y="3177771"/>
            <a:chExt cx="1955728" cy="535068"/>
          </a:xfrm>
        </p:grpSpPr>
        <p:sp>
          <p:nvSpPr>
            <p:cNvPr id="53" name="Rectangle 52"/>
            <p:cNvSpPr/>
            <p:nvPr/>
          </p:nvSpPr>
          <p:spPr>
            <a:xfrm>
              <a:off x="1527037" y="3177771"/>
              <a:ext cx="182880" cy="18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Calibri"/>
              </a:endParaRPr>
            </a:p>
          </p:txBody>
        </p:sp>
        <p:sp>
          <p:nvSpPr>
            <p:cNvPr id="54" name="TextBox 53"/>
            <p:cNvSpPr txBox="1"/>
            <p:nvPr/>
          </p:nvSpPr>
          <p:spPr>
            <a:xfrm>
              <a:off x="640613" y="3251174"/>
              <a:ext cx="1955728" cy="461665"/>
            </a:xfrm>
            <a:prstGeom prst="rect">
              <a:avLst/>
            </a:prstGeom>
            <a:noFill/>
          </p:spPr>
          <p:txBody>
            <a:bodyPr wrap="none" rtlCol="0">
              <a:spAutoFit/>
            </a:bodyPr>
            <a:lstStyle/>
            <a:p>
              <a:r>
                <a:rPr lang="en-US" sz="2400" dirty="0" smtClean="0">
                  <a:solidFill>
                    <a:srgbClr val="FF0000"/>
                  </a:solidFill>
                  <a:latin typeface="Calibri"/>
                </a:rPr>
                <a:t>Memory Error</a:t>
              </a:r>
              <a:endParaRPr lang="en-US" sz="2400" dirty="0">
                <a:solidFill>
                  <a:srgbClr val="FF0000"/>
                </a:solidFill>
                <a:latin typeface="Calibri"/>
              </a:endParaRPr>
            </a:p>
          </p:txBody>
        </p:sp>
      </p:grpSp>
      <p:sp>
        <p:nvSpPr>
          <p:cNvPr id="56" name="Rectangle 55"/>
          <p:cNvSpPr/>
          <p:nvPr/>
        </p:nvSpPr>
        <p:spPr>
          <a:xfrm>
            <a:off x="1536834" y="4844952"/>
            <a:ext cx="18288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6" name="Rounded Rectangle 85"/>
          <p:cNvSpPr/>
          <p:nvPr/>
        </p:nvSpPr>
        <p:spPr>
          <a:xfrm>
            <a:off x="4799378" y="4152026"/>
            <a:ext cx="3744685" cy="1861457"/>
          </a:xfrm>
          <a:prstGeom prst="round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prstClr val="white"/>
                </a:solidFill>
                <a:latin typeface="Calibri"/>
              </a:rPr>
              <a:t>Disk</a:t>
            </a:r>
            <a:endParaRPr lang="en-US" sz="2800" dirty="0">
              <a:solidFill>
                <a:prstClr val="white"/>
              </a:solidFill>
              <a:latin typeface="Calibri"/>
            </a:endParaRPr>
          </a:p>
        </p:txBody>
      </p:sp>
      <p:sp>
        <p:nvSpPr>
          <p:cNvPr id="89" name="Rounded Rectangle 88"/>
          <p:cNvSpPr/>
          <p:nvPr/>
        </p:nvSpPr>
        <p:spPr>
          <a:xfrm>
            <a:off x="5473856" y="2567487"/>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latin typeface="Calibri"/>
              </a:rPr>
              <a:t>Page A</a:t>
            </a:r>
            <a:endParaRPr lang="en-US" sz="2000" dirty="0">
              <a:solidFill>
                <a:prstClr val="white"/>
              </a:solidFill>
              <a:latin typeface="Calibri"/>
            </a:endParaRPr>
          </a:p>
        </p:txBody>
      </p:sp>
      <p:grpSp>
        <p:nvGrpSpPr>
          <p:cNvPr id="90" name="Group 89"/>
          <p:cNvGrpSpPr/>
          <p:nvPr/>
        </p:nvGrpSpPr>
        <p:grpSpPr>
          <a:xfrm>
            <a:off x="5120682" y="3132769"/>
            <a:ext cx="1955728" cy="535068"/>
            <a:chOff x="631908" y="3177771"/>
            <a:chExt cx="1955728" cy="535068"/>
          </a:xfrm>
        </p:grpSpPr>
        <p:sp>
          <p:nvSpPr>
            <p:cNvPr id="91" name="Rectangle 90"/>
            <p:cNvSpPr/>
            <p:nvPr/>
          </p:nvSpPr>
          <p:spPr>
            <a:xfrm>
              <a:off x="1527037" y="3177771"/>
              <a:ext cx="182880" cy="18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Calibri"/>
              </a:endParaRPr>
            </a:p>
          </p:txBody>
        </p:sp>
        <p:sp>
          <p:nvSpPr>
            <p:cNvPr id="92" name="TextBox 91"/>
            <p:cNvSpPr txBox="1"/>
            <p:nvPr/>
          </p:nvSpPr>
          <p:spPr>
            <a:xfrm>
              <a:off x="631908" y="3251174"/>
              <a:ext cx="1955728" cy="461665"/>
            </a:xfrm>
            <a:prstGeom prst="rect">
              <a:avLst/>
            </a:prstGeom>
            <a:noFill/>
          </p:spPr>
          <p:txBody>
            <a:bodyPr wrap="none" rtlCol="0">
              <a:spAutoFit/>
            </a:bodyPr>
            <a:lstStyle/>
            <a:p>
              <a:r>
                <a:rPr lang="en-US" sz="2400" dirty="0" smtClean="0">
                  <a:solidFill>
                    <a:srgbClr val="FF0000"/>
                  </a:solidFill>
                  <a:latin typeface="Calibri"/>
                </a:rPr>
                <a:t>Memory Error</a:t>
              </a:r>
              <a:endParaRPr lang="en-US" sz="2400" dirty="0">
                <a:solidFill>
                  <a:srgbClr val="FF0000"/>
                </a:solidFill>
                <a:latin typeface="Calibri"/>
              </a:endParaRPr>
            </a:p>
          </p:txBody>
        </p:sp>
      </p:grpSp>
      <p:sp>
        <p:nvSpPr>
          <p:cNvPr id="93" name="Rectangle 92"/>
          <p:cNvSpPr/>
          <p:nvPr/>
        </p:nvSpPr>
        <p:spPr>
          <a:xfrm>
            <a:off x="6015811" y="4844952"/>
            <a:ext cx="18288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4" name="Rounded Rectangle 93"/>
          <p:cNvSpPr/>
          <p:nvPr/>
        </p:nvSpPr>
        <p:spPr>
          <a:xfrm>
            <a:off x="7202367" y="2567487"/>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latin typeface="Calibri"/>
              </a:rPr>
              <a:t>Page B</a:t>
            </a:r>
            <a:endParaRPr lang="en-US" sz="2000" dirty="0">
              <a:solidFill>
                <a:prstClr val="white"/>
              </a:solidFill>
              <a:latin typeface="Calibri"/>
            </a:endParaRPr>
          </a:p>
        </p:txBody>
      </p:sp>
      <p:sp>
        <p:nvSpPr>
          <p:cNvPr id="85" name="Rounded Rectangle 84"/>
          <p:cNvSpPr/>
          <p:nvPr/>
        </p:nvSpPr>
        <p:spPr>
          <a:xfrm>
            <a:off x="7199300" y="2567487"/>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latin typeface="Calibri"/>
              </a:rPr>
              <a:t>Page B</a:t>
            </a:r>
            <a:endParaRPr lang="en-US" sz="2000" dirty="0">
              <a:solidFill>
                <a:prstClr val="white"/>
              </a:solidFill>
              <a:latin typeface="Calibri"/>
            </a:endParaRPr>
          </a:p>
        </p:txBody>
      </p:sp>
      <p:grpSp>
        <p:nvGrpSpPr>
          <p:cNvPr id="97" name="Group 96"/>
          <p:cNvGrpSpPr/>
          <p:nvPr/>
        </p:nvGrpSpPr>
        <p:grpSpPr>
          <a:xfrm>
            <a:off x="7337590" y="3128742"/>
            <a:ext cx="880819" cy="537553"/>
            <a:chOff x="1176684" y="3177771"/>
            <a:chExt cx="880819" cy="537553"/>
          </a:xfrm>
        </p:grpSpPr>
        <p:sp>
          <p:nvSpPr>
            <p:cNvPr id="98" name="Rectangle 97"/>
            <p:cNvSpPr/>
            <p:nvPr/>
          </p:nvSpPr>
          <p:spPr>
            <a:xfrm>
              <a:off x="1527037" y="3177771"/>
              <a:ext cx="182880" cy="182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Calibri"/>
              </a:endParaRPr>
            </a:p>
          </p:txBody>
        </p:sp>
        <p:sp>
          <p:nvSpPr>
            <p:cNvPr id="99" name="TextBox 98"/>
            <p:cNvSpPr txBox="1"/>
            <p:nvPr/>
          </p:nvSpPr>
          <p:spPr>
            <a:xfrm>
              <a:off x="1176684" y="3253659"/>
              <a:ext cx="880819" cy="461665"/>
            </a:xfrm>
            <a:prstGeom prst="rect">
              <a:avLst/>
            </a:prstGeom>
            <a:noFill/>
          </p:spPr>
          <p:txBody>
            <a:bodyPr wrap="none" rtlCol="0">
              <a:spAutoFit/>
            </a:bodyPr>
            <a:lstStyle/>
            <a:p>
              <a:r>
                <a:rPr lang="en-US" sz="2400" dirty="0" smtClean="0">
                  <a:solidFill>
                    <a:srgbClr val="FFC000"/>
                  </a:solidFill>
                  <a:latin typeface="Calibri"/>
                </a:rPr>
                <a:t>Write</a:t>
              </a:r>
              <a:endParaRPr lang="en-US" sz="2400" dirty="0">
                <a:solidFill>
                  <a:srgbClr val="FFC000"/>
                </a:solidFill>
                <a:latin typeface="Calibri"/>
              </a:endParaRPr>
            </a:p>
          </p:txBody>
        </p:sp>
      </p:grpSp>
      <p:sp>
        <p:nvSpPr>
          <p:cNvPr id="100" name="Rectangle 99"/>
          <p:cNvSpPr/>
          <p:nvPr/>
        </p:nvSpPr>
        <p:spPr>
          <a:xfrm>
            <a:off x="7687943" y="3128742"/>
            <a:ext cx="182880" cy="182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nvGrpSpPr>
          <p:cNvPr id="9" name="Group 8"/>
          <p:cNvGrpSpPr/>
          <p:nvPr/>
        </p:nvGrpSpPr>
        <p:grpSpPr>
          <a:xfrm>
            <a:off x="4872215" y="5641567"/>
            <a:ext cx="3509785" cy="1319748"/>
            <a:chOff x="4872215" y="5641567"/>
            <a:chExt cx="3509785" cy="1319748"/>
          </a:xfrm>
        </p:grpSpPr>
        <p:grpSp>
          <p:nvGrpSpPr>
            <p:cNvPr id="5" name="Group 4"/>
            <p:cNvGrpSpPr/>
            <p:nvPr/>
          </p:nvGrpSpPr>
          <p:grpSpPr>
            <a:xfrm>
              <a:off x="5645907" y="5641567"/>
              <a:ext cx="2412727" cy="670926"/>
              <a:chOff x="5634382" y="3040721"/>
              <a:chExt cx="2412727" cy="670926"/>
            </a:xfrm>
          </p:grpSpPr>
          <p:sp>
            <p:nvSpPr>
              <p:cNvPr id="96" name="TextBox 95"/>
              <p:cNvSpPr txBox="1"/>
              <p:nvPr/>
            </p:nvSpPr>
            <p:spPr>
              <a:xfrm>
                <a:off x="5634382" y="3040721"/>
                <a:ext cx="430382" cy="670183"/>
              </a:xfrm>
              <a:prstGeom prst="rect">
                <a:avLst/>
              </a:prstGeom>
              <a:noFill/>
              <a:ln w="38100">
                <a:noFill/>
              </a:ln>
            </p:spPr>
            <p:txBody>
              <a:bodyPr wrap="square" rtlCol="0" anchor="ctr">
                <a:spAutoFit/>
              </a:bodyPr>
              <a:lstStyle/>
              <a:p>
                <a:pPr algn="ctr">
                  <a:lnSpc>
                    <a:spcPts val="3000"/>
                  </a:lnSpc>
                </a:pPr>
                <a:r>
                  <a:rPr lang="en-US" sz="8800" dirty="0" smtClean="0">
                    <a:solidFill>
                      <a:srgbClr val="00B050"/>
                    </a:solidFill>
                    <a:latin typeface="Calibri"/>
                    <a:cs typeface="Times New Roman" panose="02020603050405020304" pitchFamily="18" charset="0"/>
                    <a:sym typeface="Wingdings" panose="05000000000000000000" pitchFamily="2" charset="2"/>
                  </a:rPr>
                  <a:t></a:t>
                </a:r>
                <a:endParaRPr lang="en-US" sz="7200" dirty="0">
                  <a:solidFill>
                    <a:prstClr val="black"/>
                  </a:solidFill>
                  <a:latin typeface="Calibri"/>
                  <a:cs typeface="Times New Roman" panose="02020603050405020304" pitchFamily="18" charset="0"/>
                </a:endParaRPr>
              </a:p>
            </p:txBody>
          </p:sp>
          <p:sp>
            <p:nvSpPr>
              <p:cNvPr id="101" name="TextBox 100"/>
              <p:cNvSpPr txBox="1"/>
              <p:nvPr/>
            </p:nvSpPr>
            <p:spPr>
              <a:xfrm>
                <a:off x="7145900" y="3041464"/>
                <a:ext cx="901209" cy="670183"/>
              </a:xfrm>
              <a:prstGeom prst="rect">
                <a:avLst/>
              </a:prstGeom>
              <a:noFill/>
              <a:ln w="38100">
                <a:noFill/>
              </a:ln>
            </p:spPr>
            <p:txBody>
              <a:bodyPr wrap="none" rtlCol="0" anchor="ctr">
                <a:spAutoFit/>
              </a:bodyPr>
              <a:lstStyle/>
              <a:p>
                <a:pPr algn="ctr">
                  <a:lnSpc>
                    <a:spcPts val="3000"/>
                  </a:lnSpc>
                </a:pPr>
                <a:r>
                  <a:rPr lang="en-US" sz="8800" dirty="0" smtClean="0">
                    <a:solidFill>
                      <a:srgbClr val="FF0000"/>
                    </a:solidFill>
                    <a:latin typeface="Calibri"/>
                    <a:cs typeface="Times New Roman" panose="02020603050405020304" pitchFamily="18" charset="0"/>
                    <a:sym typeface="Wingdings" panose="05000000000000000000" pitchFamily="2" charset="2"/>
                  </a:rPr>
                  <a:t></a:t>
                </a:r>
                <a:endParaRPr lang="en-US" sz="7200" dirty="0">
                  <a:solidFill>
                    <a:prstClr val="black"/>
                  </a:solidFill>
                  <a:latin typeface="Calibri"/>
                  <a:cs typeface="Times New Roman" panose="02020603050405020304" pitchFamily="18" charset="0"/>
                </a:endParaRPr>
              </a:p>
            </p:txBody>
          </p:sp>
        </p:grpSp>
        <p:sp>
          <p:nvSpPr>
            <p:cNvPr id="8" name="TextBox 7"/>
            <p:cNvSpPr txBox="1"/>
            <p:nvPr/>
          </p:nvSpPr>
          <p:spPr>
            <a:xfrm>
              <a:off x="4872215" y="6007208"/>
              <a:ext cx="1977766" cy="954107"/>
            </a:xfrm>
            <a:prstGeom prst="rect">
              <a:avLst/>
            </a:prstGeom>
            <a:noFill/>
          </p:spPr>
          <p:txBody>
            <a:bodyPr wrap="square" rtlCol="0">
              <a:spAutoFit/>
            </a:bodyPr>
            <a:lstStyle/>
            <a:p>
              <a:pPr algn="ctr"/>
              <a:r>
                <a:rPr lang="en-US" sz="2800" dirty="0" smtClean="0">
                  <a:solidFill>
                    <a:prstClr val="black"/>
                  </a:solidFill>
                  <a:latin typeface="Calibri"/>
                </a:rPr>
                <a:t>Write non-intensive</a:t>
              </a:r>
              <a:endParaRPr lang="en-US" sz="2800" dirty="0">
                <a:solidFill>
                  <a:prstClr val="black"/>
                </a:solidFill>
                <a:latin typeface="Calibri"/>
              </a:endParaRPr>
            </a:p>
          </p:txBody>
        </p:sp>
        <p:sp>
          <p:nvSpPr>
            <p:cNvPr id="103" name="TextBox 102"/>
            <p:cNvSpPr txBox="1"/>
            <p:nvPr/>
          </p:nvSpPr>
          <p:spPr>
            <a:xfrm>
              <a:off x="6834060" y="5987581"/>
              <a:ext cx="1547940" cy="954107"/>
            </a:xfrm>
            <a:prstGeom prst="rect">
              <a:avLst/>
            </a:prstGeom>
            <a:noFill/>
          </p:spPr>
          <p:txBody>
            <a:bodyPr wrap="square" rtlCol="0">
              <a:spAutoFit/>
            </a:bodyPr>
            <a:lstStyle/>
            <a:p>
              <a:pPr algn="ctr"/>
              <a:r>
                <a:rPr lang="en-US" sz="2800" dirty="0" smtClean="0">
                  <a:solidFill>
                    <a:prstClr val="black"/>
                  </a:solidFill>
                  <a:latin typeface="Calibri"/>
                </a:rPr>
                <a:t>Write intensive</a:t>
              </a:r>
              <a:endParaRPr lang="en-US" sz="2800" dirty="0">
                <a:solidFill>
                  <a:prstClr val="black"/>
                </a:solidFill>
                <a:latin typeface="Calibri"/>
              </a:endParaRPr>
            </a:p>
          </p:txBody>
        </p:sp>
      </p:grpSp>
      <p:grpSp>
        <p:nvGrpSpPr>
          <p:cNvPr id="10" name="Group 9"/>
          <p:cNvGrpSpPr/>
          <p:nvPr/>
        </p:nvGrpSpPr>
        <p:grpSpPr>
          <a:xfrm>
            <a:off x="720688" y="5621940"/>
            <a:ext cx="1440028" cy="1307156"/>
            <a:chOff x="720688" y="5621940"/>
            <a:chExt cx="1440028" cy="1307156"/>
          </a:xfrm>
        </p:grpSpPr>
        <p:sp>
          <p:nvSpPr>
            <p:cNvPr id="104" name="TextBox 103"/>
            <p:cNvSpPr txBox="1"/>
            <p:nvPr/>
          </p:nvSpPr>
          <p:spPr>
            <a:xfrm>
              <a:off x="1228875" y="5621940"/>
              <a:ext cx="430382" cy="670183"/>
            </a:xfrm>
            <a:prstGeom prst="rect">
              <a:avLst/>
            </a:prstGeom>
            <a:noFill/>
            <a:ln w="38100">
              <a:noFill/>
            </a:ln>
          </p:spPr>
          <p:txBody>
            <a:bodyPr wrap="square" rtlCol="0" anchor="ctr">
              <a:spAutoFit/>
            </a:bodyPr>
            <a:lstStyle/>
            <a:p>
              <a:pPr algn="ctr">
                <a:lnSpc>
                  <a:spcPts val="3000"/>
                </a:lnSpc>
              </a:pPr>
              <a:r>
                <a:rPr lang="en-US" sz="8800" dirty="0" smtClean="0">
                  <a:solidFill>
                    <a:srgbClr val="00B050"/>
                  </a:solidFill>
                  <a:latin typeface="Calibri"/>
                  <a:cs typeface="Times New Roman" panose="02020603050405020304" pitchFamily="18" charset="0"/>
                  <a:sym typeface="Wingdings" panose="05000000000000000000" pitchFamily="2" charset="2"/>
                </a:rPr>
                <a:t></a:t>
              </a:r>
              <a:endParaRPr lang="en-US" sz="7200" dirty="0">
                <a:solidFill>
                  <a:prstClr val="black"/>
                </a:solidFill>
                <a:latin typeface="Calibri"/>
                <a:cs typeface="Times New Roman" panose="02020603050405020304" pitchFamily="18" charset="0"/>
              </a:endParaRPr>
            </a:p>
          </p:txBody>
        </p:sp>
        <p:sp>
          <p:nvSpPr>
            <p:cNvPr id="105" name="TextBox 104"/>
            <p:cNvSpPr txBox="1"/>
            <p:nvPr/>
          </p:nvSpPr>
          <p:spPr>
            <a:xfrm>
              <a:off x="720688" y="5974989"/>
              <a:ext cx="1440028" cy="954107"/>
            </a:xfrm>
            <a:prstGeom prst="rect">
              <a:avLst/>
            </a:prstGeom>
            <a:noFill/>
          </p:spPr>
          <p:txBody>
            <a:bodyPr wrap="square" rtlCol="0">
              <a:spAutoFit/>
            </a:bodyPr>
            <a:lstStyle/>
            <a:p>
              <a:pPr algn="ctr"/>
              <a:r>
                <a:rPr lang="en-US" sz="2800" dirty="0" smtClean="0">
                  <a:solidFill>
                    <a:prstClr val="black"/>
                  </a:solidFill>
                  <a:latin typeface="Calibri"/>
                </a:rPr>
                <a:t>Intrinsic copy</a:t>
              </a:r>
              <a:endParaRPr lang="en-US" sz="2800" dirty="0">
                <a:solidFill>
                  <a:prstClr val="black"/>
                </a:solidFill>
                <a:latin typeface="Calibri"/>
              </a:endParaRPr>
            </a:p>
          </p:txBody>
        </p:sp>
      </p:grpSp>
      <p:grpSp>
        <p:nvGrpSpPr>
          <p:cNvPr id="18" name="Group 17"/>
          <p:cNvGrpSpPr/>
          <p:nvPr/>
        </p:nvGrpSpPr>
        <p:grpSpPr>
          <a:xfrm>
            <a:off x="1226297" y="3435462"/>
            <a:ext cx="913905" cy="1331730"/>
            <a:chOff x="1226297" y="3435462"/>
            <a:chExt cx="913905" cy="1331730"/>
          </a:xfrm>
        </p:grpSpPr>
        <p:cxnSp>
          <p:nvCxnSpPr>
            <p:cNvPr id="14" name="Straight Arrow Connector 13"/>
            <p:cNvCxnSpPr/>
            <p:nvPr/>
          </p:nvCxnSpPr>
          <p:spPr>
            <a:xfrm flipH="1" flipV="1">
              <a:off x="1226297" y="3435462"/>
              <a:ext cx="15274" cy="1331730"/>
            </a:xfrm>
            <a:prstGeom prst="straightConnector1">
              <a:avLst/>
            </a:prstGeom>
            <a:ln w="38100">
              <a:tailEnd type="arrow" w="med"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26297" y="3684759"/>
              <a:ext cx="913905" cy="523220"/>
            </a:xfrm>
            <a:prstGeom prst="rect">
              <a:avLst/>
            </a:prstGeom>
            <a:noFill/>
          </p:spPr>
          <p:txBody>
            <a:bodyPr wrap="none" rtlCol="0">
              <a:spAutoFit/>
            </a:bodyPr>
            <a:lstStyle/>
            <a:p>
              <a:r>
                <a:rPr lang="en-US" sz="2800" dirty="0" smtClean="0">
                  <a:solidFill>
                    <a:srgbClr val="4A66AC"/>
                  </a:solidFill>
                  <a:latin typeface="Calibri"/>
                </a:rPr>
                <a:t>Copy</a:t>
              </a:r>
              <a:endParaRPr lang="en-US" sz="2800" dirty="0">
                <a:solidFill>
                  <a:srgbClr val="4A66AC"/>
                </a:solidFill>
                <a:latin typeface="Calibri"/>
              </a:endParaRPr>
            </a:p>
          </p:txBody>
        </p:sp>
      </p:grpSp>
      <p:grpSp>
        <p:nvGrpSpPr>
          <p:cNvPr id="19" name="Group 18"/>
          <p:cNvGrpSpPr/>
          <p:nvPr/>
        </p:nvGrpSpPr>
        <p:grpSpPr>
          <a:xfrm>
            <a:off x="5766998" y="3528046"/>
            <a:ext cx="929179" cy="1331730"/>
            <a:chOff x="5766998" y="3528046"/>
            <a:chExt cx="929179" cy="1331730"/>
          </a:xfrm>
        </p:grpSpPr>
        <p:cxnSp>
          <p:nvCxnSpPr>
            <p:cNvPr id="106" name="Straight Arrow Connector 105"/>
            <p:cNvCxnSpPr/>
            <p:nvPr/>
          </p:nvCxnSpPr>
          <p:spPr>
            <a:xfrm flipH="1" flipV="1">
              <a:off x="5766998" y="3528046"/>
              <a:ext cx="15274" cy="1331730"/>
            </a:xfrm>
            <a:prstGeom prst="straightConnector1">
              <a:avLst/>
            </a:prstGeom>
            <a:ln w="38100">
              <a:headEnd type="arrow" w="med" len="lg"/>
              <a:tailEnd type="none" w="med" len="lg"/>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782272" y="3671437"/>
              <a:ext cx="913905" cy="523220"/>
            </a:xfrm>
            <a:prstGeom prst="rect">
              <a:avLst/>
            </a:prstGeom>
            <a:noFill/>
          </p:spPr>
          <p:txBody>
            <a:bodyPr wrap="none" rtlCol="0">
              <a:spAutoFit/>
            </a:bodyPr>
            <a:lstStyle/>
            <a:p>
              <a:r>
                <a:rPr lang="en-US" sz="2800" dirty="0" smtClean="0">
                  <a:solidFill>
                    <a:srgbClr val="4A66AC"/>
                  </a:solidFill>
                  <a:latin typeface="Calibri"/>
                </a:rPr>
                <a:t>Copy</a:t>
              </a:r>
              <a:endParaRPr lang="en-US" sz="2800" dirty="0">
                <a:solidFill>
                  <a:srgbClr val="4A66AC"/>
                </a:solidFill>
                <a:latin typeface="Calibri"/>
              </a:endParaRPr>
            </a:p>
          </p:txBody>
        </p:sp>
      </p:grpSp>
    </p:spTree>
    <p:extLst>
      <p:ext uri="{BB962C8B-B14F-4D97-AF65-F5344CB8AC3E}">
        <p14:creationId xmlns:p14="http://schemas.microsoft.com/office/powerpoint/2010/main" val="164404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42" presetClass="path" presetSubtype="0" accel="50000" decel="50000" fill="hold" grpId="1" nodeType="withEffect">
                                  <p:stCondLst>
                                    <p:cond delay="0"/>
                                  </p:stCondLst>
                                  <p:childTnLst>
                                    <p:animMotion origin="layout" path="M 2.77778E-6 -4.81481E-6 L 0.00104 -0.31875 " pathEditMode="relative" rAng="0" ptsTypes="AA">
                                      <p:cBhvr>
                                        <p:cTn id="19" dur="2000" fill="hold"/>
                                        <p:tgtEl>
                                          <p:spTgt spid="47"/>
                                        </p:tgtEl>
                                        <p:attrNameLst>
                                          <p:attrName>ppt_x</p:attrName>
                                          <p:attrName>ppt_y</p:attrName>
                                        </p:attrNameLst>
                                      </p:cBhvr>
                                      <p:rCtr x="52" y="-15949"/>
                                    </p:animMotion>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500" fill="hold"/>
                                        <p:tgtEl>
                                          <p:spTgt spid="55"/>
                                        </p:tgtEl>
                                        <p:attrNameLst>
                                          <p:attrName>ppt_x</p:attrName>
                                        </p:attrNameLst>
                                      </p:cBhvr>
                                      <p:tavLst>
                                        <p:tav tm="0">
                                          <p:val>
                                            <p:strVal val="#ppt_x"/>
                                          </p:val>
                                        </p:tav>
                                        <p:tav tm="100000">
                                          <p:val>
                                            <p:strVal val="#ppt_x"/>
                                          </p:val>
                                        </p:tav>
                                      </p:tavLst>
                                    </p:anim>
                                    <p:anim calcmode="lin" valueType="num">
                                      <p:cBhvr additive="base">
                                        <p:cTn id="25"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childTnLst>
                                </p:cTn>
                              </p:par>
                              <p:par>
                                <p:cTn id="30" presetID="42" presetClass="path" presetSubtype="0" accel="50000" decel="50000" fill="hold" grpId="1" nodeType="withEffect">
                                  <p:stCondLst>
                                    <p:cond delay="0"/>
                                  </p:stCondLst>
                                  <p:childTnLst>
                                    <p:animMotion origin="layout" path="M -1.38889E-6 0.00046 L 0.00035 -0.24977 " pathEditMode="relative" rAng="0" ptsTypes="AA">
                                      <p:cBhvr>
                                        <p:cTn id="31" dur="2000" fill="hold"/>
                                        <p:tgtEl>
                                          <p:spTgt spid="56"/>
                                        </p:tgtEl>
                                        <p:attrNameLst>
                                          <p:attrName>ppt_x</p:attrName>
                                          <p:attrName>ppt_y</p:attrName>
                                        </p:attrNameLst>
                                      </p:cBhvr>
                                      <p:rCtr x="17" y="-12523"/>
                                    </p:animMotion>
                                  </p:childTnLst>
                                </p:cTn>
                              </p:par>
                            </p:childTnLst>
                          </p:cTn>
                        </p:par>
                        <p:par>
                          <p:cTn id="32" fill="hold">
                            <p:stCondLst>
                              <p:cond delay="2000"/>
                            </p:stCondLst>
                            <p:childTnLst>
                              <p:par>
                                <p:cTn id="33" presetID="10" presetClass="exit" presetSubtype="0" fill="hold" nodeType="afterEffect">
                                  <p:stCondLst>
                                    <p:cond delay="0"/>
                                  </p:stCondLst>
                                  <p:childTnLst>
                                    <p:animEffect transition="out" filter="fade">
                                      <p:cBhvr>
                                        <p:cTn id="34" dur="500"/>
                                        <p:tgtEl>
                                          <p:spTgt spid="55"/>
                                        </p:tgtEl>
                                      </p:cBhvr>
                                    </p:animEffect>
                                    <p:set>
                                      <p:cBhvr>
                                        <p:cTn id="35" dur="1" fill="hold">
                                          <p:stCondLst>
                                            <p:cond delay="499"/>
                                          </p:stCondLst>
                                        </p:cTn>
                                        <p:tgtEl>
                                          <p:spTgt spid="5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childTnLst>
                                </p:cTn>
                              </p:par>
                              <p:par>
                                <p:cTn id="50" presetID="22" presetClass="entr" presetSubtype="1"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par>
                                <p:cTn id="53" presetID="42" presetClass="path" presetSubtype="0" accel="50000" decel="50000" fill="hold" grpId="1" nodeType="withEffect">
                                  <p:stCondLst>
                                    <p:cond delay="0"/>
                                  </p:stCondLst>
                                  <p:childTnLst>
                                    <p:animMotion origin="layout" path="M -3.88889E-6 -2.96296E-6 L -0.00312 0.32408 " pathEditMode="relative" rAng="0" ptsTypes="AA">
                                      <p:cBhvr>
                                        <p:cTn id="54" dur="2000" fill="hold"/>
                                        <p:tgtEl>
                                          <p:spTgt spid="89"/>
                                        </p:tgtEl>
                                        <p:attrNameLst>
                                          <p:attrName>ppt_x</p:attrName>
                                          <p:attrName>ppt_y</p:attrName>
                                        </p:attrNameLst>
                                      </p:cBhvr>
                                      <p:rCtr x="-156" y="16204"/>
                                    </p:animMotion>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90"/>
                                        </p:tgtEl>
                                        <p:attrNameLst>
                                          <p:attrName>style.visibility</p:attrName>
                                        </p:attrNameLst>
                                      </p:cBhvr>
                                      <p:to>
                                        <p:strVal val="visible"/>
                                      </p:to>
                                    </p:set>
                                    <p:anim calcmode="lin" valueType="num">
                                      <p:cBhvr additive="base">
                                        <p:cTn id="59" dur="500" fill="hold"/>
                                        <p:tgtEl>
                                          <p:spTgt spid="90"/>
                                        </p:tgtEl>
                                        <p:attrNameLst>
                                          <p:attrName>ppt_x</p:attrName>
                                        </p:attrNameLst>
                                      </p:cBhvr>
                                      <p:tavLst>
                                        <p:tav tm="0">
                                          <p:val>
                                            <p:strVal val="#ppt_x"/>
                                          </p:val>
                                        </p:tav>
                                        <p:tav tm="100000">
                                          <p:val>
                                            <p:strVal val="#ppt_x"/>
                                          </p:val>
                                        </p:tav>
                                      </p:tavLst>
                                    </p:anim>
                                    <p:anim calcmode="lin" valueType="num">
                                      <p:cBhvr additive="base">
                                        <p:cTn id="60" dur="500" fill="hold"/>
                                        <p:tgtEl>
                                          <p:spTgt spid="90"/>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3"/>
                                        </p:tgtEl>
                                        <p:attrNameLst>
                                          <p:attrName>style.visibility</p:attrName>
                                        </p:attrNameLst>
                                      </p:cBhvr>
                                      <p:to>
                                        <p:strVal val="visible"/>
                                      </p:to>
                                    </p:set>
                                  </p:childTnLst>
                                </p:cTn>
                              </p:par>
                              <p:par>
                                <p:cTn id="65" presetID="42" presetClass="path" presetSubtype="0" accel="50000" decel="50000" fill="hold" grpId="1" nodeType="withEffect">
                                  <p:stCondLst>
                                    <p:cond delay="0"/>
                                  </p:stCondLst>
                                  <p:childTnLst>
                                    <p:animMotion origin="layout" path="M -1.94444E-6 0.00046 L 0.00035 -0.24977 " pathEditMode="relative" rAng="0" ptsTypes="AA">
                                      <p:cBhvr>
                                        <p:cTn id="66" dur="2000" fill="hold"/>
                                        <p:tgtEl>
                                          <p:spTgt spid="93"/>
                                        </p:tgtEl>
                                        <p:attrNameLst>
                                          <p:attrName>ppt_x</p:attrName>
                                          <p:attrName>ppt_y</p:attrName>
                                        </p:attrNameLst>
                                      </p:cBhvr>
                                      <p:rCtr x="17" y="-1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90"/>
                                        </p:tgtEl>
                                      </p:cBhvr>
                                    </p:animEffect>
                                    <p:set>
                                      <p:cBhvr>
                                        <p:cTn id="70" dur="1" fill="hold">
                                          <p:stCondLst>
                                            <p:cond delay="499"/>
                                          </p:stCondLst>
                                        </p:cTn>
                                        <p:tgtEl>
                                          <p:spTgt spid="9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94"/>
                                        </p:tgtEl>
                                        <p:attrNameLst>
                                          <p:attrName>style.visibility</p:attrName>
                                        </p:attrNameLst>
                                      </p:cBhvr>
                                      <p:to>
                                        <p:strVal val="visible"/>
                                      </p:to>
                                    </p:set>
                                  </p:childTnLst>
                                </p:cTn>
                              </p:par>
                            </p:childTnLst>
                          </p:cTn>
                        </p:par>
                        <p:par>
                          <p:cTn id="80" fill="hold">
                            <p:stCondLst>
                              <p:cond delay="0"/>
                            </p:stCondLst>
                            <p:childTnLst>
                              <p:par>
                                <p:cTn id="81" presetID="42" presetClass="path" presetSubtype="0" accel="50000" decel="50000" fill="hold" grpId="1" nodeType="afterEffect">
                                  <p:stCondLst>
                                    <p:cond delay="0"/>
                                  </p:stCondLst>
                                  <p:childTnLst>
                                    <p:animMotion origin="layout" path="M 3.61111E-6 -2.96296E-6 L 3.61111E-6 0.31459 " pathEditMode="relative" rAng="0" ptsTypes="AA">
                                      <p:cBhvr>
                                        <p:cTn id="82" dur="2000" fill="hold"/>
                                        <p:tgtEl>
                                          <p:spTgt spid="94"/>
                                        </p:tgtEl>
                                        <p:attrNameLst>
                                          <p:attrName>ppt_x</p:attrName>
                                          <p:attrName>ppt_y</p:attrName>
                                        </p:attrNameLst>
                                      </p:cBhvr>
                                      <p:rCtr x="0" y="15718"/>
                                    </p:animMotion>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fade">
                                      <p:cBhvr>
                                        <p:cTn id="87" dur="500"/>
                                        <p:tgtEl>
                                          <p:spTgt spid="97"/>
                                        </p:tgtEl>
                                      </p:cBhvr>
                                    </p:animEffec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85"/>
                                        </p:tgtEl>
                                        <p:attrNameLst>
                                          <p:attrName>style.visibility</p:attrName>
                                        </p:attrNameLst>
                                      </p:cBhvr>
                                      <p:to>
                                        <p:strVal val="visible"/>
                                      </p:to>
                                    </p:set>
                                  </p:childTnLst>
                                </p:cTn>
                              </p:par>
                            </p:childTnLst>
                          </p:cTn>
                        </p:par>
                        <p:par>
                          <p:cTn id="91" fill="hold">
                            <p:stCondLst>
                              <p:cond delay="500"/>
                            </p:stCondLst>
                            <p:childTnLst>
                              <p:par>
                                <p:cTn id="92" presetID="1" presetClass="entr" presetSubtype="0" fill="hold" grpId="2" nodeType="afterEffect">
                                  <p:stCondLst>
                                    <p:cond delay="0"/>
                                  </p:stCondLst>
                                  <p:childTnLst>
                                    <p:set>
                                      <p:cBhvr>
                                        <p:cTn id="93" dur="1" fill="hold">
                                          <p:stCondLst>
                                            <p:cond delay="0"/>
                                          </p:stCondLst>
                                        </p:cTn>
                                        <p:tgtEl>
                                          <p:spTgt spid="100"/>
                                        </p:tgtEl>
                                        <p:attrNameLst>
                                          <p:attrName>style.visibility</p:attrName>
                                        </p:attrNameLst>
                                      </p:cBhvr>
                                      <p:to>
                                        <p:strVal val="visible"/>
                                      </p:to>
                                    </p:set>
                                  </p:childTnLst>
                                </p:cTn>
                              </p:par>
                            </p:childTnLst>
                          </p:cTn>
                        </p:par>
                        <p:par>
                          <p:cTn id="94" fill="hold">
                            <p:stCondLst>
                              <p:cond delay="500"/>
                            </p:stCondLst>
                            <p:childTnLst>
                              <p:par>
                                <p:cTn id="95" presetID="42" presetClass="path" presetSubtype="0" accel="50000" decel="50000" fill="hold" grpId="1" nodeType="afterEffect">
                                  <p:stCondLst>
                                    <p:cond delay="0"/>
                                  </p:stCondLst>
                                  <p:childTnLst>
                                    <p:animMotion origin="layout" path="M 8.33333E-7 -2.96296E-6 L 0.00035 0.31459 " pathEditMode="relative" rAng="0" ptsTypes="AA">
                                      <p:cBhvr>
                                        <p:cTn id="96" dur="2000" fill="hold"/>
                                        <p:tgtEl>
                                          <p:spTgt spid="85"/>
                                        </p:tgtEl>
                                        <p:attrNameLst>
                                          <p:attrName>ppt_x</p:attrName>
                                          <p:attrName>ppt_y</p:attrName>
                                        </p:attrNameLst>
                                      </p:cBhvr>
                                      <p:rCtr x="17" y="15718"/>
                                    </p:animMotion>
                                  </p:childTnLst>
                                </p:cTn>
                              </p:par>
                              <p:par>
                                <p:cTn id="97" presetID="42" presetClass="path" presetSubtype="0" accel="50000" decel="50000" fill="hold" grpId="0" nodeType="withEffect">
                                  <p:stCondLst>
                                    <p:cond delay="0"/>
                                  </p:stCondLst>
                                  <p:childTnLst>
                                    <p:animMotion origin="layout" path="M -4.44444E-6 -4.44444E-6 L -4.44444E-6 0.31274 " pathEditMode="relative" rAng="0" ptsTypes="AA">
                                      <p:cBhvr>
                                        <p:cTn id="98" dur="2000" fill="hold"/>
                                        <p:tgtEl>
                                          <p:spTgt spid="100"/>
                                        </p:tgtEl>
                                        <p:attrNameLst>
                                          <p:attrName>ppt_x</p:attrName>
                                          <p:attrName>ppt_y</p:attrName>
                                        </p:attrNameLst>
                                      </p:cBhvr>
                                      <p:rCtr x="0" y="15625"/>
                                    </p:animMotion>
                                  </p:childTnLst>
                                </p:cTn>
                              </p:par>
                            </p:childTnLst>
                          </p:cTn>
                        </p:par>
                        <p:par>
                          <p:cTn id="99" fill="hold">
                            <p:stCondLst>
                              <p:cond delay="2500"/>
                            </p:stCondLst>
                            <p:childTnLst>
                              <p:par>
                                <p:cTn id="100" presetID="10" presetClass="exit" presetSubtype="0" fill="hold" grpId="1" nodeType="afterEffect">
                                  <p:stCondLst>
                                    <p:cond delay="0"/>
                                  </p:stCondLst>
                                  <p:childTnLst>
                                    <p:animEffect transition="out" filter="fade">
                                      <p:cBhvr>
                                        <p:cTn id="101" dur="500"/>
                                        <p:tgtEl>
                                          <p:spTgt spid="100"/>
                                        </p:tgtEl>
                                      </p:cBhvr>
                                    </p:animEffect>
                                    <p:set>
                                      <p:cBhvr>
                                        <p:cTn id="102" dur="1" fill="hold">
                                          <p:stCondLst>
                                            <p:cond delay="499"/>
                                          </p:stCondLst>
                                        </p:cTn>
                                        <p:tgtEl>
                                          <p:spTgt spid="100"/>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97"/>
                                        </p:tgtEl>
                                      </p:cBhvr>
                                    </p:animEffect>
                                    <p:set>
                                      <p:cBhvr>
                                        <p:cTn id="105" dur="1" fill="hold">
                                          <p:stCondLst>
                                            <p:cond delay="499"/>
                                          </p:stCondLst>
                                        </p:cTn>
                                        <p:tgtEl>
                                          <p:spTgt spid="97"/>
                                        </p:tgtEl>
                                        <p:attrNameLst>
                                          <p:attrName>style.visibility</p:attrName>
                                        </p:attrNameLst>
                                      </p:cBhvr>
                                      <p:to>
                                        <p:strVal val="hidden"/>
                                      </p:to>
                                    </p:set>
                                  </p:childTnLst>
                                </p:cTn>
                              </p:par>
                              <p:par>
                                <p:cTn id="106" presetID="10" presetClass="exit" presetSubtype="0" fill="hold" grpId="2" nodeType="withEffect">
                                  <p:stCondLst>
                                    <p:cond delay="0"/>
                                  </p:stCondLst>
                                  <p:childTnLst>
                                    <p:animEffect transition="out" filter="fade">
                                      <p:cBhvr>
                                        <p:cTn id="107" dur="500"/>
                                        <p:tgtEl>
                                          <p:spTgt spid="85"/>
                                        </p:tgtEl>
                                      </p:cBhvr>
                                    </p:animEffect>
                                    <p:set>
                                      <p:cBhvr>
                                        <p:cTn id="108" dur="1" fill="hold">
                                          <p:stCondLst>
                                            <p:cond delay="499"/>
                                          </p:stCondLst>
                                        </p:cTn>
                                        <p:tgtEl>
                                          <p:spTgt spid="85"/>
                                        </p:tgtEl>
                                        <p:attrNameLst>
                                          <p:attrName>style.visibility</p:attrName>
                                        </p:attrNameLst>
                                      </p:cBhvr>
                                      <p:to>
                                        <p:strVal val="hidden"/>
                                      </p:to>
                                    </p:set>
                                  </p:childTnLst>
                                </p:cTn>
                              </p:par>
                            </p:childTnLst>
                          </p:cTn>
                        </p:par>
                        <p:par>
                          <p:cTn id="109" fill="hold">
                            <p:stCondLst>
                              <p:cond delay="3000"/>
                            </p:stCondLst>
                            <p:childTnLst>
                              <p:par>
                                <p:cTn id="110" presetID="10" presetClass="entr" presetSubtype="0" fill="hold" nodeType="afterEffect">
                                  <p:stCondLst>
                                    <p:cond delay="0"/>
                                  </p:stCondLst>
                                  <p:childTnLst>
                                    <p:set>
                                      <p:cBhvr>
                                        <p:cTn id="111" dur="1" fill="hold">
                                          <p:stCondLst>
                                            <p:cond delay="0"/>
                                          </p:stCondLst>
                                        </p:cTn>
                                        <p:tgtEl>
                                          <p:spTgt spid="97"/>
                                        </p:tgtEl>
                                        <p:attrNameLst>
                                          <p:attrName>style.visibility</p:attrName>
                                        </p:attrNameLst>
                                      </p:cBhvr>
                                      <p:to>
                                        <p:strVal val="visible"/>
                                      </p:to>
                                    </p:set>
                                    <p:animEffect transition="in" filter="fade">
                                      <p:cBhvr>
                                        <p:cTn id="112" dur="500"/>
                                        <p:tgtEl>
                                          <p:spTgt spid="97"/>
                                        </p:tgtEl>
                                      </p:cBhvr>
                                    </p:animEffect>
                                  </p:childTnLst>
                                </p:cTn>
                              </p:par>
                            </p:childTnLst>
                          </p:cTn>
                        </p:par>
                        <p:par>
                          <p:cTn id="113" fill="hold">
                            <p:stCondLst>
                              <p:cond delay="3500"/>
                            </p:stCondLst>
                            <p:childTnLst>
                              <p:par>
                                <p:cTn id="114" presetID="1" presetClass="entr" presetSubtype="0" fill="hold" grpId="3" nodeType="afterEffect">
                                  <p:stCondLst>
                                    <p:cond delay="0"/>
                                  </p:stCondLst>
                                  <p:childTnLst>
                                    <p:set>
                                      <p:cBhvr>
                                        <p:cTn id="115" dur="1" fill="hold">
                                          <p:stCondLst>
                                            <p:cond delay="0"/>
                                          </p:stCondLst>
                                        </p:cTn>
                                        <p:tgtEl>
                                          <p:spTgt spid="85"/>
                                        </p:tgtEl>
                                        <p:attrNameLst>
                                          <p:attrName>style.visibility</p:attrName>
                                        </p:attrNameLst>
                                      </p:cBhvr>
                                      <p:to>
                                        <p:strVal val="visible"/>
                                      </p:to>
                                    </p:set>
                                  </p:childTnLst>
                                </p:cTn>
                              </p:par>
                              <p:par>
                                <p:cTn id="116" presetID="1" presetClass="entr" presetSubtype="0" fill="hold" grpId="3" nodeType="withEffect">
                                  <p:stCondLst>
                                    <p:cond delay="0"/>
                                  </p:stCondLst>
                                  <p:childTnLst>
                                    <p:set>
                                      <p:cBhvr>
                                        <p:cTn id="117" dur="1" fill="hold">
                                          <p:stCondLst>
                                            <p:cond delay="0"/>
                                          </p:stCondLst>
                                        </p:cTn>
                                        <p:tgtEl>
                                          <p:spTgt spid="100"/>
                                        </p:tgtEl>
                                        <p:attrNameLst>
                                          <p:attrName>style.visibility</p:attrName>
                                        </p:attrNameLst>
                                      </p:cBhvr>
                                      <p:to>
                                        <p:strVal val="visible"/>
                                      </p:to>
                                    </p:set>
                                  </p:childTnLst>
                                </p:cTn>
                              </p:par>
                            </p:childTnLst>
                          </p:cTn>
                        </p:par>
                        <p:par>
                          <p:cTn id="118" fill="hold">
                            <p:stCondLst>
                              <p:cond delay="3500"/>
                            </p:stCondLst>
                            <p:childTnLst>
                              <p:par>
                                <p:cTn id="119" presetID="42" presetClass="path" presetSubtype="0" accel="50000" decel="50000" fill="hold" grpId="4" nodeType="afterEffect">
                                  <p:stCondLst>
                                    <p:cond delay="0"/>
                                  </p:stCondLst>
                                  <p:childTnLst>
                                    <p:animMotion origin="layout" path="M 8.33333E-7 -2.96296E-6 L 0.00035 0.31459 " pathEditMode="relative" rAng="0" ptsTypes="AA">
                                      <p:cBhvr>
                                        <p:cTn id="120" dur="2000" fill="hold"/>
                                        <p:tgtEl>
                                          <p:spTgt spid="85"/>
                                        </p:tgtEl>
                                        <p:attrNameLst>
                                          <p:attrName>ppt_x</p:attrName>
                                          <p:attrName>ppt_y</p:attrName>
                                        </p:attrNameLst>
                                      </p:cBhvr>
                                      <p:rCtr x="17" y="15718"/>
                                    </p:animMotion>
                                  </p:childTnLst>
                                </p:cTn>
                              </p:par>
                              <p:par>
                                <p:cTn id="121" presetID="42" presetClass="path" presetSubtype="0" accel="50000" decel="50000" fill="hold" grpId="4" nodeType="withEffect">
                                  <p:stCondLst>
                                    <p:cond delay="0"/>
                                  </p:stCondLst>
                                  <p:childTnLst>
                                    <p:animMotion origin="layout" path="M -4.44444E-6 -4.44444E-6 L -4.44444E-6 0.31274 " pathEditMode="relative" rAng="0" ptsTypes="AA">
                                      <p:cBhvr>
                                        <p:cTn id="122" dur="2000" fill="hold"/>
                                        <p:tgtEl>
                                          <p:spTgt spid="100"/>
                                        </p:tgtEl>
                                        <p:attrNameLst>
                                          <p:attrName>ppt_x</p:attrName>
                                          <p:attrName>ppt_y</p:attrName>
                                        </p:attrNameLst>
                                      </p:cBhvr>
                                      <p:rCtr x="0" y="15625"/>
                                    </p:animMotion>
                                  </p:childTnLst>
                                </p:cTn>
                              </p:par>
                            </p:childTnLst>
                          </p:cTn>
                        </p:par>
                        <p:par>
                          <p:cTn id="123" fill="hold">
                            <p:stCondLst>
                              <p:cond delay="5500"/>
                            </p:stCondLst>
                            <p:childTnLst>
                              <p:par>
                                <p:cTn id="124" presetID="10" presetClass="exit" presetSubtype="0" fill="hold" grpId="5" nodeType="afterEffect">
                                  <p:stCondLst>
                                    <p:cond delay="0"/>
                                  </p:stCondLst>
                                  <p:childTnLst>
                                    <p:animEffect transition="out" filter="fade">
                                      <p:cBhvr>
                                        <p:cTn id="125" dur="500"/>
                                        <p:tgtEl>
                                          <p:spTgt spid="100"/>
                                        </p:tgtEl>
                                      </p:cBhvr>
                                    </p:animEffect>
                                    <p:set>
                                      <p:cBhvr>
                                        <p:cTn id="126" dur="1" fill="hold">
                                          <p:stCondLst>
                                            <p:cond delay="499"/>
                                          </p:stCondLst>
                                        </p:cTn>
                                        <p:tgtEl>
                                          <p:spTgt spid="100"/>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97"/>
                                        </p:tgtEl>
                                      </p:cBhvr>
                                    </p:animEffect>
                                    <p:set>
                                      <p:cBhvr>
                                        <p:cTn id="129" dur="1" fill="hold">
                                          <p:stCondLst>
                                            <p:cond delay="499"/>
                                          </p:stCondLst>
                                        </p:cTn>
                                        <p:tgtEl>
                                          <p:spTgt spid="97"/>
                                        </p:tgtEl>
                                        <p:attrNameLst>
                                          <p:attrName>style.visibility</p:attrName>
                                        </p:attrNameLst>
                                      </p:cBhvr>
                                      <p:to>
                                        <p:strVal val="hidden"/>
                                      </p:to>
                                    </p:set>
                                  </p:childTnLst>
                                </p:cTn>
                              </p:par>
                              <p:par>
                                <p:cTn id="130" presetID="10" presetClass="exit" presetSubtype="0" fill="hold" grpId="5" nodeType="withEffect">
                                  <p:stCondLst>
                                    <p:cond delay="0"/>
                                  </p:stCondLst>
                                  <p:childTnLst>
                                    <p:animEffect transition="out" filter="fade">
                                      <p:cBhvr>
                                        <p:cTn id="131" dur="500"/>
                                        <p:tgtEl>
                                          <p:spTgt spid="85"/>
                                        </p:tgtEl>
                                      </p:cBhvr>
                                    </p:animEffect>
                                    <p:set>
                                      <p:cBhvr>
                                        <p:cTn id="132" dur="1" fill="hold">
                                          <p:stCondLst>
                                            <p:cond delay="499"/>
                                          </p:stCondLst>
                                        </p:cTn>
                                        <p:tgtEl>
                                          <p:spTgt spid="85"/>
                                        </p:tgtEl>
                                        <p:attrNameLst>
                                          <p:attrName>style.visibility</p:attrName>
                                        </p:attrNameLst>
                                      </p:cBhvr>
                                      <p:to>
                                        <p:strVal val="hidden"/>
                                      </p:to>
                                    </p:set>
                                  </p:childTnLst>
                                </p:cTn>
                              </p:par>
                            </p:childTnLst>
                          </p:cTn>
                        </p:par>
                        <p:par>
                          <p:cTn id="133" fill="hold">
                            <p:stCondLst>
                              <p:cond delay="6000"/>
                            </p:stCondLst>
                            <p:childTnLst>
                              <p:par>
                                <p:cTn id="134" presetID="1" presetClass="entr" presetSubtype="0" fill="hold" nodeType="afterEffect">
                                  <p:stCondLst>
                                    <p:cond delay="0"/>
                                  </p:stCondLst>
                                  <p:childTnLst>
                                    <p:set>
                                      <p:cBhvr>
                                        <p:cTn id="135" dur="1" fill="hold">
                                          <p:stCondLst>
                                            <p:cond delay="0"/>
                                          </p:stCondLst>
                                        </p:cTn>
                                        <p:tgtEl>
                                          <p:spTgt spid="9"/>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4" grpId="0"/>
      <p:bldP spid="6" grpId="0"/>
      <p:bldP spid="47" grpId="0" animBg="1"/>
      <p:bldP spid="47" grpId="1" animBg="1"/>
      <p:bldP spid="56" grpId="0" animBg="1"/>
      <p:bldP spid="56" grpId="1" animBg="1"/>
      <p:bldP spid="86" grpId="0" animBg="1"/>
      <p:bldP spid="89" grpId="0" animBg="1"/>
      <p:bldP spid="89" grpId="1" animBg="1"/>
      <p:bldP spid="93" grpId="0" animBg="1"/>
      <p:bldP spid="93" grpId="1" animBg="1"/>
      <p:bldP spid="94" grpId="0" animBg="1"/>
      <p:bldP spid="94" grpId="1" animBg="1"/>
      <p:bldP spid="85" grpId="0" animBg="1"/>
      <p:bldP spid="85" grpId="1" animBg="1"/>
      <p:bldP spid="85" grpId="2" animBg="1"/>
      <p:bldP spid="85" grpId="3" animBg="1"/>
      <p:bldP spid="85" grpId="4" animBg="1"/>
      <p:bldP spid="85" grpId="5" animBg="1"/>
      <p:bldP spid="100" grpId="0" animBg="1"/>
      <p:bldP spid="100" grpId="1" animBg="1"/>
      <p:bldP spid="100" grpId="2" animBg="1"/>
      <p:bldP spid="100" grpId="3" animBg="1"/>
      <p:bldP spid="100" grpId="4" animBg="1"/>
      <p:bldP spid="100" grpId="5"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905" y="4529872"/>
            <a:ext cx="7032878" cy="956782"/>
            <a:chOff x="1057905" y="4543667"/>
            <a:chExt cx="7032878" cy="956782"/>
          </a:xfrm>
        </p:grpSpPr>
        <p:sp>
          <p:nvSpPr>
            <p:cNvPr id="38" name="Down Arrow 37"/>
            <p:cNvSpPr/>
            <p:nvPr/>
          </p:nvSpPr>
          <p:spPr>
            <a:xfrm>
              <a:off x="7253465" y="4543667"/>
              <a:ext cx="837318" cy="956782"/>
            </a:xfrm>
            <a:prstGeom prst="down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sp>
          <p:nvSpPr>
            <p:cNvPr id="39" name="Down Arrow 38"/>
            <p:cNvSpPr/>
            <p:nvPr/>
          </p:nvSpPr>
          <p:spPr>
            <a:xfrm>
              <a:off x="1057905" y="4543669"/>
              <a:ext cx="837318" cy="946630"/>
            </a:xfrm>
            <a:prstGeom prst="down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grpSp>
      <p:grpSp>
        <p:nvGrpSpPr>
          <p:cNvPr id="9" name="Group 8"/>
          <p:cNvGrpSpPr/>
          <p:nvPr/>
        </p:nvGrpSpPr>
        <p:grpSpPr>
          <a:xfrm>
            <a:off x="1057905" y="2445128"/>
            <a:ext cx="7032878" cy="956782"/>
            <a:chOff x="1057905" y="2445128"/>
            <a:chExt cx="7032878" cy="956782"/>
          </a:xfrm>
        </p:grpSpPr>
        <p:sp>
          <p:nvSpPr>
            <p:cNvPr id="35" name="Down Arrow 34"/>
            <p:cNvSpPr/>
            <p:nvPr/>
          </p:nvSpPr>
          <p:spPr>
            <a:xfrm>
              <a:off x="7253465" y="2445128"/>
              <a:ext cx="837318" cy="956782"/>
            </a:xfrm>
            <a:prstGeom prst="down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sp>
          <p:nvSpPr>
            <p:cNvPr id="56" name="Down Arrow 55"/>
            <p:cNvSpPr/>
            <p:nvPr/>
          </p:nvSpPr>
          <p:spPr>
            <a:xfrm>
              <a:off x="1057905" y="2445130"/>
              <a:ext cx="837318" cy="946630"/>
            </a:xfrm>
            <a:prstGeom prst="down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grpSp>
      <p:sp>
        <p:nvSpPr>
          <p:cNvPr id="4" name="Rounded Rectangle 3"/>
          <p:cNvSpPr/>
          <p:nvPr/>
        </p:nvSpPr>
        <p:spPr>
          <a:xfrm>
            <a:off x="290253" y="1306738"/>
            <a:ext cx="8637848" cy="11499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dirty="0" smtClean="0"/>
              <a:t>Heterogeneous-Reliability Memory</a:t>
            </a:r>
            <a:endParaRPr lang="en-US" sz="4400" dirty="0"/>
          </a:p>
        </p:txBody>
      </p:sp>
      <p:grpSp>
        <p:nvGrpSpPr>
          <p:cNvPr id="40" name="Group 39"/>
          <p:cNvGrpSpPr/>
          <p:nvPr/>
        </p:nvGrpSpPr>
        <p:grpSpPr>
          <a:xfrm>
            <a:off x="676479" y="1484379"/>
            <a:ext cx="7780548" cy="800460"/>
            <a:chOff x="644685" y="3285404"/>
            <a:chExt cx="7780548" cy="800460"/>
          </a:xfrm>
        </p:grpSpPr>
        <p:sp>
          <p:nvSpPr>
            <p:cNvPr id="5" name="Cloud 4"/>
            <p:cNvSpPr/>
            <p:nvPr/>
          </p:nvSpPr>
          <p:spPr>
            <a:xfrm>
              <a:off x="644685" y="3285407"/>
              <a:ext cx="1296758" cy="8004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App 1 data A</a:t>
              </a:r>
              <a:endParaRPr lang="en-US" sz="2000" dirty="0">
                <a:solidFill>
                  <a:prstClr val="black"/>
                </a:solidFill>
                <a:latin typeface="Calibri"/>
              </a:endParaRPr>
            </a:p>
          </p:txBody>
        </p:sp>
        <p:sp>
          <p:nvSpPr>
            <p:cNvPr id="6" name="Cloud 5"/>
            <p:cNvSpPr/>
            <p:nvPr/>
          </p:nvSpPr>
          <p:spPr>
            <a:xfrm>
              <a:off x="1941443" y="3285407"/>
              <a:ext cx="1296758" cy="8004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App 1 data B</a:t>
              </a:r>
              <a:endParaRPr lang="en-US" sz="2000" dirty="0">
                <a:solidFill>
                  <a:prstClr val="black"/>
                </a:solidFill>
                <a:latin typeface="Calibri"/>
              </a:endParaRPr>
            </a:p>
          </p:txBody>
        </p:sp>
        <p:sp>
          <p:nvSpPr>
            <p:cNvPr id="11" name="Cloud 10"/>
            <p:cNvSpPr/>
            <p:nvPr/>
          </p:nvSpPr>
          <p:spPr>
            <a:xfrm>
              <a:off x="3238201" y="3285407"/>
              <a:ext cx="1296758" cy="8004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App 2 data A</a:t>
              </a:r>
              <a:endParaRPr lang="en-US" sz="2000" dirty="0">
                <a:solidFill>
                  <a:prstClr val="black"/>
                </a:solidFill>
                <a:latin typeface="Calibri"/>
              </a:endParaRPr>
            </a:p>
          </p:txBody>
        </p:sp>
        <p:sp>
          <p:nvSpPr>
            <p:cNvPr id="12" name="Cloud 11"/>
            <p:cNvSpPr/>
            <p:nvPr/>
          </p:nvSpPr>
          <p:spPr>
            <a:xfrm>
              <a:off x="4534959" y="3285406"/>
              <a:ext cx="1296758" cy="8004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App 2 data B</a:t>
              </a:r>
              <a:endParaRPr lang="en-US" sz="2000" dirty="0">
                <a:solidFill>
                  <a:prstClr val="black"/>
                </a:solidFill>
                <a:latin typeface="Calibri"/>
              </a:endParaRPr>
            </a:p>
          </p:txBody>
        </p:sp>
        <p:sp>
          <p:nvSpPr>
            <p:cNvPr id="13" name="Cloud 12"/>
            <p:cNvSpPr/>
            <p:nvPr/>
          </p:nvSpPr>
          <p:spPr>
            <a:xfrm>
              <a:off x="5831717" y="3285405"/>
              <a:ext cx="1296758" cy="8004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App 3 data A</a:t>
              </a:r>
              <a:endParaRPr lang="en-US" sz="2000" dirty="0">
                <a:solidFill>
                  <a:prstClr val="black"/>
                </a:solidFill>
                <a:latin typeface="Calibri"/>
              </a:endParaRPr>
            </a:p>
          </p:txBody>
        </p:sp>
        <p:sp>
          <p:nvSpPr>
            <p:cNvPr id="14" name="Cloud 13"/>
            <p:cNvSpPr/>
            <p:nvPr/>
          </p:nvSpPr>
          <p:spPr>
            <a:xfrm>
              <a:off x="7128475" y="3285404"/>
              <a:ext cx="1296758" cy="8004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App 3 data B</a:t>
              </a:r>
              <a:endParaRPr lang="en-US" sz="2000" dirty="0">
                <a:solidFill>
                  <a:prstClr val="black"/>
                </a:solidFill>
                <a:latin typeface="Calibri"/>
              </a:endParaRPr>
            </a:p>
          </p:txBody>
        </p:sp>
      </p:grpSp>
      <p:sp>
        <p:nvSpPr>
          <p:cNvPr id="52" name="Rectangle 51"/>
          <p:cNvSpPr/>
          <p:nvPr/>
        </p:nvSpPr>
        <p:spPr>
          <a:xfrm>
            <a:off x="890513" y="4513248"/>
            <a:ext cx="7367662" cy="954107"/>
          </a:xfrm>
          <a:prstGeom prst="rect">
            <a:avLst/>
          </a:prstGeom>
          <a:noFill/>
        </p:spPr>
        <p:txBody>
          <a:bodyPr wrap="square">
            <a:spAutoFit/>
          </a:bodyPr>
          <a:lstStyle/>
          <a:p>
            <a:pPr algn="ctr"/>
            <a:r>
              <a:rPr lang="en-US" sz="2800" u="sng" dirty="0" smtClean="0">
                <a:solidFill>
                  <a:prstClr val="black"/>
                </a:solidFill>
                <a:latin typeface="Calibri"/>
              </a:rPr>
              <a:t>Step 2</a:t>
            </a:r>
            <a:r>
              <a:rPr lang="en-US" sz="2800" dirty="0" smtClean="0">
                <a:solidFill>
                  <a:prstClr val="black"/>
                </a:solidFill>
                <a:latin typeface="Calibri"/>
              </a:rPr>
              <a:t>: </a:t>
            </a:r>
            <a:r>
              <a:rPr lang="en-US" sz="2800" dirty="0" smtClean="0">
                <a:solidFill>
                  <a:srgbClr val="FF0000"/>
                </a:solidFill>
                <a:latin typeface="Calibri"/>
              </a:rPr>
              <a:t>Map</a:t>
            </a:r>
            <a:r>
              <a:rPr lang="en-US" sz="2800" dirty="0" smtClean="0">
                <a:solidFill>
                  <a:prstClr val="black"/>
                </a:solidFill>
                <a:latin typeface="Calibri"/>
              </a:rPr>
              <a:t> application data to the </a:t>
            </a:r>
            <a:r>
              <a:rPr lang="en-US" sz="2800" i="1" dirty="0" smtClean="0">
                <a:solidFill>
                  <a:srgbClr val="FF0000"/>
                </a:solidFill>
                <a:latin typeface="Calibri"/>
              </a:rPr>
              <a:t>HRM</a:t>
            </a:r>
            <a:r>
              <a:rPr lang="en-US" sz="2800" dirty="0" smtClean="0">
                <a:solidFill>
                  <a:prstClr val="black"/>
                </a:solidFill>
                <a:latin typeface="Calibri"/>
              </a:rPr>
              <a:t> system enabled by</a:t>
            </a:r>
            <a:r>
              <a:rPr lang="en-US" sz="2800" dirty="0" smtClean="0">
                <a:solidFill>
                  <a:srgbClr val="FF0000"/>
                </a:solidFill>
                <a:latin typeface="Calibri"/>
              </a:rPr>
              <a:t> </a:t>
            </a:r>
            <a:r>
              <a:rPr lang="en-US" sz="2800" i="1" dirty="0" smtClean="0">
                <a:solidFill>
                  <a:srgbClr val="FF0000"/>
                </a:solidFill>
                <a:latin typeface="Calibri"/>
              </a:rPr>
              <a:t>SW/HW cooperative solutions</a:t>
            </a:r>
            <a:endParaRPr lang="en-US" sz="2800" i="1" dirty="0">
              <a:solidFill>
                <a:prstClr val="black"/>
              </a:solidFill>
              <a:latin typeface="Calibri"/>
            </a:endParaRPr>
          </a:p>
        </p:txBody>
      </p:sp>
      <p:sp>
        <p:nvSpPr>
          <p:cNvPr id="44" name="Rounded Rectangle 43"/>
          <p:cNvSpPr/>
          <p:nvPr/>
        </p:nvSpPr>
        <p:spPr>
          <a:xfrm>
            <a:off x="1663665" y="2397925"/>
            <a:ext cx="5821358" cy="1055608"/>
          </a:xfrm>
          <a:prstGeom prst="roundRect">
            <a:avLst/>
          </a:prstGeom>
          <a:noFill/>
        </p:spPr>
        <p:txBody>
          <a:bodyPr wrap="square">
            <a:spAutoFit/>
          </a:bodyPr>
          <a:lstStyle/>
          <a:p>
            <a:pPr algn="ctr"/>
            <a:r>
              <a:rPr lang="en-US" sz="2800" u="sng" dirty="0" smtClean="0">
                <a:solidFill>
                  <a:prstClr val="black"/>
                </a:solidFill>
                <a:latin typeface="Calibri"/>
              </a:rPr>
              <a:t>Step 1</a:t>
            </a:r>
            <a:r>
              <a:rPr lang="en-US" sz="2800" dirty="0" smtClean="0">
                <a:solidFill>
                  <a:prstClr val="black"/>
                </a:solidFill>
                <a:latin typeface="Calibri"/>
              </a:rPr>
              <a:t>: </a:t>
            </a:r>
            <a:r>
              <a:rPr lang="en-US" sz="2800" dirty="0" smtClean="0">
                <a:solidFill>
                  <a:srgbClr val="FF0000"/>
                </a:solidFill>
                <a:latin typeface="Calibri"/>
              </a:rPr>
              <a:t>Characterize</a:t>
            </a:r>
            <a:r>
              <a:rPr lang="en-US" sz="2800" dirty="0" smtClean="0">
                <a:solidFill>
                  <a:prstClr val="black"/>
                </a:solidFill>
                <a:latin typeface="Calibri"/>
              </a:rPr>
              <a:t> and </a:t>
            </a:r>
            <a:r>
              <a:rPr lang="en-US" sz="2800" dirty="0" smtClean="0">
                <a:solidFill>
                  <a:srgbClr val="FF0000"/>
                </a:solidFill>
                <a:latin typeface="Calibri"/>
              </a:rPr>
              <a:t>classify</a:t>
            </a:r>
            <a:r>
              <a:rPr lang="en-US" sz="2800" dirty="0" smtClean="0">
                <a:solidFill>
                  <a:prstClr val="black"/>
                </a:solidFill>
                <a:latin typeface="Calibri"/>
              </a:rPr>
              <a:t> application memory error tolerance</a:t>
            </a:r>
            <a:endParaRPr lang="en-US" sz="2800" dirty="0">
              <a:solidFill>
                <a:prstClr val="black"/>
              </a:solidFill>
              <a:latin typeface="Calibri"/>
            </a:endParaRPr>
          </a:p>
        </p:txBody>
      </p:sp>
      <p:grpSp>
        <p:nvGrpSpPr>
          <p:cNvPr id="20" name="Group 18"/>
          <p:cNvGrpSpPr/>
          <p:nvPr/>
        </p:nvGrpSpPr>
        <p:grpSpPr>
          <a:xfrm>
            <a:off x="253075" y="5359622"/>
            <a:ext cx="8707801" cy="1267072"/>
            <a:chOff x="253075" y="5359622"/>
            <a:chExt cx="8707801" cy="1267072"/>
          </a:xfrm>
        </p:grpSpPr>
        <p:sp>
          <p:nvSpPr>
            <p:cNvPr id="33" name="Rounded Rectangle 21"/>
            <p:cNvSpPr/>
            <p:nvPr/>
          </p:nvSpPr>
          <p:spPr>
            <a:xfrm>
              <a:off x="253075" y="5476783"/>
              <a:ext cx="8637848" cy="11499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Group 28"/>
            <p:cNvGrpSpPr/>
            <p:nvPr/>
          </p:nvGrpSpPr>
          <p:grpSpPr>
            <a:xfrm>
              <a:off x="676479" y="5712919"/>
              <a:ext cx="7780548" cy="710040"/>
              <a:chOff x="676479" y="5712919"/>
              <a:chExt cx="7780548" cy="710040"/>
            </a:xfrm>
          </p:grpSpPr>
          <p:sp>
            <p:nvSpPr>
              <p:cNvPr id="58" name="Rounded Rectangle 33"/>
              <p:cNvSpPr/>
              <p:nvPr/>
            </p:nvSpPr>
            <p:spPr>
              <a:xfrm>
                <a:off x="676479" y="5724440"/>
                <a:ext cx="1296758" cy="698519"/>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Reliable memory</a:t>
                </a:r>
                <a:endParaRPr lang="en-US" sz="2000" dirty="0">
                  <a:solidFill>
                    <a:prstClr val="black"/>
                  </a:solidFill>
                  <a:latin typeface="Calibri"/>
                </a:endParaRPr>
              </a:p>
            </p:txBody>
          </p:sp>
          <p:sp>
            <p:nvSpPr>
              <p:cNvPr id="60" name="Rounded Rectangle 35"/>
              <p:cNvSpPr/>
              <p:nvPr/>
            </p:nvSpPr>
            <p:spPr>
              <a:xfrm>
                <a:off x="1973237" y="5724440"/>
                <a:ext cx="3890274" cy="698519"/>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Parity memory </a:t>
                </a:r>
                <a:br>
                  <a:rPr lang="en-US" sz="2000" dirty="0" smtClean="0">
                    <a:solidFill>
                      <a:prstClr val="black"/>
                    </a:solidFill>
                    <a:latin typeface="Calibri"/>
                  </a:rPr>
                </a:br>
                <a:r>
                  <a:rPr lang="en-US" sz="2000" dirty="0" smtClean="0">
                    <a:solidFill>
                      <a:prstClr val="black"/>
                    </a:solidFill>
                    <a:latin typeface="Calibri"/>
                  </a:rPr>
                  <a:t>+ software recovery (</a:t>
                </a:r>
                <a:r>
                  <a:rPr lang="en-US" sz="2000" dirty="0" err="1" smtClean="0">
                    <a:solidFill>
                      <a:prstClr val="black"/>
                    </a:solidFill>
                    <a:latin typeface="Calibri"/>
                  </a:rPr>
                  <a:t>Par+R</a:t>
                </a:r>
                <a:r>
                  <a:rPr lang="en-US" sz="2000" dirty="0" smtClean="0">
                    <a:solidFill>
                      <a:prstClr val="black"/>
                    </a:solidFill>
                    <a:latin typeface="Calibri"/>
                  </a:rPr>
                  <a:t>)</a:t>
                </a:r>
                <a:endParaRPr lang="en-US" sz="2000" dirty="0">
                  <a:solidFill>
                    <a:prstClr val="black"/>
                  </a:solidFill>
                  <a:latin typeface="Calibri"/>
                </a:endParaRPr>
              </a:p>
            </p:txBody>
          </p:sp>
          <p:sp>
            <p:nvSpPr>
              <p:cNvPr id="61" name="Rounded Rectangle 36"/>
              <p:cNvSpPr/>
              <p:nvPr/>
            </p:nvSpPr>
            <p:spPr>
              <a:xfrm>
                <a:off x="5863511" y="5712919"/>
                <a:ext cx="2593516" cy="698519"/>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Low-cost memory</a:t>
                </a:r>
                <a:endParaRPr lang="en-US" sz="2000" dirty="0">
                  <a:solidFill>
                    <a:prstClr val="black"/>
                  </a:solidFill>
                  <a:latin typeface="Calibri"/>
                </a:endParaRPr>
              </a:p>
            </p:txBody>
          </p:sp>
        </p:grpSp>
        <p:sp>
          <p:nvSpPr>
            <p:cNvPr id="43" name="TextBox 29"/>
            <p:cNvSpPr txBox="1"/>
            <p:nvPr/>
          </p:nvSpPr>
          <p:spPr>
            <a:xfrm>
              <a:off x="7485023" y="5359622"/>
              <a:ext cx="1475853" cy="461665"/>
            </a:xfrm>
            <a:prstGeom prst="rect">
              <a:avLst/>
            </a:prstGeom>
            <a:noFill/>
          </p:spPr>
          <p:txBody>
            <a:bodyPr wrap="none" rtlCol="0">
              <a:spAutoFit/>
            </a:bodyPr>
            <a:lstStyle/>
            <a:p>
              <a:r>
                <a:rPr lang="en-US" sz="2400" dirty="0" smtClean="0">
                  <a:solidFill>
                    <a:prstClr val="black"/>
                  </a:solidFill>
                  <a:latin typeface="Calibri"/>
                </a:rPr>
                <a:t>Unreliable</a:t>
              </a:r>
              <a:endParaRPr lang="en-US" sz="2400" dirty="0">
                <a:solidFill>
                  <a:prstClr val="black"/>
                </a:solidFill>
                <a:latin typeface="Calibri"/>
              </a:endParaRPr>
            </a:p>
          </p:txBody>
        </p:sp>
        <p:sp>
          <p:nvSpPr>
            <p:cNvPr id="45" name="TextBox 30"/>
            <p:cNvSpPr txBox="1"/>
            <p:nvPr/>
          </p:nvSpPr>
          <p:spPr>
            <a:xfrm>
              <a:off x="265997" y="5372982"/>
              <a:ext cx="1174745" cy="461665"/>
            </a:xfrm>
            <a:prstGeom prst="rect">
              <a:avLst/>
            </a:prstGeom>
            <a:noFill/>
          </p:spPr>
          <p:txBody>
            <a:bodyPr wrap="none" rtlCol="0">
              <a:spAutoFit/>
            </a:bodyPr>
            <a:lstStyle/>
            <a:p>
              <a:r>
                <a:rPr lang="en-US" sz="2400" dirty="0" smtClean="0">
                  <a:solidFill>
                    <a:prstClr val="black"/>
                  </a:solidFill>
                  <a:latin typeface="Calibri"/>
                </a:rPr>
                <a:t>Reliable</a:t>
              </a:r>
              <a:endParaRPr lang="en-US" sz="2400" dirty="0">
                <a:solidFill>
                  <a:prstClr val="black"/>
                </a:solidFill>
                <a:latin typeface="Calibri"/>
              </a:endParaRPr>
            </a:p>
          </p:txBody>
        </p:sp>
      </p:grpSp>
      <p:grpSp>
        <p:nvGrpSpPr>
          <p:cNvPr id="29" name="Group 28"/>
          <p:cNvGrpSpPr/>
          <p:nvPr/>
        </p:nvGrpSpPr>
        <p:grpSpPr>
          <a:xfrm>
            <a:off x="220417" y="3391760"/>
            <a:ext cx="8800185" cy="1268831"/>
            <a:chOff x="220417" y="3391760"/>
            <a:chExt cx="8800185" cy="1268831"/>
          </a:xfrm>
        </p:grpSpPr>
        <p:grpSp>
          <p:nvGrpSpPr>
            <p:cNvPr id="10" name="Group 9"/>
            <p:cNvGrpSpPr/>
            <p:nvPr/>
          </p:nvGrpSpPr>
          <p:grpSpPr>
            <a:xfrm>
              <a:off x="220417" y="3391760"/>
              <a:ext cx="8800185" cy="1268831"/>
              <a:chOff x="220417" y="3391760"/>
              <a:chExt cx="8800185" cy="1268831"/>
            </a:xfrm>
          </p:grpSpPr>
          <p:sp>
            <p:nvSpPr>
              <p:cNvPr id="32" name="Rounded Rectangle 31"/>
              <p:cNvSpPr/>
              <p:nvPr/>
            </p:nvSpPr>
            <p:spPr>
              <a:xfrm>
                <a:off x="290253" y="3391760"/>
                <a:ext cx="8637848" cy="11499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 name="TextBox 7"/>
              <p:cNvSpPr txBox="1"/>
              <p:nvPr/>
            </p:nvSpPr>
            <p:spPr>
              <a:xfrm>
                <a:off x="220417" y="4198926"/>
                <a:ext cx="1535036" cy="461665"/>
              </a:xfrm>
              <a:prstGeom prst="rect">
                <a:avLst/>
              </a:prstGeom>
              <a:noFill/>
            </p:spPr>
            <p:txBody>
              <a:bodyPr wrap="none" rtlCol="0">
                <a:spAutoFit/>
              </a:bodyPr>
              <a:lstStyle/>
              <a:p>
                <a:r>
                  <a:rPr lang="en-US" sz="2400" dirty="0" smtClean="0">
                    <a:solidFill>
                      <a:srgbClr val="FF0000"/>
                    </a:solidFill>
                    <a:latin typeface="Calibri"/>
                  </a:rPr>
                  <a:t>Vulnerable</a:t>
                </a:r>
                <a:endParaRPr lang="en-US" sz="2400" dirty="0">
                  <a:solidFill>
                    <a:srgbClr val="FF0000"/>
                  </a:solidFill>
                  <a:latin typeface="Calibri"/>
                </a:endParaRPr>
              </a:p>
            </p:txBody>
          </p:sp>
          <p:sp>
            <p:nvSpPr>
              <p:cNvPr id="42" name="TextBox 41"/>
              <p:cNvSpPr txBox="1"/>
              <p:nvPr/>
            </p:nvSpPr>
            <p:spPr>
              <a:xfrm>
                <a:off x="7816105" y="4198926"/>
                <a:ext cx="1204497" cy="461665"/>
              </a:xfrm>
              <a:prstGeom prst="rect">
                <a:avLst/>
              </a:prstGeom>
              <a:noFill/>
            </p:spPr>
            <p:txBody>
              <a:bodyPr wrap="none" rtlCol="0">
                <a:spAutoFit/>
              </a:bodyPr>
              <a:lstStyle/>
              <a:p>
                <a:r>
                  <a:rPr lang="en-US" sz="2400" dirty="0" smtClean="0">
                    <a:solidFill>
                      <a:srgbClr val="008000"/>
                    </a:solidFill>
                    <a:latin typeface="Calibri"/>
                  </a:rPr>
                  <a:t>Tolerant</a:t>
                </a:r>
                <a:endParaRPr lang="en-US" sz="2400" dirty="0">
                  <a:solidFill>
                    <a:srgbClr val="008000"/>
                  </a:solidFill>
                  <a:latin typeface="Calibri"/>
                </a:endParaRPr>
              </a:p>
            </p:txBody>
          </p:sp>
        </p:grpSp>
        <p:grpSp>
          <p:nvGrpSpPr>
            <p:cNvPr id="22" name="Group 21"/>
            <p:cNvGrpSpPr/>
            <p:nvPr/>
          </p:nvGrpSpPr>
          <p:grpSpPr>
            <a:xfrm>
              <a:off x="677394" y="3515307"/>
              <a:ext cx="7779633" cy="897736"/>
              <a:chOff x="677394" y="3515307"/>
              <a:chExt cx="7779633" cy="897736"/>
            </a:xfrm>
          </p:grpSpPr>
          <p:sp>
            <p:nvSpPr>
              <p:cNvPr id="15" name="Rectangle 14"/>
              <p:cNvSpPr/>
              <p:nvPr/>
            </p:nvSpPr>
            <p:spPr>
              <a:xfrm>
                <a:off x="677394" y="3515307"/>
                <a:ext cx="1296758" cy="800457"/>
              </a:xfrm>
              <a:prstGeom prst="rect">
                <a:avLst/>
              </a:prstGeom>
              <a:solidFill>
                <a:srgbClr val="375D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latin typeface="Calibri"/>
                  </a:rPr>
                  <a:t>App 1 data A</a:t>
                </a:r>
                <a:endParaRPr lang="en-US" sz="2000" dirty="0">
                  <a:solidFill>
                    <a:prstClr val="white"/>
                  </a:solidFill>
                  <a:latin typeface="Calibri"/>
                </a:endParaRPr>
              </a:p>
            </p:txBody>
          </p:sp>
          <p:sp>
            <p:nvSpPr>
              <p:cNvPr id="17" name="Oval 16"/>
              <p:cNvSpPr/>
              <p:nvPr/>
            </p:nvSpPr>
            <p:spPr>
              <a:xfrm>
                <a:off x="5862596" y="3531931"/>
                <a:ext cx="1296758" cy="800457"/>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latin typeface="Calibri"/>
                  </a:rPr>
                  <a:t>App 2 data A</a:t>
                </a:r>
                <a:endParaRPr lang="en-US" sz="2000" dirty="0">
                  <a:solidFill>
                    <a:prstClr val="white"/>
                  </a:solidFill>
                  <a:latin typeface="Calibri"/>
                </a:endParaRPr>
              </a:p>
            </p:txBody>
          </p:sp>
          <p:sp>
            <p:nvSpPr>
              <p:cNvPr id="21" name="Oval 20"/>
              <p:cNvSpPr/>
              <p:nvPr/>
            </p:nvSpPr>
            <p:spPr>
              <a:xfrm>
                <a:off x="7160269" y="3531931"/>
                <a:ext cx="1296758" cy="800457"/>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Calibri"/>
                  </a:rPr>
                  <a:t>App </a:t>
                </a:r>
                <a:r>
                  <a:rPr lang="en-US" sz="2000" dirty="0" smtClean="0">
                    <a:solidFill>
                      <a:prstClr val="white"/>
                    </a:solidFill>
                    <a:latin typeface="Calibri"/>
                  </a:rPr>
                  <a:t>2 </a:t>
                </a:r>
                <a:r>
                  <a:rPr lang="en-US" sz="2000" dirty="0">
                    <a:solidFill>
                      <a:prstClr val="white"/>
                    </a:solidFill>
                    <a:latin typeface="Calibri"/>
                  </a:rPr>
                  <a:t>data </a:t>
                </a:r>
                <a:r>
                  <a:rPr lang="en-US" sz="2000" dirty="0" smtClean="0">
                    <a:solidFill>
                      <a:prstClr val="white"/>
                    </a:solidFill>
                    <a:latin typeface="Calibri"/>
                  </a:rPr>
                  <a:t>B</a:t>
                </a:r>
                <a:endParaRPr lang="en-US" sz="2000" dirty="0">
                  <a:solidFill>
                    <a:prstClr val="white"/>
                  </a:solidFill>
                  <a:latin typeface="Calibri"/>
                </a:endParaRPr>
              </a:p>
            </p:txBody>
          </p:sp>
          <p:grpSp>
            <p:nvGrpSpPr>
              <p:cNvPr id="23" name="Group 22"/>
              <p:cNvGrpSpPr/>
              <p:nvPr/>
            </p:nvGrpSpPr>
            <p:grpSpPr>
              <a:xfrm>
                <a:off x="3270910" y="3515307"/>
                <a:ext cx="1296758" cy="897736"/>
                <a:chOff x="3238201" y="4595275"/>
                <a:chExt cx="1296758" cy="897736"/>
              </a:xfrm>
            </p:grpSpPr>
            <p:sp>
              <p:nvSpPr>
                <p:cNvPr id="24" name="Isosceles Triangle 23"/>
                <p:cNvSpPr/>
                <p:nvPr/>
              </p:nvSpPr>
              <p:spPr>
                <a:xfrm>
                  <a:off x="3238201" y="4595275"/>
                  <a:ext cx="1296758" cy="800457"/>
                </a:xfrm>
                <a:prstGeom prst="triangle">
                  <a:avLst/>
                </a:prstGeom>
                <a:solidFill>
                  <a:srgbClr val="A7B5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Calibri"/>
                  </a:endParaRPr>
                </a:p>
              </p:txBody>
            </p:sp>
            <p:sp>
              <p:nvSpPr>
                <p:cNvPr id="25" name="Rectangle 24"/>
                <p:cNvSpPr/>
                <p:nvPr/>
              </p:nvSpPr>
              <p:spPr>
                <a:xfrm>
                  <a:off x="3308171" y="4785125"/>
                  <a:ext cx="1156818" cy="707886"/>
                </a:xfrm>
                <a:prstGeom prst="rect">
                  <a:avLst/>
                </a:prstGeom>
              </p:spPr>
              <p:txBody>
                <a:bodyPr wrap="square">
                  <a:spAutoFit/>
                </a:bodyPr>
                <a:lstStyle/>
                <a:p>
                  <a:pPr algn="ctr"/>
                  <a:r>
                    <a:rPr lang="en-US" sz="2000" dirty="0" smtClean="0">
                      <a:solidFill>
                        <a:prstClr val="white"/>
                      </a:solidFill>
                      <a:latin typeface="Calibri"/>
                    </a:rPr>
                    <a:t>App 3 data A</a:t>
                  </a:r>
                  <a:endParaRPr lang="en-US" sz="2000" dirty="0">
                    <a:solidFill>
                      <a:prstClr val="white"/>
                    </a:solidFill>
                    <a:latin typeface="Calibri"/>
                  </a:endParaRPr>
                </a:p>
              </p:txBody>
            </p:sp>
          </p:grpSp>
          <p:grpSp>
            <p:nvGrpSpPr>
              <p:cNvPr id="26" name="Group 25"/>
              <p:cNvGrpSpPr/>
              <p:nvPr/>
            </p:nvGrpSpPr>
            <p:grpSpPr>
              <a:xfrm>
                <a:off x="4566753" y="3515307"/>
                <a:ext cx="1296758" cy="897736"/>
                <a:chOff x="3238201" y="4595275"/>
                <a:chExt cx="1296758" cy="897736"/>
              </a:xfrm>
            </p:grpSpPr>
            <p:sp>
              <p:nvSpPr>
                <p:cNvPr id="27" name="Isosceles Triangle 26"/>
                <p:cNvSpPr/>
                <p:nvPr/>
              </p:nvSpPr>
              <p:spPr>
                <a:xfrm>
                  <a:off x="3238201" y="4595275"/>
                  <a:ext cx="1296758" cy="800457"/>
                </a:xfrm>
                <a:prstGeom prst="triangle">
                  <a:avLst/>
                </a:prstGeom>
                <a:solidFill>
                  <a:srgbClr val="A7B5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Calibri"/>
                  </a:endParaRPr>
                </a:p>
              </p:txBody>
            </p:sp>
            <p:sp>
              <p:nvSpPr>
                <p:cNvPr id="28" name="Rectangle 27"/>
                <p:cNvSpPr/>
                <p:nvPr/>
              </p:nvSpPr>
              <p:spPr>
                <a:xfrm>
                  <a:off x="3308171" y="4785125"/>
                  <a:ext cx="1156818" cy="707886"/>
                </a:xfrm>
                <a:prstGeom prst="rect">
                  <a:avLst/>
                </a:prstGeom>
              </p:spPr>
              <p:txBody>
                <a:bodyPr wrap="square">
                  <a:spAutoFit/>
                </a:bodyPr>
                <a:lstStyle/>
                <a:p>
                  <a:pPr algn="ctr"/>
                  <a:r>
                    <a:rPr lang="en-US" sz="2000" dirty="0" smtClean="0">
                      <a:solidFill>
                        <a:prstClr val="white"/>
                      </a:solidFill>
                      <a:latin typeface="Calibri"/>
                    </a:rPr>
                    <a:t>App 3 data B</a:t>
                  </a:r>
                  <a:endParaRPr lang="en-US" sz="2000" dirty="0">
                    <a:solidFill>
                      <a:prstClr val="white"/>
                    </a:solidFill>
                    <a:latin typeface="Calibri"/>
                  </a:endParaRPr>
                </a:p>
              </p:txBody>
            </p:sp>
          </p:grpSp>
          <p:grpSp>
            <p:nvGrpSpPr>
              <p:cNvPr id="46" name="Group 45"/>
              <p:cNvGrpSpPr/>
              <p:nvPr/>
            </p:nvGrpSpPr>
            <p:grpSpPr>
              <a:xfrm>
                <a:off x="1990606" y="3515307"/>
                <a:ext cx="1296758" cy="897736"/>
                <a:chOff x="3238201" y="4595275"/>
                <a:chExt cx="1296758" cy="897736"/>
              </a:xfrm>
            </p:grpSpPr>
            <p:sp>
              <p:nvSpPr>
                <p:cNvPr id="47" name="Isosceles Triangle 46"/>
                <p:cNvSpPr/>
                <p:nvPr/>
              </p:nvSpPr>
              <p:spPr>
                <a:xfrm>
                  <a:off x="3238201" y="4595275"/>
                  <a:ext cx="1296758" cy="800457"/>
                </a:xfrm>
                <a:prstGeom prst="triangle">
                  <a:avLst/>
                </a:prstGeom>
                <a:solidFill>
                  <a:srgbClr val="A7B5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black"/>
                    </a:solidFill>
                    <a:latin typeface="Calibri"/>
                  </a:endParaRPr>
                </a:p>
              </p:txBody>
            </p:sp>
            <p:sp>
              <p:nvSpPr>
                <p:cNvPr id="48" name="Rectangle 47"/>
                <p:cNvSpPr/>
                <p:nvPr/>
              </p:nvSpPr>
              <p:spPr>
                <a:xfrm>
                  <a:off x="3308171" y="4785125"/>
                  <a:ext cx="1156818" cy="707886"/>
                </a:xfrm>
                <a:prstGeom prst="rect">
                  <a:avLst/>
                </a:prstGeom>
              </p:spPr>
              <p:txBody>
                <a:bodyPr wrap="square">
                  <a:spAutoFit/>
                </a:bodyPr>
                <a:lstStyle/>
                <a:p>
                  <a:pPr algn="ctr"/>
                  <a:r>
                    <a:rPr lang="en-US" sz="2000" dirty="0" smtClean="0">
                      <a:solidFill>
                        <a:prstClr val="white"/>
                      </a:solidFill>
                      <a:latin typeface="Calibri"/>
                    </a:rPr>
                    <a:t>App 1 data B</a:t>
                  </a:r>
                  <a:endParaRPr lang="en-US" sz="2000" dirty="0">
                    <a:solidFill>
                      <a:prstClr val="white"/>
                    </a:solidFill>
                    <a:latin typeface="Calibri"/>
                  </a:endParaRPr>
                </a:p>
              </p:txBody>
            </p:sp>
          </p:grpSp>
        </p:grpSp>
      </p:grpSp>
      <p:sp>
        <p:nvSpPr>
          <p:cNvPr id="19" name="Slide Number Placeholder 18"/>
          <p:cNvSpPr>
            <a:spLocks noGrp="1"/>
          </p:cNvSpPr>
          <p:nvPr>
            <p:ph type="sldNum" sz="quarter" idx="12"/>
          </p:nvPr>
        </p:nvSpPr>
        <p:spPr/>
        <p:txBody>
          <a:bodyPr/>
          <a:lstStyle/>
          <a:p>
            <a:fld id="{4DB4CB9A-C63F-4E87-AA38-9916D0B520C4}"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2285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lt">
                                    <p:tmPct val="0"/>
                                  </p:iterate>
                                  <p:childTnLst>
                                    <p:set>
                                      <p:cBhvr>
                                        <p:cTn id="14" dur="1" fill="hold">
                                          <p:stCondLst>
                                            <p:cond delay="0"/>
                                          </p:stCondLst>
                                        </p:cTn>
                                        <p:tgtEl>
                                          <p:spTgt spid="44"/>
                                        </p:tgtEl>
                                        <p:attrNameLst>
                                          <p:attrName>style.visibility</p:attrName>
                                        </p:attrNameLst>
                                      </p:cBhvr>
                                      <p:to>
                                        <p:strVal val="visible"/>
                                      </p:to>
                                    </p:set>
                                    <p:animEffect transition="in" filter="wipe(up)">
                                      <p:cBhvr>
                                        <p:cTn id="15" dur="500"/>
                                        <p:tgtEl>
                                          <p:spTgt spid="44"/>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up)">
                                      <p:cBhvr>
                                        <p:cTn id="30" dur="500"/>
                                        <p:tgtEl>
                                          <p:spTgt spid="52"/>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p:bldP spid="4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a:solidFill>
                  <a:schemeClr val="bg1">
                    <a:lumMod val="50000"/>
                  </a:schemeClr>
                </a:solidFill>
              </a:rPr>
              <a:t>Motivation</a:t>
            </a:r>
            <a:endParaRPr lang="en-US" i="0" dirty="0">
              <a:solidFill>
                <a:schemeClr val="bg1">
                  <a:lumMod val="50000"/>
                </a:schemeClr>
              </a:solidFill>
            </a:endParaRPr>
          </a:p>
          <a:p>
            <a:r>
              <a:rPr lang="en-US" sz="3200" i="0" dirty="0">
                <a:solidFill>
                  <a:schemeClr val="bg1">
                    <a:lumMod val="50000"/>
                  </a:schemeClr>
                </a:solidFill>
              </a:rPr>
              <a:t>Characterizing application memory error tolerance</a:t>
            </a:r>
            <a:endParaRPr lang="en-US" i="0" dirty="0">
              <a:solidFill>
                <a:schemeClr val="bg1">
                  <a:lumMod val="50000"/>
                </a:schemeClr>
              </a:solidFill>
            </a:endParaRPr>
          </a:p>
          <a:p>
            <a:r>
              <a:rPr lang="en-US" sz="3200" i="0" dirty="0">
                <a:solidFill>
                  <a:schemeClr val="bg1">
                    <a:lumMod val="50000"/>
                  </a:schemeClr>
                </a:solidFill>
              </a:rPr>
              <a:t>Key observations</a:t>
            </a:r>
          </a:p>
          <a:p>
            <a:pPr lvl="1"/>
            <a:r>
              <a:rPr lang="en-US" sz="2800" u="sng" dirty="0">
                <a:solidFill>
                  <a:schemeClr val="bg1">
                    <a:lumMod val="50000"/>
                  </a:schemeClr>
                </a:solidFill>
              </a:rPr>
              <a:t>Observation 1</a:t>
            </a:r>
            <a:r>
              <a:rPr lang="en-US" sz="2800" dirty="0">
                <a:solidFill>
                  <a:schemeClr val="bg1">
                    <a:lumMod val="50000"/>
                  </a:schemeClr>
                </a:solidFill>
              </a:rPr>
              <a:t>:  Memory error tolerance varies </a:t>
            </a:r>
            <a:br>
              <a:rPr lang="en-US" sz="2800" dirty="0">
                <a:solidFill>
                  <a:schemeClr val="bg1">
                    <a:lumMod val="50000"/>
                  </a:schemeClr>
                </a:solidFill>
              </a:rPr>
            </a:br>
            <a:r>
              <a:rPr lang="en-US" sz="2800" dirty="0">
                <a:solidFill>
                  <a:schemeClr val="bg1">
                    <a:lumMod val="50000"/>
                  </a:schemeClr>
                </a:solidFill>
              </a:rPr>
              <a:t>across applications and within an application</a:t>
            </a:r>
          </a:p>
          <a:p>
            <a:pPr lvl="1"/>
            <a:r>
              <a:rPr lang="en-US" sz="2800" u="sng" dirty="0">
                <a:solidFill>
                  <a:schemeClr val="bg1">
                    <a:lumMod val="50000"/>
                  </a:schemeClr>
                </a:solidFill>
              </a:rPr>
              <a:t>Observation 2</a:t>
            </a:r>
            <a:r>
              <a:rPr lang="en-US" sz="2800" dirty="0">
                <a:solidFill>
                  <a:schemeClr val="bg1">
                    <a:lumMod val="50000"/>
                  </a:schemeClr>
                </a:solidFill>
              </a:rPr>
              <a:t>: Data can be recovered by software</a:t>
            </a:r>
          </a:p>
          <a:p>
            <a:r>
              <a:rPr lang="en-US" sz="3200" i="0" dirty="0">
                <a:solidFill>
                  <a:schemeClr val="bg1">
                    <a:lumMod val="50000"/>
                  </a:schemeClr>
                </a:solidFill>
              </a:rPr>
              <a:t>Heterogeneous-Reliability Memory (HRM)</a:t>
            </a:r>
            <a:endParaRPr lang="en-US" i="0" dirty="0">
              <a:solidFill>
                <a:schemeClr val="bg1">
                  <a:lumMod val="50000"/>
                </a:schemeClr>
              </a:solidFill>
            </a:endParaRPr>
          </a:p>
          <a:p>
            <a:r>
              <a:rPr lang="en-US" sz="3200" i="0" dirty="0"/>
              <a:t>Evaluation</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48</a:t>
            </a:fld>
            <a:endParaRPr lang="en-US" dirty="0">
              <a:solidFill>
                <a:prstClr val="black"/>
              </a:solidFill>
              <a:latin typeface="Calibri"/>
            </a:endParaRPr>
          </a:p>
        </p:txBody>
      </p:sp>
    </p:spTree>
    <p:extLst>
      <p:ext uri="{BB962C8B-B14F-4D97-AF65-F5344CB8AC3E}">
        <p14:creationId xmlns:p14="http://schemas.microsoft.com/office/powerpoint/2010/main" val="446651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4287871"/>
            <a:ext cx="9144000" cy="457200"/>
          </a:xfrm>
          <a:prstGeom prst="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0" y="2912744"/>
            <a:ext cx="9144000" cy="457200"/>
          </a:xfrm>
          <a:prstGeom prst="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lstStyle/>
          <a:p>
            <a:r>
              <a:rPr lang="en-US" dirty="0" smtClean="0"/>
              <a:t>Evaluated Systems</a:t>
            </a:r>
            <a:endParaRPr lang="en-US" dirty="0"/>
          </a:p>
        </p:txBody>
      </p:sp>
      <p:sp>
        <p:nvSpPr>
          <p:cNvPr id="12" name="Slide Number Placeholder 11"/>
          <p:cNvSpPr>
            <a:spLocks noGrp="1"/>
          </p:cNvSpPr>
          <p:nvPr>
            <p:ph type="sldNum" sz="quarter" idx="12"/>
          </p:nvPr>
        </p:nvSpPr>
        <p:spPr/>
        <p:txBody>
          <a:bodyPr/>
          <a:lstStyle/>
          <a:p>
            <a:fld id="{4DB4CB9A-C63F-4E87-AA38-9916D0B520C4}" type="slidenum">
              <a:rPr lang="en-US" smtClean="0">
                <a:solidFill>
                  <a:prstClr val="black"/>
                </a:solidFill>
                <a:latin typeface="Calibri"/>
              </a:rPr>
              <a:pPr/>
              <a:t>49</a:t>
            </a:fld>
            <a:endParaRPr lang="en-US">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217426448"/>
              </p:ext>
            </p:extLst>
          </p:nvPr>
        </p:nvGraphicFramePr>
        <p:xfrm>
          <a:off x="0" y="1630303"/>
          <a:ext cx="9143999" cy="2651760"/>
        </p:xfrm>
        <a:graphic>
          <a:graphicData uri="http://schemas.openxmlformats.org/drawingml/2006/table">
            <a:tbl>
              <a:tblPr firstRow="1" bandRow="1">
                <a:tableStyleId>{5C22544A-7EE6-4342-B048-85BDC9FD1C3A}</a:tableStyleId>
              </a:tblPr>
              <a:tblGrid>
                <a:gridCol w="2316480"/>
                <a:gridCol w="1021080"/>
                <a:gridCol w="1021080"/>
                <a:gridCol w="1051560"/>
                <a:gridCol w="3733799"/>
              </a:tblGrid>
              <a:tr h="145562">
                <a:tc rowSpan="2">
                  <a:txBody>
                    <a:bodyPr/>
                    <a:lstStyle/>
                    <a:p>
                      <a:pPr algn="ctr"/>
                      <a:r>
                        <a:rPr lang="en-US" sz="2400" b="0" dirty="0" smtClean="0">
                          <a:solidFill>
                            <a:schemeClr val="tx1"/>
                          </a:solidFill>
                          <a:latin typeface="+mn-lt"/>
                          <a:cs typeface="Arial" panose="020B0604020202020204" pitchFamily="34" charset="0"/>
                        </a:rPr>
                        <a:t>Configuration</a:t>
                      </a:r>
                      <a:endParaRPr lang="en-US" sz="2400" b="0" dirty="0">
                        <a:solidFill>
                          <a:schemeClr val="tx1"/>
                        </a:solidFill>
                        <a:latin typeface="+mn-lt"/>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400" b="0" dirty="0" smtClean="0">
                          <a:solidFill>
                            <a:schemeClr val="tx1"/>
                          </a:solidFill>
                          <a:latin typeface="+mn-lt"/>
                          <a:cs typeface="Arial" panose="020B0604020202020204" pitchFamily="34" charset="0"/>
                        </a:rPr>
                        <a:t>Mapping</a:t>
                      </a:r>
                      <a:endParaRPr lang="en-US" sz="2400" b="0" dirty="0">
                        <a:solidFill>
                          <a:schemeClr val="tx1"/>
                        </a:solidFill>
                        <a:latin typeface="+mn-lt"/>
                        <a:cs typeface="Arial" panose="020B0604020202020204" pitchFamily="34" charset="0"/>
                      </a:endParaRPr>
                    </a:p>
                  </a:txBody>
                  <a:tcPr marL="0" marR="0"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4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4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400" b="0" dirty="0" smtClean="0">
                          <a:solidFill>
                            <a:schemeClr val="tx1"/>
                          </a:solidFill>
                          <a:latin typeface="+mn-lt"/>
                          <a:cs typeface="Arial" panose="020B0604020202020204" pitchFamily="34" charset="0"/>
                        </a:rPr>
                        <a:t>Pros and Cons</a:t>
                      </a:r>
                      <a:endParaRPr lang="en-US" sz="2400" b="0" dirty="0">
                        <a:solidFill>
                          <a:schemeClr val="tx1"/>
                        </a:solidFill>
                        <a:latin typeface="+mn-lt"/>
                        <a:cs typeface="Arial" panose="020B0604020202020204" pitchFamily="34" charset="0"/>
                      </a:endParaRPr>
                    </a:p>
                  </a:txBody>
                  <a:tcPr marL="0" marR="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86035">
                <a:tc vMerge="1">
                  <a:txBody>
                    <a:bodyPr/>
                    <a:lstStyle/>
                    <a:p>
                      <a:endParaRPr lang="en-US" sz="4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smtClean="0">
                          <a:solidFill>
                            <a:schemeClr val="tx1"/>
                          </a:solidFill>
                          <a:latin typeface="+mn-lt"/>
                          <a:cs typeface="Arial" panose="020B0604020202020204" pitchFamily="34" charset="0"/>
                        </a:rPr>
                        <a:t>Private</a:t>
                      </a:r>
                    </a:p>
                    <a:p>
                      <a:pPr algn="ctr"/>
                      <a:r>
                        <a:rPr lang="en-US" sz="2400" b="0" dirty="0" smtClean="0">
                          <a:solidFill>
                            <a:schemeClr val="tx1"/>
                          </a:solidFill>
                          <a:latin typeface="+mn-lt"/>
                          <a:cs typeface="Arial" panose="020B0604020202020204" pitchFamily="34" charset="0"/>
                        </a:rPr>
                        <a:t>(36 GB)</a:t>
                      </a:r>
                      <a:endParaRPr lang="en-US" sz="2400" b="0" dirty="0">
                        <a:solidFill>
                          <a:schemeClr val="tx1"/>
                        </a:solidFill>
                        <a:latin typeface="+mn-lt"/>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smtClean="0">
                          <a:solidFill>
                            <a:schemeClr val="tx1"/>
                          </a:solidFill>
                          <a:latin typeface="+mn-lt"/>
                          <a:cs typeface="Arial" panose="020B0604020202020204" pitchFamily="34" charset="0"/>
                        </a:rPr>
                        <a:t>Heap</a:t>
                      </a:r>
                    </a:p>
                    <a:p>
                      <a:pPr algn="ctr"/>
                      <a:r>
                        <a:rPr lang="en-US" sz="2400" b="0" dirty="0" smtClean="0">
                          <a:solidFill>
                            <a:schemeClr val="tx1"/>
                          </a:solidFill>
                          <a:latin typeface="+mn-lt"/>
                          <a:cs typeface="Arial" panose="020B0604020202020204" pitchFamily="34" charset="0"/>
                        </a:rPr>
                        <a:t>(9 GB)</a:t>
                      </a:r>
                      <a:endParaRPr lang="en-US" sz="2400" b="0" dirty="0">
                        <a:solidFill>
                          <a:schemeClr val="tx1"/>
                        </a:solidFill>
                        <a:latin typeface="+mn-lt"/>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smtClean="0">
                          <a:solidFill>
                            <a:schemeClr val="tx1"/>
                          </a:solidFill>
                          <a:latin typeface="+mn-lt"/>
                          <a:cs typeface="Arial" panose="020B0604020202020204" pitchFamily="34" charset="0"/>
                        </a:rPr>
                        <a:t>Stack</a:t>
                      </a:r>
                    </a:p>
                    <a:p>
                      <a:pPr algn="ctr"/>
                      <a:r>
                        <a:rPr lang="en-US" sz="2400" b="0" dirty="0" smtClean="0">
                          <a:solidFill>
                            <a:schemeClr val="tx1"/>
                          </a:solidFill>
                          <a:latin typeface="+mn-lt"/>
                          <a:cs typeface="Arial" panose="020B0604020202020204" pitchFamily="34" charset="0"/>
                        </a:rPr>
                        <a:t>(60 MB)</a:t>
                      </a:r>
                      <a:endParaRPr lang="en-US" sz="2400" b="0" dirty="0">
                        <a:solidFill>
                          <a:schemeClr val="tx1"/>
                        </a:solidFill>
                        <a:latin typeface="+mn-lt"/>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2400" b="0" dirty="0">
                        <a:solidFill>
                          <a:schemeClr val="tx1"/>
                        </a:solidFill>
                        <a:latin typeface="+mn-lt"/>
                        <a:cs typeface="Arial" panose="020B0604020202020204" pitchFamily="34" charset="0"/>
                      </a:endParaRPr>
                    </a:p>
                  </a:txBody>
                  <a:tcPr marL="0" marR="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3657">
                <a:tc>
                  <a:txBody>
                    <a:bodyPr/>
                    <a:lstStyle/>
                    <a:p>
                      <a:r>
                        <a:rPr lang="en-US" sz="2400" b="1" i="1" u="sng" dirty="0" smtClean="0">
                          <a:solidFill>
                            <a:schemeClr val="tx1"/>
                          </a:solidFill>
                          <a:latin typeface="+mn-lt"/>
                          <a:cs typeface="Arial" panose="020B0604020202020204" pitchFamily="34" charset="0"/>
                        </a:rPr>
                        <a:t>Typical Server</a:t>
                      </a:r>
                      <a:endParaRPr lang="en-US" sz="2400" b="1" i="1" u="sng"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pPr algn="ctr"/>
                      <a:r>
                        <a:rPr lang="en-US" sz="2400" b="0" dirty="0" smtClean="0">
                          <a:solidFill>
                            <a:schemeClr val="tx1"/>
                          </a:solidFill>
                          <a:latin typeface="+mn-lt"/>
                          <a:cs typeface="Arial" panose="020B0604020202020204" pitchFamily="34" charset="0"/>
                        </a:rPr>
                        <a:t>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smtClean="0">
                          <a:solidFill>
                            <a:schemeClr val="tx1"/>
                          </a:solidFill>
                          <a:latin typeface="+mn-lt"/>
                          <a:cs typeface="Arial" panose="020B0604020202020204" pitchFamily="34" charset="0"/>
                        </a:rPr>
                        <a:t>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smtClean="0">
                          <a:solidFill>
                            <a:schemeClr val="tx1"/>
                          </a:solidFill>
                          <a:latin typeface="+mn-lt"/>
                          <a:cs typeface="Arial" panose="020B0604020202020204" pitchFamily="34" charset="0"/>
                        </a:rPr>
                        <a:t>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smtClean="0">
                          <a:solidFill>
                            <a:schemeClr val="tx1"/>
                          </a:solidFill>
                          <a:latin typeface="+mn-lt"/>
                          <a:cs typeface="Arial" panose="020B0604020202020204" pitchFamily="34" charset="0"/>
                        </a:rPr>
                        <a:t>Reliable</a:t>
                      </a:r>
                      <a:r>
                        <a:rPr lang="en-US" sz="2400" b="0" baseline="0" dirty="0" smtClean="0">
                          <a:solidFill>
                            <a:schemeClr val="tx1"/>
                          </a:solidFill>
                          <a:latin typeface="+mn-lt"/>
                          <a:cs typeface="Arial" panose="020B0604020202020204" pitchFamily="34" charset="0"/>
                        </a:rPr>
                        <a:t> but expensive</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273657">
                <a:tc>
                  <a:txBody>
                    <a:bodyPr/>
                    <a:lstStyle/>
                    <a:p>
                      <a:r>
                        <a:rPr lang="en-US" sz="2400" b="1" i="1" u="sng" dirty="0" smtClean="0">
                          <a:solidFill>
                            <a:schemeClr val="tx1"/>
                          </a:solidFill>
                          <a:latin typeface="+mn-lt"/>
                          <a:cs typeface="Arial" panose="020B0604020202020204" pitchFamily="34" charset="0"/>
                        </a:rPr>
                        <a:t>Consumer PC</a:t>
                      </a:r>
                      <a:endParaRPr lang="en-US" sz="2400" b="1" i="1" u="sng"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smtClean="0">
                          <a:solidFill>
                            <a:schemeClr val="tx1"/>
                          </a:solidFill>
                          <a:latin typeface="+mn-lt"/>
                          <a:cs typeface="Arial" panose="020B0604020202020204" pitchFamily="34" charset="0"/>
                        </a:rPr>
                        <a:t>Low-cost but unreliable</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73657">
                <a:tc>
                  <a:txBody>
                    <a:bodyPr/>
                    <a:lstStyle/>
                    <a:p>
                      <a:r>
                        <a:rPr lang="en-US" sz="2400" b="1" i="1" u="sng" dirty="0" smtClean="0">
                          <a:solidFill>
                            <a:schemeClr val="tx1"/>
                          </a:solidFill>
                          <a:latin typeface="+mn-lt"/>
                          <a:cs typeface="Arial" panose="020B0604020202020204" pitchFamily="34" charset="0"/>
                        </a:rPr>
                        <a:t>HRM</a:t>
                      </a:r>
                      <a:endParaRPr lang="en-US" sz="2400" b="1" i="1" u="sng"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0" dirty="0" err="1" smtClean="0">
                          <a:solidFill>
                            <a:schemeClr val="tx1"/>
                          </a:solidFill>
                          <a:latin typeface="+mn-lt"/>
                          <a:cs typeface="Arial" panose="020B0604020202020204" pitchFamily="34" charset="0"/>
                        </a:rPr>
                        <a:t>Par+R</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baseline="0" dirty="0" smtClean="0">
                          <a:solidFill>
                            <a:schemeClr val="tx1"/>
                          </a:solidFill>
                          <a:latin typeface="+mn-lt"/>
                          <a:cs typeface="Arial" panose="020B0604020202020204" pitchFamily="34" charset="0"/>
                        </a:rPr>
                        <a:t>Parity only</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10" name="Group 9"/>
          <p:cNvGrpSpPr/>
          <p:nvPr/>
        </p:nvGrpSpPr>
        <p:grpSpPr>
          <a:xfrm>
            <a:off x="448056" y="5475349"/>
            <a:ext cx="2751713" cy="461665"/>
            <a:chOff x="859536" y="5603855"/>
            <a:chExt cx="2751713" cy="461665"/>
          </a:xfrm>
        </p:grpSpPr>
        <p:sp>
          <p:nvSpPr>
            <p:cNvPr id="5" name="Rectangle 4"/>
            <p:cNvSpPr/>
            <p:nvPr/>
          </p:nvSpPr>
          <p:spPr>
            <a:xfrm>
              <a:off x="859536" y="5603855"/>
              <a:ext cx="466344" cy="46166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Box 5"/>
            <p:cNvSpPr txBox="1"/>
            <p:nvPr/>
          </p:nvSpPr>
          <p:spPr>
            <a:xfrm>
              <a:off x="1325880" y="5603855"/>
              <a:ext cx="2285369" cy="461665"/>
            </a:xfrm>
            <a:prstGeom prst="rect">
              <a:avLst/>
            </a:prstGeom>
            <a:noFill/>
          </p:spPr>
          <p:txBody>
            <a:bodyPr wrap="none" rtlCol="0">
              <a:spAutoFit/>
            </a:bodyPr>
            <a:lstStyle/>
            <a:p>
              <a:r>
                <a:rPr lang="en-US" sz="2400" dirty="0" smtClean="0">
                  <a:solidFill>
                    <a:prstClr val="black"/>
                  </a:solidFill>
                  <a:latin typeface="Calibri"/>
                </a:rPr>
                <a:t>Baseline systems</a:t>
              </a:r>
              <a:endParaRPr lang="en-US" sz="2400" dirty="0">
                <a:solidFill>
                  <a:prstClr val="black"/>
                </a:solidFill>
                <a:latin typeface="Calibri"/>
              </a:endParaRPr>
            </a:p>
          </p:txBody>
        </p:sp>
      </p:grpSp>
      <p:grpSp>
        <p:nvGrpSpPr>
          <p:cNvPr id="9" name="Group 8"/>
          <p:cNvGrpSpPr/>
          <p:nvPr/>
        </p:nvGrpSpPr>
        <p:grpSpPr>
          <a:xfrm>
            <a:off x="3666113" y="5475349"/>
            <a:ext cx="2328520" cy="461665"/>
            <a:chOff x="4077593" y="5588615"/>
            <a:chExt cx="2328520" cy="461665"/>
          </a:xfrm>
        </p:grpSpPr>
        <p:sp>
          <p:nvSpPr>
            <p:cNvPr id="7" name="Rectangle 6"/>
            <p:cNvSpPr/>
            <p:nvPr/>
          </p:nvSpPr>
          <p:spPr>
            <a:xfrm>
              <a:off x="4077593" y="5588615"/>
              <a:ext cx="466344" cy="4616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TextBox 7"/>
            <p:cNvSpPr txBox="1"/>
            <p:nvPr/>
          </p:nvSpPr>
          <p:spPr>
            <a:xfrm>
              <a:off x="4543937" y="5588615"/>
              <a:ext cx="1862176" cy="461665"/>
            </a:xfrm>
            <a:prstGeom prst="rect">
              <a:avLst/>
            </a:prstGeom>
            <a:noFill/>
          </p:spPr>
          <p:txBody>
            <a:bodyPr wrap="none" rtlCol="0">
              <a:spAutoFit/>
            </a:bodyPr>
            <a:lstStyle/>
            <a:p>
              <a:r>
                <a:rPr lang="en-US" sz="2400" dirty="0" smtClean="0">
                  <a:solidFill>
                    <a:prstClr val="black"/>
                  </a:solidFill>
                  <a:latin typeface="Calibri"/>
                </a:rPr>
                <a:t>HRM systems</a:t>
              </a:r>
              <a:endParaRPr lang="en-US" sz="2400" dirty="0">
                <a:solidFill>
                  <a:prstClr val="black"/>
                </a:solidFill>
                <a:latin typeface="Calibri"/>
              </a:endParaRPr>
            </a:p>
          </p:txBody>
        </p:sp>
      </p:grpSp>
      <p:graphicFrame>
        <p:nvGraphicFramePr>
          <p:cNvPr id="11" name="Table 10"/>
          <p:cNvGraphicFramePr>
            <a:graphicFrameLocks noGrp="1"/>
          </p:cNvGraphicFramePr>
          <p:nvPr>
            <p:extLst>
              <p:ext uri="{D42A27DB-BD31-4B8C-83A1-F6EECF244321}">
                <p14:modId xmlns:p14="http://schemas.microsoft.com/office/powerpoint/2010/main" val="4238652050"/>
              </p:ext>
            </p:extLst>
          </p:nvPr>
        </p:nvGraphicFramePr>
        <p:xfrm>
          <a:off x="1" y="4280934"/>
          <a:ext cx="9143999" cy="914400"/>
        </p:xfrm>
        <a:graphic>
          <a:graphicData uri="http://schemas.openxmlformats.org/drawingml/2006/table">
            <a:tbl>
              <a:tblPr firstRow="1" bandRow="1">
                <a:tableStyleId>{5C22544A-7EE6-4342-B048-85BDC9FD1C3A}</a:tableStyleId>
              </a:tblPr>
              <a:tblGrid>
                <a:gridCol w="2316480"/>
                <a:gridCol w="1021080"/>
                <a:gridCol w="1021080"/>
                <a:gridCol w="1051560"/>
                <a:gridCol w="3733799"/>
              </a:tblGrid>
              <a:tr h="401751">
                <a:tc>
                  <a:txBody>
                    <a:bodyPr/>
                    <a:lstStyle/>
                    <a:p>
                      <a:r>
                        <a:rPr lang="en-US" sz="2400" b="1" i="1" u="sng" dirty="0" smtClean="0">
                          <a:solidFill>
                            <a:schemeClr val="tx1"/>
                          </a:solidFill>
                          <a:latin typeface="+mn-lt"/>
                          <a:cs typeface="Arial" panose="020B0604020202020204" pitchFamily="34" charset="0"/>
                        </a:rPr>
                        <a:t>Less-Tested (L)</a:t>
                      </a:r>
                      <a:endParaRPr lang="en-US" sz="2400" b="1" i="1" u="sng"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smtClean="0">
                          <a:solidFill>
                            <a:schemeClr val="tx1"/>
                          </a:solidFill>
                          <a:latin typeface="+mn-lt"/>
                          <a:cs typeface="Arial" panose="020B0604020202020204" pitchFamily="34" charset="0"/>
                        </a:rPr>
                        <a:t>Least</a:t>
                      </a:r>
                      <a:r>
                        <a:rPr lang="en-US" sz="2400" b="0" baseline="0" dirty="0" smtClean="0">
                          <a:solidFill>
                            <a:schemeClr val="tx1"/>
                          </a:solidFill>
                          <a:latin typeface="+mn-lt"/>
                          <a:cs typeface="Arial" panose="020B0604020202020204" pitchFamily="34" charset="0"/>
                        </a:rPr>
                        <a:t> </a:t>
                      </a:r>
                      <a:r>
                        <a:rPr lang="en-US" sz="2400" b="0" dirty="0" smtClean="0">
                          <a:solidFill>
                            <a:schemeClr val="tx1"/>
                          </a:solidFill>
                          <a:latin typeface="+mn-lt"/>
                          <a:cs typeface="Arial" panose="020B0604020202020204" pitchFamily="34" charset="0"/>
                        </a:rPr>
                        <a:t>expensive</a:t>
                      </a:r>
                      <a:r>
                        <a:rPr lang="en-US" sz="2400" b="0" baseline="0" dirty="0" smtClean="0">
                          <a:solidFill>
                            <a:schemeClr val="tx1"/>
                          </a:solidFill>
                          <a:latin typeface="+mn-lt"/>
                          <a:cs typeface="Arial" panose="020B0604020202020204" pitchFamily="34" charset="0"/>
                        </a:rPr>
                        <a:t> and reliable</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273657">
                <a:tc>
                  <a:txBody>
                    <a:bodyPr/>
                    <a:lstStyle/>
                    <a:p>
                      <a:r>
                        <a:rPr lang="en-US" sz="2400" b="1" i="1" u="sng" dirty="0" smtClean="0">
                          <a:solidFill>
                            <a:schemeClr val="tx1"/>
                          </a:solidFill>
                          <a:latin typeface="+mn-lt"/>
                          <a:cs typeface="Arial" panose="020B0604020202020204" pitchFamily="34" charset="0"/>
                        </a:rPr>
                        <a:t>HRM/L</a:t>
                      </a:r>
                      <a:endParaRPr lang="en-US" sz="2400" b="1" i="1" u="sng"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0" dirty="0" smtClean="0">
                          <a:solidFill>
                            <a:schemeClr val="tx1"/>
                          </a:solidFill>
                          <a:latin typeface="+mn-lt"/>
                          <a:cs typeface="Arial" panose="020B0604020202020204" pitchFamily="34" charset="0"/>
                        </a:rPr>
                        <a:t>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Par+R</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smtClean="0">
                          <a:solidFill>
                            <a:schemeClr val="tx1"/>
                          </a:solidFill>
                          <a:latin typeface="+mn-lt"/>
                          <a:cs typeface="Arial" panose="020B0604020202020204" pitchFamily="34" charset="0"/>
                        </a:rPr>
                        <a:t>Low-cost</a:t>
                      </a:r>
                      <a:r>
                        <a:rPr lang="en-US" sz="2400" b="0" baseline="0" dirty="0" smtClean="0">
                          <a:solidFill>
                            <a:schemeClr val="tx1"/>
                          </a:solidFill>
                          <a:latin typeface="+mn-lt"/>
                          <a:cs typeface="Arial" panose="020B0604020202020204" pitchFamily="34" charset="0"/>
                        </a:rPr>
                        <a:t> and reliable HRM</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968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0 -1.85185E-6 L 0 0.06435 " pathEditMode="relative" rAng="0" ptsTypes="AA">
                                      <p:cBhvr>
                                        <p:cTn id="11" dur="2000" fill="hold"/>
                                        <p:tgtEl>
                                          <p:spTgt spid="14"/>
                                        </p:tgtEl>
                                        <p:attrNameLst>
                                          <p:attrName>ppt_x</p:attrName>
                                          <p:attrName>ppt_y</p:attrName>
                                        </p:attrNameLst>
                                      </p:cBhvr>
                                      <p:rCtr x="0" y="3356"/>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2" nodeType="clickEffect">
                                  <p:stCondLst>
                                    <p:cond delay="0"/>
                                  </p:stCondLst>
                                  <p:childTnLst>
                                    <p:animMotion origin="layout" path="M 0 0.06435 L 0 0.1331 " pathEditMode="relative" rAng="0" ptsTypes="AA">
                                      <p:cBhvr>
                                        <p:cTn id="15" dur="2000" fill="hold"/>
                                        <p:tgtEl>
                                          <p:spTgt spid="14"/>
                                        </p:tgtEl>
                                        <p:attrNameLst>
                                          <p:attrName>ppt_x</p:attrName>
                                          <p:attrName>ppt_y</p:attrName>
                                        </p:attrNameLst>
                                      </p:cBhvr>
                                      <p:rCtr x="0" y="3426"/>
                                    </p:animMotion>
                                  </p:childTnLst>
                                </p:cTn>
                              </p:par>
                              <p:par>
                                <p:cTn id="16" presetID="1" presetClass="emph" presetSubtype="2" fill="hold" nodeType="withEffect">
                                  <p:stCondLst>
                                    <p:cond delay="0"/>
                                  </p:stCondLst>
                                  <p:childTnLst>
                                    <p:animClr clrSpc="rgb" dir="cw">
                                      <p:cBhvr>
                                        <p:cTn id="17" dur="2000" fill="hold"/>
                                        <p:tgtEl>
                                          <p:spTgt spid="14"/>
                                        </p:tgtEl>
                                        <p:attrNameLst>
                                          <p:attrName>fillcolor</p:attrName>
                                        </p:attrNameLst>
                                      </p:cBhvr>
                                      <p:to>
                                        <a:srgbClr val="FFC000"/>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3" nodeType="click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0 -4.81481E-6 L 0 0.06667 " pathEditMode="relative" rAng="0" ptsTypes="AA">
                                      <p:cBhvr>
                                        <p:cTn id="38" dur="2000" fill="hold"/>
                                        <p:tgtEl>
                                          <p:spTgt spid="15"/>
                                        </p:tgtEl>
                                        <p:attrNameLst>
                                          <p:attrName>ppt_x</p:attrName>
                                          <p:attrName>ppt_y</p:attrName>
                                        </p:attrNameLst>
                                      </p:cBhvr>
                                      <p:rCtr x="0" y="3333"/>
                                    </p:animMotion>
                                  </p:childTnLst>
                                </p:cTn>
                              </p:par>
                              <p:par>
                                <p:cTn id="39" presetID="1" presetClass="emph" presetSubtype="2" fill="hold" nodeType="withEffect">
                                  <p:stCondLst>
                                    <p:cond delay="0"/>
                                  </p:stCondLst>
                                  <p:childTnLst>
                                    <p:animClr clrSpc="rgb" dir="cw">
                                      <p:cBhvr>
                                        <p:cTn id="40" dur="2000" fill="hold"/>
                                        <p:tgtEl>
                                          <p:spTgt spid="15"/>
                                        </p:tgtEl>
                                        <p:attrNameLst>
                                          <p:attrName>fillcolor</p:attrName>
                                        </p:attrNameLst>
                                      </p:cBhvr>
                                      <p:to>
                                        <a:srgbClr val="FFC000"/>
                                      </p:to>
                                    </p:animClr>
                                    <p:set>
                                      <p:cBhvr>
                                        <p:cTn id="41" dur="2000" fill="hold"/>
                                        <p:tgtEl>
                                          <p:spTgt spid="15"/>
                                        </p:tgtEl>
                                        <p:attrNameLst>
                                          <p:attrName>fill.type</p:attrName>
                                        </p:attrNameLst>
                                      </p:cBhvr>
                                      <p:to>
                                        <p:strVal val="solid"/>
                                      </p:to>
                                    </p:set>
                                    <p:set>
                                      <p:cBhvr>
                                        <p:cTn id="42"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P spid="14" grpId="2" animBg="1"/>
      <p:bldP spid="14"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267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33246449"/>
              </p:ext>
            </p:extLst>
          </p:nvPr>
        </p:nvGraphicFramePr>
        <p:xfrm>
          <a:off x="0" y="1085850"/>
          <a:ext cx="9144000" cy="579120"/>
        </p:xfrm>
        <a:graphic>
          <a:graphicData uri="http://schemas.openxmlformats.org/drawingml/2006/table">
            <a:tbl>
              <a:tblPr>
                <a:tableStyleId>{2D5ABB26-0587-4C30-8999-92F81FD0307C}</a:tableStyleId>
              </a:tblPr>
              <a:tblGrid>
                <a:gridCol w="6414448"/>
                <a:gridCol w="2729552"/>
              </a:tblGrid>
              <a:tr h="370840">
                <a:tc>
                  <a:txBody>
                    <a:bodyPr/>
                    <a:lstStyle/>
                    <a:p>
                      <a:pPr algn="ctr"/>
                      <a:r>
                        <a:rPr lang="en-US" sz="3200" dirty="0" smtClean="0"/>
                        <a:t> </a:t>
                      </a:r>
                      <a:endParaRPr lang="en-US" sz="3200" dirty="0"/>
                    </a:p>
                  </a:txBody>
                  <a:tcPr marL="86600" marR="8660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a:txBody>
                    <a:bodyPr/>
                    <a:lstStyle/>
                    <a:p>
                      <a:pPr algn="ctr"/>
                      <a:r>
                        <a:rPr lang="en-US" sz="3200" dirty="0" smtClean="0"/>
                        <a:t> </a:t>
                      </a:r>
                      <a:endParaRPr lang="en-US" sz="3200" dirty="0"/>
                    </a:p>
                  </a:txBody>
                  <a:tcPr marL="86600" marR="8660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r>
            </a:tbl>
          </a:graphicData>
        </a:graphic>
      </p:graphicFrame>
      <p:sp>
        <p:nvSpPr>
          <p:cNvPr id="2" name="Title 1"/>
          <p:cNvSpPr>
            <a:spLocks noGrp="1"/>
          </p:cNvSpPr>
          <p:nvPr>
            <p:ph type="title"/>
          </p:nvPr>
        </p:nvSpPr>
        <p:spPr/>
        <p:txBody>
          <a:bodyPr/>
          <a:lstStyle/>
          <a:p>
            <a:r>
              <a:rPr lang="en-US" dirty="0" smtClean="0"/>
              <a:t>Design Parameters</a:t>
            </a:r>
            <a:endParaRPr lang="en-US" dirty="0"/>
          </a:p>
        </p:txBody>
      </p:sp>
      <p:sp>
        <p:nvSpPr>
          <p:cNvPr id="4" name="Slide Number Placeholder 3"/>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50</a:t>
            </a:fld>
            <a:endParaRPr lang="en-US" dirty="0">
              <a:solidFill>
                <a:prstClr val="black"/>
              </a:solidFill>
              <a:latin typeface="Calibri"/>
            </a:endParaRP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308540176"/>
              </p:ext>
            </p:extLst>
          </p:nvPr>
        </p:nvGraphicFramePr>
        <p:xfrm>
          <a:off x="0" y="1099102"/>
          <a:ext cx="9144000" cy="4632960"/>
        </p:xfrm>
        <a:graphic>
          <a:graphicData uri="http://schemas.openxmlformats.org/drawingml/2006/table">
            <a:tbl>
              <a:tblPr>
                <a:tableStyleId>{2D5ABB26-0587-4C30-8999-92F81FD0307C}</a:tableStyleId>
              </a:tblPr>
              <a:tblGrid>
                <a:gridCol w="6414448"/>
                <a:gridCol w="272955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DRAM/server HW cost [</a:t>
                      </a:r>
                      <a:r>
                        <a:rPr lang="en-US" sz="3200" dirty="0" err="1" smtClean="0"/>
                        <a:t>Kozyrakis</a:t>
                      </a:r>
                      <a:r>
                        <a:rPr lang="en-US" sz="3200" dirty="0" smtClean="0"/>
                        <a:t> ‘10]</a:t>
                      </a:r>
                    </a:p>
                  </a:txBody>
                  <a:tcPr marL="86600" marR="86600">
                    <a:lnT w="12700" cap="flat" cmpd="sng" algn="ctr">
                      <a:solidFill>
                        <a:schemeClr val="tx1"/>
                      </a:solidFill>
                      <a:prstDash val="solid"/>
                      <a:round/>
                      <a:headEnd type="none" w="med" len="med"/>
                      <a:tailEnd type="none" w="med" len="med"/>
                    </a:lnT>
                  </a:tcPr>
                </a:tc>
                <a:tc>
                  <a:txBody>
                    <a:bodyPr/>
                    <a:lstStyle/>
                    <a:p>
                      <a:pPr algn="ctr"/>
                      <a:r>
                        <a:rPr lang="en-US" sz="3200" dirty="0" smtClean="0"/>
                        <a:t>30%</a:t>
                      </a:r>
                      <a:endParaRPr lang="en-US" sz="3200" dirty="0"/>
                    </a:p>
                  </a:txBody>
                  <a:tcPr marL="86600" marR="86600">
                    <a:lnT w="12700" cap="flat" cmpd="sng" algn="ctr">
                      <a:solidFill>
                        <a:schemeClr val="tx1"/>
                      </a:solidFill>
                      <a:prstDash val="solid"/>
                      <a:round/>
                      <a:headEnd type="none" w="med" len="med"/>
                      <a:tailEnd type="none" w="med" len="med"/>
                    </a:lnT>
                  </a:tcPr>
                </a:tc>
              </a:tr>
              <a:tr h="370840">
                <a:tc>
                  <a:txBody>
                    <a:bodyPr/>
                    <a:lstStyle/>
                    <a:p>
                      <a:pPr algn="ctr"/>
                      <a:r>
                        <a:rPr lang="en-US" sz="3200" dirty="0" err="1" smtClean="0"/>
                        <a:t>NoECC</a:t>
                      </a:r>
                      <a:r>
                        <a:rPr lang="en-US" sz="3200" dirty="0" smtClean="0"/>
                        <a:t> memory cost savings</a:t>
                      </a:r>
                      <a:endParaRPr lang="en-US" sz="3200" dirty="0"/>
                    </a:p>
                  </a:txBody>
                  <a:tcPr marL="86600" marR="86600"/>
                </a:tc>
                <a:tc>
                  <a:txBody>
                    <a:bodyPr/>
                    <a:lstStyle/>
                    <a:p>
                      <a:pPr algn="ctr"/>
                      <a:r>
                        <a:rPr lang="en-US" sz="3200" dirty="0" smtClean="0"/>
                        <a:t>11.1%</a:t>
                      </a:r>
                      <a:endParaRPr lang="en-US" sz="3200" dirty="0"/>
                    </a:p>
                  </a:txBody>
                  <a:tcPr marL="86600" marR="86600"/>
                </a:tc>
              </a:tr>
              <a:tr h="370840">
                <a:tc>
                  <a:txBody>
                    <a:bodyPr/>
                    <a:lstStyle/>
                    <a:p>
                      <a:pPr algn="ctr"/>
                      <a:r>
                        <a:rPr lang="en-US" sz="3200" dirty="0" smtClean="0"/>
                        <a:t>Parity memory cost savings</a:t>
                      </a:r>
                      <a:endParaRPr lang="en-US" sz="3200" dirty="0"/>
                    </a:p>
                  </a:txBody>
                  <a:tcPr marL="86600" marR="86600"/>
                </a:tc>
                <a:tc>
                  <a:txBody>
                    <a:bodyPr/>
                    <a:lstStyle/>
                    <a:p>
                      <a:pPr algn="ctr"/>
                      <a:r>
                        <a:rPr lang="en-US" sz="3200" dirty="0" smtClean="0"/>
                        <a:t>9.7%</a:t>
                      </a:r>
                      <a:endParaRPr lang="en-US" sz="3200" dirty="0"/>
                    </a:p>
                  </a:txBody>
                  <a:tcPr marL="86600" marR="86600"/>
                </a:tc>
              </a:tr>
              <a:tr h="370840">
                <a:tc>
                  <a:txBody>
                    <a:bodyPr/>
                    <a:lstStyle/>
                    <a:p>
                      <a:pPr algn="ctr"/>
                      <a:r>
                        <a:rPr lang="en-US" sz="3200" dirty="0" smtClean="0"/>
                        <a:t>Less-tested memory cost savings</a:t>
                      </a:r>
                      <a:endParaRPr lang="en-US" sz="3200" dirty="0"/>
                    </a:p>
                  </a:txBody>
                  <a:tcPr marL="86600" marR="86600"/>
                </a:tc>
                <a:tc>
                  <a:txBody>
                    <a:bodyPr/>
                    <a:lstStyle/>
                    <a:p>
                      <a:pPr algn="ctr"/>
                      <a:r>
                        <a:rPr lang="en-US" sz="3200" dirty="0" smtClean="0"/>
                        <a:t>18%±12%</a:t>
                      </a:r>
                      <a:endParaRPr lang="en-US" sz="3200" dirty="0"/>
                    </a:p>
                  </a:txBody>
                  <a:tcPr marL="86600" marR="86600"/>
                </a:tc>
              </a:tr>
              <a:tr h="370840">
                <a:tc>
                  <a:txBody>
                    <a:bodyPr/>
                    <a:lstStyle/>
                    <a:p>
                      <a:pPr algn="ctr"/>
                      <a:r>
                        <a:rPr lang="en-US" sz="3200" dirty="0" smtClean="0"/>
                        <a:t>Crash recovery time</a:t>
                      </a:r>
                      <a:endParaRPr lang="en-US" sz="3200" dirty="0"/>
                    </a:p>
                  </a:txBody>
                  <a:tcPr marL="86600" marR="86600"/>
                </a:tc>
                <a:tc>
                  <a:txBody>
                    <a:bodyPr/>
                    <a:lstStyle/>
                    <a:p>
                      <a:pPr algn="ctr"/>
                      <a:r>
                        <a:rPr lang="en-US" sz="3200" dirty="0" smtClean="0"/>
                        <a:t>10 </a:t>
                      </a:r>
                      <a:r>
                        <a:rPr lang="en-US" sz="3200" dirty="0" err="1" smtClean="0"/>
                        <a:t>mins</a:t>
                      </a:r>
                      <a:endParaRPr lang="en-US" sz="3200" dirty="0"/>
                    </a:p>
                  </a:txBody>
                  <a:tcPr marL="86600" marR="86600"/>
                </a:tc>
              </a:tr>
              <a:tr h="370840">
                <a:tc>
                  <a:txBody>
                    <a:bodyPr/>
                    <a:lstStyle/>
                    <a:p>
                      <a:pPr algn="ctr"/>
                      <a:r>
                        <a:rPr lang="en-US" sz="3200" dirty="0" err="1" smtClean="0"/>
                        <a:t>Par+R</a:t>
                      </a:r>
                      <a:r>
                        <a:rPr lang="en-US" sz="3200" dirty="0" smtClean="0"/>
                        <a:t> flush threshold</a:t>
                      </a:r>
                      <a:endParaRPr lang="en-US" sz="3200" dirty="0"/>
                    </a:p>
                  </a:txBody>
                  <a:tcPr marL="86600" marR="86600"/>
                </a:tc>
                <a:tc>
                  <a:txBody>
                    <a:bodyPr/>
                    <a:lstStyle/>
                    <a:p>
                      <a:pPr algn="ctr"/>
                      <a:r>
                        <a:rPr lang="en-US" sz="3200" dirty="0" smtClean="0"/>
                        <a:t>5 </a:t>
                      </a:r>
                      <a:r>
                        <a:rPr lang="en-US" sz="3200" dirty="0" err="1" smtClean="0"/>
                        <a:t>mins</a:t>
                      </a:r>
                      <a:endParaRPr lang="en-US" sz="3200" dirty="0"/>
                    </a:p>
                  </a:txBody>
                  <a:tcPr marL="86600" marR="86600"/>
                </a:tc>
              </a:tr>
              <a:tr h="370840">
                <a:tc>
                  <a:txBody>
                    <a:bodyPr/>
                    <a:lstStyle/>
                    <a:p>
                      <a:pPr algn="ctr"/>
                      <a:r>
                        <a:rPr lang="en-US" sz="3200" dirty="0" smtClean="0"/>
                        <a:t>Errors/server/month [Schroeder ‘09]</a:t>
                      </a:r>
                      <a:endParaRPr lang="en-US" sz="3200" dirty="0"/>
                    </a:p>
                  </a:txBody>
                  <a:tcPr marL="86600" marR="86600"/>
                </a:tc>
                <a:tc>
                  <a:txBody>
                    <a:bodyPr/>
                    <a:lstStyle/>
                    <a:p>
                      <a:pPr algn="ctr"/>
                      <a:r>
                        <a:rPr lang="en-US" sz="3200" dirty="0" smtClean="0"/>
                        <a:t>2000</a:t>
                      </a:r>
                      <a:endParaRPr lang="en-US" sz="3200" dirty="0"/>
                    </a:p>
                  </a:txBody>
                  <a:tcPr marL="86600" marR="86600"/>
                </a:tc>
              </a:tr>
              <a:tr h="370840">
                <a:tc>
                  <a:txBody>
                    <a:bodyPr/>
                    <a:lstStyle/>
                    <a:p>
                      <a:pPr algn="ctr"/>
                      <a:r>
                        <a:rPr lang="en-US" sz="3200" dirty="0" smtClean="0"/>
                        <a:t>Target</a:t>
                      </a:r>
                      <a:r>
                        <a:rPr lang="en-US" sz="3200" baseline="0" dirty="0" smtClean="0"/>
                        <a:t> single server availability</a:t>
                      </a:r>
                      <a:endParaRPr lang="en-US" sz="3200" dirty="0"/>
                    </a:p>
                  </a:txBody>
                  <a:tcPr marL="86600" marR="86600">
                    <a:lnB w="12700" cap="flat" cmpd="sng" algn="ctr">
                      <a:solidFill>
                        <a:schemeClr val="tx1"/>
                      </a:solidFill>
                      <a:prstDash val="solid"/>
                      <a:round/>
                      <a:headEnd type="none" w="med" len="med"/>
                      <a:tailEnd type="none" w="med" len="med"/>
                    </a:lnB>
                  </a:tcPr>
                </a:tc>
                <a:tc>
                  <a:txBody>
                    <a:bodyPr/>
                    <a:lstStyle/>
                    <a:p>
                      <a:pPr algn="ctr"/>
                      <a:r>
                        <a:rPr lang="en-US" sz="3200" dirty="0" smtClean="0"/>
                        <a:t>99.90%</a:t>
                      </a:r>
                      <a:endParaRPr lang="en-US" sz="3200" dirty="0"/>
                    </a:p>
                  </a:txBody>
                  <a:tcPr marL="86600" marR="86600">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599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2.96296E-6 L 0 0.50833 " pathEditMode="relative" rAng="0" ptsTypes="AA">
                                      <p:cBhvr>
                                        <p:cTn id="11" dur="2000" fill="hold"/>
                                        <p:tgtEl>
                                          <p:spTgt spid="6"/>
                                        </p:tgtEl>
                                        <p:attrNameLst>
                                          <p:attrName>ppt_x</p:attrName>
                                          <p:attrName>ppt_y</p:attrName>
                                        </p:attrNameLst>
                                      </p:cBhvr>
                                      <p:rCtr x="0" y="25579"/>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 0.50834 L 0 0.59352 " pathEditMode="relative" rAng="0" ptsTypes="AA">
                                      <p:cBhvr>
                                        <p:cTn id="15" dur="2000" fill="hold"/>
                                        <p:tgtEl>
                                          <p:spTgt spid="6"/>
                                        </p:tgtEl>
                                        <p:attrNameLst>
                                          <p:attrName>ppt_x</p:attrName>
                                          <p:attrName>ppt_y</p:attrName>
                                        </p:attrNameLst>
                                      </p:cBhvr>
                                      <p:rCtr x="0" y="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Metrics</a:t>
            </a:r>
            <a:endParaRPr lang="en-US" dirty="0"/>
          </a:p>
        </p:txBody>
      </p:sp>
      <p:sp>
        <p:nvSpPr>
          <p:cNvPr id="4" name="Content Placeholder 3"/>
          <p:cNvSpPr>
            <a:spLocks noGrp="1"/>
          </p:cNvSpPr>
          <p:nvPr>
            <p:ph sz="quarter" idx="11"/>
          </p:nvPr>
        </p:nvSpPr>
        <p:spPr/>
        <p:txBody>
          <a:bodyPr>
            <a:normAutofit/>
          </a:bodyPr>
          <a:lstStyle/>
          <a:p>
            <a:r>
              <a:rPr lang="en-US" sz="3600" dirty="0" smtClean="0">
                <a:solidFill>
                  <a:schemeClr val="tx1"/>
                </a:solidFill>
              </a:rPr>
              <a:t>Cost</a:t>
            </a:r>
          </a:p>
          <a:p>
            <a:pPr lvl="1"/>
            <a:r>
              <a:rPr lang="en-US" sz="3200" dirty="0" smtClean="0">
                <a:solidFill>
                  <a:schemeClr val="tx1"/>
                </a:solidFill>
              </a:rPr>
              <a:t>Memory cost savings</a:t>
            </a:r>
          </a:p>
          <a:p>
            <a:pPr lvl="1"/>
            <a:r>
              <a:rPr lang="en-US" sz="3200" i="0" dirty="0" smtClean="0">
                <a:solidFill>
                  <a:schemeClr val="tx1"/>
                </a:solidFill>
              </a:rPr>
              <a:t>Server HW cost savings</a:t>
            </a:r>
            <a:br>
              <a:rPr lang="en-US" sz="3200" i="0" dirty="0" smtClean="0">
                <a:solidFill>
                  <a:schemeClr val="tx1"/>
                </a:solidFill>
              </a:rPr>
            </a:br>
            <a:r>
              <a:rPr lang="en-US" sz="3200" i="0" dirty="0" smtClean="0">
                <a:solidFill>
                  <a:schemeClr val="tx1"/>
                </a:solidFill>
              </a:rPr>
              <a:t>(both compared with </a:t>
            </a:r>
            <a:r>
              <a:rPr lang="en-US" sz="3200" b="1" i="1" u="sng" dirty="0" smtClean="0">
                <a:solidFill>
                  <a:schemeClr val="tx1"/>
                </a:solidFill>
              </a:rPr>
              <a:t>Typical Server</a:t>
            </a:r>
            <a:r>
              <a:rPr lang="en-US" sz="3200" i="0" dirty="0" smtClean="0">
                <a:solidFill>
                  <a:schemeClr val="tx1"/>
                </a:solidFill>
              </a:rPr>
              <a:t>)</a:t>
            </a:r>
          </a:p>
          <a:p>
            <a:endParaRPr lang="en-US" sz="3600" i="0" dirty="0">
              <a:solidFill>
                <a:schemeClr val="tx1"/>
              </a:solidFill>
            </a:endParaRPr>
          </a:p>
          <a:p>
            <a:r>
              <a:rPr lang="en-US" sz="3600" dirty="0" smtClean="0">
                <a:solidFill>
                  <a:schemeClr val="tx1"/>
                </a:solidFill>
              </a:rPr>
              <a:t>Reliability</a:t>
            </a:r>
          </a:p>
          <a:p>
            <a:pPr lvl="1"/>
            <a:r>
              <a:rPr lang="en-US" sz="3200" dirty="0" smtClean="0"/>
              <a:t>Crashes/server/month</a:t>
            </a:r>
            <a:endParaRPr lang="en-US" sz="3200" dirty="0"/>
          </a:p>
          <a:p>
            <a:pPr lvl="1"/>
            <a:r>
              <a:rPr lang="en-US" sz="3200" dirty="0"/>
              <a:t>Single server availability</a:t>
            </a:r>
          </a:p>
          <a:p>
            <a:pPr lvl="1"/>
            <a:r>
              <a:rPr lang="en-US" sz="3200" dirty="0" smtClean="0"/>
              <a:t># incorrect/million queries</a:t>
            </a:r>
            <a:endParaRPr lang="en-US" sz="3200" dirty="0">
              <a:solidFill>
                <a:schemeClr val="tx1"/>
              </a:solidFill>
            </a:endParaRP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51</a:t>
            </a:fld>
            <a:endParaRPr lang="en-US" dirty="0">
              <a:solidFill>
                <a:prstClr val="black"/>
              </a:solidFill>
              <a:latin typeface="Calibri"/>
            </a:endParaRPr>
          </a:p>
        </p:txBody>
      </p:sp>
    </p:spTree>
    <p:extLst>
      <p:ext uri="{BB962C8B-B14F-4D97-AF65-F5344CB8AC3E}">
        <p14:creationId xmlns:p14="http://schemas.microsoft.com/office/powerpoint/2010/main" val="31179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dir="cw">
                                      <p:cBhvr override="childStyle">
                                        <p:cTn id="28" dur="10" fill="hold"/>
                                        <p:tgtEl>
                                          <p:spTgt spid="4">
                                            <p:txEl>
                                              <p:pRg st="2" end="2"/>
                                            </p:txEl>
                                          </p:spTgt>
                                        </p:tgtEl>
                                        <p:attrNameLst>
                                          <p:attrName>style.color</p:attrName>
                                        </p:attrNameLst>
                                      </p:cBhvr>
                                      <p:to>
                                        <a:srgbClr val="FF0000"/>
                                      </p:to>
                                    </p:animClr>
                                  </p:childTnLst>
                                </p:cTn>
                              </p:par>
                              <p:par>
                                <p:cTn id="29" presetID="3" presetClass="emph" presetSubtype="2" fill="hold" nodeType="withEffect">
                                  <p:stCondLst>
                                    <p:cond delay="0"/>
                                  </p:stCondLst>
                                  <p:childTnLst>
                                    <p:animClr clrSpc="rgb" dir="cw">
                                      <p:cBhvr override="childStyle">
                                        <p:cTn id="30" dur="10" fill="hold"/>
                                        <p:tgtEl>
                                          <p:spTgt spid="4">
                                            <p:txEl>
                                              <p:pRg st="7" end="7"/>
                                            </p:txEl>
                                          </p:spTgt>
                                        </p:tgtEl>
                                        <p:attrNameLst>
                                          <p:attrName>style.color</p:attrName>
                                        </p:attrNameLst>
                                      </p:cBhvr>
                                      <p:to>
                                        <a:srgbClr val="FF0000"/>
                                      </p:to>
                                    </p:animClr>
                                  </p:childTnLst>
                                </p:cTn>
                              </p:par>
                              <p:par>
                                <p:cTn id="31" presetID="3" presetClass="emph" presetSubtype="2" fill="hold" nodeType="withEffect">
                                  <p:stCondLst>
                                    <p:cond delay="0"/>
                                  </p:stCondLst>
                                  <p:childTnLst>
                                    <p:animClr clrSpc="rgb" dir="cw">
                                      <p:cBhvr override="childStyle">
                                        <p:cTn id="32" dur="10" fill="hold"/>
                                        <p:tgtEl>
                                          <p:spTgt spid="4">
                                            <p:txEl>
                                              <p:pRg st="6" end="6"/>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Server HW Cost Savings</a:t>
            </a:r>
            <a:endParaRPr lang="en-US" dirty="0"/>
          </a:p>
        </p:txBody>
      </p:sp>
      <p:sp>
        <p:nvSpPr>
          <p:cNvPr id="4" name="Slide Number Placeholder 3"/>
          <p:cNvSpPr>
            <a:spLocks noGrp="1"/>
          </p:cNvSpPr>
          <p:nvPr>
            <p:ph type="sldNum" sz="quarter" idx="14"/>
          </p:nvPr>
        </p:nvSpPr>
        <p:spPr/>
        <p:txBody>
          <a:bodyPr/>
          <a:lstStyle/>
          <a:p>
            <a:fld id="{659951FD-F195-4FF4-B5D0-ABFF8986B8DF}" type="slidenum">
              <a:rPr lang="en-US" smtClean="0">
                <a:solidFill>
                  <a:prstClr val="black"/>
                </a:solidFill>
                <a:latin typeface="Calibri"/>
              </a:rPr>
              <a:pPr/>
              <a:t>52</a:t>
            </a:fld>
            <a:endParaRPr lang="en-US" dirty="0">
              <a:solidFill>
                <a:prstClr val="black"/>
              </a:solidFill>
              <a:latin typeface="Calibri"/>
            </a:endParaRPr>
          </a:p>
        </p:txBody>
      </p:sp>
      <p:graphicFrame>
        <p:nvGraphicFramePr>
          <p:cNvPr id="7" name="Content Placeholder 6"/>
          <p:cNvGraphicFramePr>
            <a:graphicFrameLocks/>
          </p:cNvGraphicFramePr>
          <p:nvPr>
            <p:extLst>
              <p:ext uri="{D42A27DB-BD31-4B8C-83A1-F6EECF244321}">
                <p14:modId xmlns:p14="http://schemas.microsoft.com/office/powerpoint/2010/main" val="1395035055"/>
              </p:ext>
            </p:extLst>
          </p:nvPr>
        </p:nvGraphicFramePr>
        <p:xfrm>
          <a:off x="123825" y="1241425"/>
          <a:ext cx="8897938" cy="425822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5346424"/>
            <a:ext cx="9144000" cy="1511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Calibri"/>
              </a:rPr>
              <a:t>Reducing the use of memory error mitigation techniques in part of memory space can save noticeable amount of server HW cost</a:t>
            </a:r>
            <a:endParaRPr lang="en-US" sz="3200" dirty="0">
              <a:solidFill>
                <a:srgbClr val="FFFF00"/>
              </a:solidFill>
              <a:latin typeface="Calibri"/>
            </a:endParaRPr>
          </a:p>
        </p:txBody>
      </p:sp>
    </p:spTree>
    <p:extLst>
      <p:ext uri="{BB962C8B-B14F-4D97-AF65-F5344CB8AC3E}">
        <p14:creationId xmlns:p14="http://schemas.microsoft.com/office/powerpoint/2010/main" val="386527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5686424"/>
            <a:ext cx="9144000" cy="11715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Calibri"/>
              </a:rPr>
              <a:t>HRM systems are flexible to adjust </a:t>
            </a:r>
            <a:br>
              <a:rPr lang="en-US" sz="3200" dirty="0" smtClean="0">
                <a:solidFill>
                  <a:srgbClr val="FFFF00"/>
                </a:solidFill>
                <a:latin typeface="Calibri"/>
              </a:rPr>
            </a:br>
            <a:r>
              <a:rPr lang="en-US" sz="3200" dirty="0" smtClean="0">
                <a:solidFill>
                  <a:srgbClr val="FFFF00"/>
                </a:solidFill>
                <a:latin typeface="Calibri"/>
              </a:rPr>
              <a:t>and can achieve availability target</a:t>
            </a:r>
            <a:endParaRPr lang="en-US" sz="3200" dirty="0">
              <a:solidFill>
                <a:srgbClr val="FFFF00"/>
              </a:solidFill>
              <a:latin typeface="Calibri"/>
            </a:endParaRPr>
          </a:p>
        </p:txBody>
      </p:sp>
      <p:graphicFrame>
        <p:nvGraphicFramePr>
          <p:cNvPr id="12" name="Content Placeholder 6"/>
          <p:cNvGraphicFramePr>
            <a:graphicFrameLocks/>
          </p:cNvGraphicFramePr>
          <p:nvPr>
            <p:extLst>
              <p:ext uri="{D42A27DB-BD31-4B8C-83A1-F6EECF244321}">
                <p14:modId xmlns:p14="http://schemas.microsoft.com/office/powerpoint/2010/main" val="2973859204"/>
              </p:ext>
            </p:extLst>
          </p:nvPr>
        </p:nvGraphicFramePr>
        <p:xfrm>
          <a:off x="123825" y="1241426"/>
          <a:ext cx="8897938" cy="440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Achieving Target </a:t>
            </a:r>
            <a:r>
              <a:rPr lang="en-US" dirty="0"/>
              <a:t>A</a:t>
            </a:r>
            <a:r>
              <a:rPr lang="en-US" dirty="0" smtClean="0"/>
              <a:t>vailability</a:t>
            </a:r>
            <a:endParaRPr lang="en-US" dirty="0"/>
          </a:p>
        </p:txBody>
      </p:sp>
      <p:sp>
        <p:nvSpPr>
          <p:cNvPr id="4" name="Slide Number Placeholder 3"/>
          <p:cNvSpPr>
            <a:spLocks noGrp="1"/>
          </p:cNvSpPr>
          <p:nvPr>
            <p:ph type="sldNum" sz="quarter" idx="14"/>
          </p:nvPr>
        </p:nvSpPr>
        <p:spPr/>
        <p:txBody>
          <a:bodyPr/>
          <a:lstStyle/>
          <a:p>
            <a:fld id="{659951FD-F195-4FF4-B5D0-ABFF8986B8DF}" type="slidenum">
              <a:rPr lang="en-US" smtClean="0">
                <a:solidFill>
                  <a:prstClr val="black"/>
                </a:solidFill>
                <a:latin typeface="Calibri"/>
              </a:rPr>
              <a:pPr/>
              <a:t>53</a:t>
            </a:fld>
            <a:endParaRPr lang="en-US" dirty="0">
              <a:solidFill>
                <a:prstClr val="black"/>
              </a:solidFill>
              <a:latin typeface="Calibri"/>
            </a:endParaRPr>
          </a:p>
        </p:txBody>
      </p:sp>
      <p:grpSp>
        <p:nvGrpSpPr>
          <p:cNvPr id="18" name="Group 17"/>
          <p:cNvGrpSpPr/>
          <p:nvPr/>
        </p:nvGrpSpPr>
        <p:grpSpPr>
          <a:xfrm>
            <a:off x="1378226" y="1028623"/>
            <a:ext cx="7407965" cy="990674"/>
            <a:chOff x="1033670" y="1142927"/>
            <a:chExt cx="7752521" cy="990674"/>
          </a:xfrm>
        </p:grpSpPr>
        <p:cxnSp>
          <p:nvCxnSpPr>
            <p:cNvPr id="9" name="Straight Connector 8"/>
            <p:cNvCxnSpPr/>
            <p:nvPr/>
          </p:nvCxnSpPr>
          <p:spPr>
            <a:xfrm>
              <a:off x="1033670" y="2133601"/>
              <a:ext cx="7752521"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15409" y="1142927"/>
              <a:ext cx="4546689" cy="954107"/>
            </a:xfrm>
            <a:prstGeom prst="rect">
              <a:avLst/>
            </a:prstGeom>
            <a:noFill/>
          </p:spPr>
          <p:txBody>
            <a:bodyPr wrap="square" rtlCol="0">
              <a:spAutoFit/>
            </a:bodyPr>
            <a:lstStyle/>
            <a:p>
              <a:pPr algn="ctr"/>
              <a:r>
                <a:rPr lang="en-US" sz="2800" dirty="0" smtClean="0">
                  <a:solidFill>
                    <a:srgbClr val="FF0000"/>
                  </a:solidFill>
                  <a:latin typeface="Calibri"/>
                </a:rPr>
                <a:t>Single server availability target: 99.90%</a:t>
              </a:r>
              <a:endParaRPr lang="en-US" sz="2800" dirty="0">
                <a:solidFill>
                  <a:srgbClr val="FF0000"/>
                </a:solidFill>
                <a:latin typeface="Calibri"/>
              </a:endParaRPr>
            </a:p>
          </p:txBody>
        </p:sp>
      </p:grpSp>
      <p:sp>
        <p:nvSpPr>
          <p:cNvPr id="13" name="TextBox 12"/>
          <p:cNvSpPr txBox="1"/>
          <p:nvPr/>
        </p:nvSpPr>
        <p:spPr>
          <a:xfrm>
            <a:off x="2010252" y="2577019"/>
            <a:ext cx="430382" cy="670183"/>
          </a:xfrm>
          <a:prstGeom prst="rect">
            <a:avLst/>
          </a:prstGeom>
          <a:noFill/>
          <a:ln w="38100">
            <a:noFill/>
          </a:ln>
        </p:spPr>
        <p:txBody>
          <a:bodyPr wrap="square" rtlCol="0" anchor="ctr">
            <a:spAutoFit/>
          </a:bodyPr>
          <a:lstStyle/>
          <a:p>
            <a:pPr algn="ctr">
              <a:lnSpc>
                <a:spcPts val="3000"/>
              </a:lnSpc>
            </a:pPr>
            <a:r>
              <a:rPr lang="en-US" sz="8800" dirty="0" smtClean="0">
                <a:solidFill>
                  <a:srgbClr val="00B050"/>
                </a:solidFill>
                <a:latin typeface="Calibri"/>
                <a:cs typeface="Times New Roman" panose="02020603050405020304" pitchFamily="18" charset="0"/>
                <a:sym typeface="Wingdings" panose="05000000000000000000" pitchFamily="2" charset="2"/>
              </a:rPr>
              <a:t></a:t>
            </a:r>
            <a:endParaRPr lang="en-US" sz="7200" dirty="0">
              <a:solidFill>
                <a:prstClr val="black"/>
              </a:solidFill>
              <a:latin typeface="Calibri"/>
              <a:cs typeface="Times New Roman" panose="02020603050405020304" pitchFamily="18" charset="0"/>
            </a:endParaRPr>
          </a:p>
        </p:txBody>
      </p:sp>
      <p:sp>
        <p:nvSpPr>
          <p:cNvPr id="14" name="TextBox 13"/>
          <p:cNvSpPr txBox="1"/>
          <p:nvPr/>
        </p:nvSpPr>
        <p:spPr>
          <a:xfrm>
            <a:off x="5006405" y="2577020"/>
            <a:ext cx="430382" cy="670183"/>
          </a:xfrm>
          <a:prstGeom prst="rect">
            <a:avLst/>
          </a:prstGeom>
          <a:noFill/>
          <a:ln w="38100">
            <a:noFill/>
          </a:ln>
        </p:spPr>
        <p:txBody>
          <a:bodyPr wrap="square" rtlCol="0" anchor="ctr">
            <a:spAutoFit/>
          </a:bodyPr>
          <a:lstStyle/>
          <a:p>
            <a:pPr algn="ctr">
              <a:lnSpc>
                <a:spcPts val="3000"/>
              </a:lnSpc>
            </a:pPr>
            <a:r>
              <a:rPr lang="en-US" sz="8800" dirty="0" smtClean="0">
                <a:solidFill>
                  <a:srgbClr val="00B050"/>
                </a:solidFill>
                <a:latin typeface="Calibri"/>
                <a:cs typeface="Times New Roman" panose="02020603050405020304" pitchFamily="18" charset="0"/>
                <a:sym typeface="Wingdings" panose="05000000000000000000" pitchFamily="2" charset="2"/>
              </a:rPr>
              <a:t></a:t>
            </a:r>
            <a:endParaRPr lang="en-US" sz="7200" dirty="0">
              <a:solidFill>
                <a:prstClr val="black"/>
              </a:solidFill>
              <a:latin typeface="Calibri"/>
              <a:cs typeface="Times New Roman" panose="02020603050405020304" pitchFamily="18" charset="0"/>
            </a:endParaRPr>
          </a:p>
        </p:txBody>
      </p:sp>
      <p:sp>
        <p:nvSpPr>
          <p:cNvPr id="15" name="TextBox 14"/>
          <p:cNvSpPr txBox="1"/>
          <p:nvPr/>
        </p:nvSpPr>
        <p:spPr>
          <a:xfrm>
            <a:off x="8002558" y="2577020"/>
            <a:ext cx="430382" cy="670183"/>
          </a:xfrm>
          <a:prstGeom prst="rect">
            <a:avLst/>
          </a:prstGeom>
          <a:noFill/>
          <a:ln w="38100">
            <a:noFill/>
          </a:ln>
        </p:spPr>
        <p:txBody>
          <a:bodyPr wrap="square" rtlCol="0" anchor="ctr">
            <a:spAutoFit/>
          </a:bodyPr>
          <a:lstStyle/>
          <a:p>
            <a:pPr algn="ctr">
              <a:lnSpc>
                <a:spcPts val="3000"/>
              </a:lnSpc>
            </a:pPr>
            <a:r>
              <a:rPr lang="en-US" sz="8800" dirty="0" smtClean="0">
                <a:solidFill>
                  <a:srgbClr val="00B050"/>
                </a:solidFill>
                <a:latin typeface="Calibri"/>
                <a:cs typeface="Times New Roman" panose="02020603050405020304" pitchFamily="18" charset="0"/>
                <a:sym typeface="Wingdings" panose="05000000000000000000" pitchFamily="2" charset="2"/>
              </a:rPr>
              <a:t></a:t>
            </a:r>
            <a:endParaRPr lang="en-US" sz="7200" dirty="0">
              <a:solidFill>
                <a:prstClr val="black"/>
              </a:solidFill>
              <a:latin typeface="Calibri"/>
              <a:cs typeface="Times New Roman" panose="02020603050405020304" pitchFamily="18" charset="0"/>
            </a:endParaRPr>
          </a:p>
        </p:txBody>
      </p:sp>
      <p:sp>
        <p:nvSpPr>
          <p:cNvPr id="16" name="TextBox 15"/>
          <p:cNvSpPr txBox="1"/>
          <p:nvPr/>
        </p:nvSpPr>
        <p:spPr>
          <a:xfrm>
            <a:off x="3181772" y="4333044"/>
            <a:ext cx="901209" cy="670183"/>
          </a:xfrm>
          <a:prstGeom prst="rect">
            <a:avLst/>
          </a:prstGeom>
          <a:noFill/>
          <a:ln w="38100">
            <a:noFill/>
          </a:ln>
        </p:spPr>
        <p:txBody>
          <a:bodyPr wrap="none" rtlCol="0" anchor="ctr">
            <a:spAutoFit/>
          </a:bodyPr>
          <a:lstStyle/>
          <a:p>
            <a:pPr algn="ctr">
              <a:lnSpc>
                <a:spcPts val="3000"/>
              </a:lnSpc>
            </a:pPr>
            <a:r>
              <a:rPr lang="en-US" sz="8800" dirty="0" smtClean="0">
                <a:solidFill>
                  <a:srgbClr val="FF0000"/>
                </a:solidFill>
                <a:latin typeface="Calibri"/>
                <a:cs typeface="Times New Roman" panose="02020603050405020304" pitchFamily="18" charset="0"/>
                <a:sym typeface="Wingdings" panose="05000000000000000000" pitchFamily="2" charset="2"/>
              </a:rPr>
              <a:t></a:t>
            </a:r>
            <a:endParaRPr lang="en-US" sz="7200" dirty="0">
              <a:solidFill>
                <a:prstClr val="black"/>
              </a:solidFill>
              <a:latin typeface="Calibri"/>
              <a:cs typeface="Times New Roman" panose="02020603050405020304" pitchFamily="18" charset="0"/>
            </a:endParaRPr>
          </a:p>
        </p:txBody>
      </p:sp>
      <p:sp>
        <p:nvSpPr>
          <p:cNvPr id="17" name="TextBox 16"/>
          <p:cNvSpPr txBox="1"/>
          <p:nvPr/>
        </p:nvSpPr>
        <p:spPr>
          <a:xfrm>
            <a:off x="6184011" y="4333043"/>
            <a:ext cx="901209" cy="670183"/>
          </a:xfrm>
          <a:prstGeom prst="rect">
            <a:avLst/>
          </a:prstGeom>
          <a:noFill/>
          <a:ln w="38100">
            <a:noFill/>
          </a:ln>
        </p:spPr>
        <p:txBody>
          <a:bodyPr wrap="none" rtlCol="0" anchor="ctr">
            <a:spAutoFit/>
          </a:bodyPr>
          <a:lstStyle/>
          <a:p>
            <a:pPr algn="ctr">
              <a:lnSpc>
                <a:spcPts val="3000"/>
              </a:lnSpc>
            </a:pPr>
            <a:r>
              <a:rPr lang="en-US" sz="8800" dirty="0" smtClean="0">
                <a:solidFill>
                  <a:srgbClr val="FF0000"/>
                </a:solidFill>
                <a:latin typeface="Calibri"/>
                <a:cs typeface="Times New Roman" panose="02020603050405020304" pitchFamily="18" charset="0"/>
                <a:sym typeface="Wingdings" panose="05000000000000000000" pitchFamily="2" charset="2"/>
              </a:rPr>
              <a:t></a:t>
            </a:r>
            <a:endParaRPr lang="en-US" sz="7200" dirty="0">
              <a:solidFill>
                <a:prstClr val="black"/>
              </a:solidFill>
              <a:latin typeface="Calibri"/>
              <a:cs typeface="Times New Roman" panose="02020603050405020304" pitchFamily="18" charset="0"/>
            </a:endParaRPr>
          </a:p>
        </p:txBody>
      </p:sp>
    </p:spTree>
    <p:extLst>
      <p:ext uri="{BB962C8B-B14F-4D97-AF65-F5344CB8AC3E}">
        <p14:creationId xmlns:p14="http://schemas.microsoft.com/office/powerpoint/2010/main" val="169922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14" grpId="0"/>
      <p:bldP spid="15" grpId="0"/>
      <p:bldP spid="16" grpId="0"/>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Achieving Acceptable Correctness</a:t>
            </a:r>
            <a:endParaRPr lang="en-US" dirty="0"/>
          </a:p>
        </p:txBody>
      </p:sp>
      <p:sp>
        <p:nvSpPr>
          <p:cNvPr id="4" name="Slide Number Placeholder 3"/>
          <p:cNvSpPr>
            <a:spLocks noGrp="1"/>
          </p:cNvSpPr>
          <p:nvPr>
            <p:ph type="sldNum" sz="quarter" idx="14"/>
          </p:nvPr>
        </p:nvSpPr>
        <p:spPr/>
        <p:txBody>
          <a:bodyPr/>
          <a:lstStyle/>
          <a:p>
            <a:fld id="{659951FD-F195-4FF4-B5D0-ABFF8986B8DF}" type="slidenum">
              <a:rPr lang="en-US" smtClean="0">
                <a:solidFill>
                  <a:prstClr val="black"/>
                </a:solidFill>
                <a:latin typeface="Calibri"/>
              </a:rPr>
              <a:pPr/>
              <a:t>54</a:t>
            </a:fld>
            <a:endParaRPr lang="en-US" dirty="0">
              <a:solidFill>
                <a:prstClr val="black"/>
              </a:solidFill>
              <a:latin typeface="Calibri"/>
            </a:endParaRPr>
          </a:p>
        </p:txBody>
      </p:sp>
      <p:graphicFrame>
        <p:nvGraphicFramePr>
          <p:cNvPr id="5" name="Content Placeholder 6"/>
          <p:cNvGraphicFramePr>
            <a:graphicFrameLocks/>
          </p:cNvGraphicFramePr>
          <p:nvPr>
            <p:extLst/>
          </p:nvPr>
        </p:nvGraphicFramePr>
        <p:xfrm>
          <a:off x="123825" y="1241425"/>
          <a:ext cx="8897938" cy="420521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5446644"/>
            <a:ext cx="9144000" cy="1411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Calibri"/>
              </a:rPr>
              <a:t>HRM systems can achieve acceptable correctness</a:t>
            </a:r>
            <a:endParaRPr lang="en-US" sz="3200" dirty="0">
              <a:solidFill>
                <a:srgbClr val="FFFF00"/>
              </a:solidFill>
              <a:latin typeface="Calibri"/>
            </a:endParaRPr>
          </a:p>
        </p:txBody>
      </p:sp>
    </p:spTree>
    <p:extLst>
      <p:ext uri="{BB962C8B-B14F-4D97-AF65-F5344CB8AC3E}">
        <p14:creationId xmlns:p14="http://schemas.microsoft.com/office/powerpoint/2010/main" val="323492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1085849"/>
            <a:ext cx="9138223" cy="5772151"/>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lstStyle/>
          <a:p>
            <a:r>
              <a:rPr lang="en-US" dirty="0"/>
              <a:t>Evaluation Results</a:t>
            </a:r>
          </a:p>
        </p:txBody>
      </p:sp>
      <p:pic>
        <p:nvPicPr>
          <p:cNvPr id="9" name="Picture 8" descr="C:\Users\Yixin\Adobe Flash Builder 4.7\radar-demo\bin-debug\RadarChart_Demo.swf - Internet Explorer">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713" t="16125" r="34430" b="1443"/>
          <a:stretch/>
        </p:blipFill>
        <p:spPr>
          <a:xfrm>
            <a:off x="262741" y="1085850"/>
            <a:ext cx="8612742" cy="5742789"/>
          </a:xfrm>
          <a:prstGeom prst="rect">
            <a:avLst/>
          </a:prstGeom>
        </p:spPr>
      </p:pic>
      <p:sp>
        <p:nvSpPr>
          <p:cNvPr id="16" name="Rectangle 15"/>
          <p:cNvSpPr/>
          <p:nvPr/>
        </p:nvSpPr>
        <p:spPr>
          <a:xfrm>
            <a:off x="6612757" y="1085850"/>
            <a:ext cx="2525466" cy="1682985"/>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Calibri"/>
            </a:endParaRPr>
          </a:p>
        </p:txBody>
      </p:sp>
      <p:grpSp>
        <p:nvGrpSpPr>
          <p:cNvPr id="18" name="Group 17"/>
          <p:cNvGrpSpPr/>
          <p:nvPr/>
        </p:nvGrpSpPr>
        <p:grpSpPr>
          <a:xfrm>
            <a:off x="6775862" y="1104542"/>
            <a:ext cx="2187937" cy="461665"/>
            <a:chOff x="6704298" y="1104541"/>
            <a:chExt cx="2187937" cy="461665"/>
          </a:xfrm>
        </p:grpSpPr>
        <p:sp>
          <p:nvSpPr>
            <p:cNvPr id="15" name="Oval 14"/>
            <p:cNvSpPr/>
            <p:nvPr/>
          </p:nvSpPr>
          <p:spPr>
            <a:xfrm>
              <a:off x="6704298" y="1185414"/>
              <a:ext cx="238364" cy="23836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17" name="TextBox 16"/>
            <p:cNvSpPr txBox="1"/>
            <p:nvPr/>
          </p:nvSpPr>
          <p:spPr>
            <a:xfrm>
              <a:off x="6942662" y="1104541"/>
              <a:ext cx="1949573" cy="461665"/>
            </a:xfrm>
            <a:prstGeom prst="rect">
              <a:avLst/>
            </a:prstGeom>
            <a:noFill/>
          </p:spPr>
          <p:txBody>
            <a:bodyPr wrap="none" rtlCol="0">
              <a:spAutoFit/>
            </a:bodyPr>
            <a:lstStyle/>
            <a:p>
              <a:r>
                <a:rPr lang="en-US" sz="2400" b="1" i="1" u="sng" dirty="0" smtClean="0">
                  <a:solidFill>
                    <a:prstClr val="black"/>
                  </a:solidFill>
                  <a:latin typeface="Calibri"/>
                </a:rPr>
                <a:t>Typical Server</a:t>
              </a:r>
              <a:endParaRPr lang="en-US" sz="2400" b="1" i="1" u="sng" dirty="0">
                <a:solidFill>
                  <a:prstClr val="black"/>
                </a:solidFill>
                <a:latin typeface="Calibri"/>
              </a:endParaRPr>
            </a:p>
          </p:txBody>
        </p:sp>
      </p:grpSp>
      <p:grpSp>
        <p:nvGrpSpPr>
          <p:cNvPr id="19" name="Group 18"/>
          <p:cNvGrpSpPr/>
          <p:nvPr/>
        </p:nvGrpSpPr>
        <p:grpSpPr>
          <a:xfrm>
            <a:off x="6775862" y="1463808"/>
            <a:ext cx="2090153" cy="461665"/>
            <a:chOff x="6704298" y="1104541"/>
            <a:chExt cx="2090153" cy="461665"/>
          </a:xfrm>
        </p:grpSpPr>
        <p:sp>
          <p:nvSpPr>
            <p:cNvPr id="20" name="Oval 19"/>
            <p:cNvSpPr/>
            <p:nvPr/>
          </p:nvSpPr>
          <p:spPr>
            <a:xfrm>
              <a:off x="6704298" y="1185414"/>
              <a:ext cx="238364" cy="238364"/>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21" name="TextBox 20"/>
            <p:cNvSpPr txBox="1"/>
            <p:nvPr/>
          </p:nvSpPr>
          <p:spPr>
            <a:xfrm>
              <a:off x="6942662" y="1104541"/>
              <a:ext cx="1851789" cy="461665"/>
            </a:xfrm>
            <a:prstGeom prst="rect">
              <a:avLst/>
            </a:prstGeom>
            <a:noFill/>
          </p:spPr>
          <p:txBody>
            <a:bodyPr wrap="none" rtlCol="0">
              <a:spAutoFit/>
            </a:bodyPr>
            <a:lstStyle/>
            <a:p>
              <a:r>
                <a:rPr lang="en-US" sz="2400" b="1" i="1" u="sng" dirty="0" smtClean="0">
                  <a:solidFill>
                    <a:prstClr val="black"/>
                  </a:solidFill>
                  <a:latin typeface="Calibri"/>
                </a:rPr>
                <a:t>Consumer PC</a:t>
              </a:r>
              <a:endParaRPr lang="en-US" sz="2400" b="1" i="1" u="sng" dirty="0">
                <a:solidFill>
                  <a:prstClr val="black"/>
                </a:solidFill>
                <a:latin typeface="Calibri"/>
              </a:endParaRPr>
            </a:p>
          </p:txBody>
        </p:sp>
      </p:grpSp>
      <p:grpSp>
        <p:nvGrpSpPr>
          <p:cNvPr id="23" name="Group 22"/>
          <p:cNvGrpSpPr/>
          <p:nvPr/>
        </p:nvGrpSpPr>
        <p:grpSpPr>
          <a:xfrm>
            <a:off x="6775862" y="1823074"/>
            <a:ext cx="1059423" cy="461665"/>
            <a:chOff x="6704298" y="1104541"/>
            <a:chExt cx="1059423" cy="461665"/>
          </a:xfrm>
        </p:grpSpPr>
        <p:sp>
          <p:nvSpPr>
            <p:cNvPr id="24" name="Oval 23"/>
            <p:cNvSpPr/>
            <p:nvPr/>
          </p:nvSpPr>
          <p:spPr>
            <a:xfrm>
              <a:off x="6704298" y="1185414"/>
              <a:ext cx="238364" cy="238364"/>
            </a:xfrm>
            <a:prstGeom prst="ellipse">
              <a:avLst/>
            </a:prstGeom>
            <a:solidFill>
              <a:srgbClr val="01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25" name="TextBox 24"/>
            <p:cNvSpPr txBox="1"/>
            <p:nvPr/>
          </p:nvSpPr>
          <p:spPr>
            <a:xfrm>
              <a:off x="6942662" y="1104541"/>
              <a:ext cx="821059" cy="461665"/>
            </a:xfrm>
            <a:prstGeom prst="rect">
              <a:avLst/>
            </a:prstGeom>
            <a:noFill/>
          </p:spPr>
          <p:txBody>
            <a:bodyPr wrap="none" rtlCol="0">
              <a:spAutoFit/>
            </a:bodyPr>
            <a:lstStyle/>
            <a:p>
              <a:r>
                <a:rPr lang="en-US" sz="2400" b="1" i="1" u="sng" dirty="0" smtClean="0">
                  <a:solidFill>
                    <a:prstClr val="black"/>
                  </a:solidFill>
                  <a:latin typeface="Calibri"/>
                </a:rPr>
                <a:t>HRM</a:t>
              </a:r>
              <a:endParaRPr lang="en-US" sz="2400" b="1" i="1" u="sng" dirty="0">
                <a:solidFill>
                  <a:prstClr val="black"/>
                </a:solidFill>
                <a:latin typeface="Calibri"/>
              </a:endParaRPr>
            </a:p>
          </p:txBody>
        </p:sp>
      </p:grpSp>
      <p:grpSp>
        <p:nvGrpSpPr>
          <p:cNvPr id="33" name="Group 32"/>
          <p:cNvGrpSpPr/>
          <p:nvPr/>
        </p:nvGrpSpPr>
        <p:grpSpPr>
          <a:xfrm>
            <a:off x="6775862" y="2182340"/>
            <a:ext cx="2248273" cy="461665"/>
            <a:chOff x="6704298" y="1104541"/>
            <a:chExt cx="2248273" cy="461665"/>
          </a:xfrm>
        </p:grpSpPr>
        <p:sp>
          <p:nvSpPr>
            <p:cNvPr id="34" name="Oval 33"/>
            <p:cNvSpPr/>
            <p:nvPr/>
          </p:nvSpPr>
          <p:spPr>
            <a:xfrm>
              <a:off x="6704298" y="1185414"/>
              <a:ext cx="238364" cy="238364"/>
            </a:xfrm>
            <a:prstGeom prst="ellipse">
              <a:avLst/>
            </a:prstGeom>
            <a:solidFill>
              <a:srgbClr val="FFF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35" name="TextBox 34"/>
            <p:cNvSpPr txBox="1"/>
            <p:nvPr/>
          </p:nvSpPr>
          <p:spPr>
            <a:xfrm>
              <a:off x="6942662" y="1104541"/>
              <a:ext cx="2009909" cy="461665"/>
            </a:xfrm>
            <a:prstGeom prst="rect">
              <a:avLst/>
            </a:prstGeom>
            <a:noFill/>
          </p:spPr>
          <p:txBody>
            <a:bodyPr wrap="none" rtlCol="0">
              <a:spAutoFit/>
            </a:bodyPr>
            <a:lstStyle/>
            <a:p>
              <a:r>
                <a:rPr lang="en-US" sz="2400" b="1" i="1" u="sng" dirty="0" smtClean="0">
                  <a:solidFill>
                    <a:prstClr val="black"/>
                  </a:solidFill>
                  <a:latin typeface="Calibri"/>
                </a:rPr>
                <a:t>Less-Tested (L)</a:t>
              </a:r>
              <a:endParaRPr lang="en-US" sz="2400" b="1" i="1" u="sng" dirty="0">
                <a:solidFill>
                  <a:prstClr val="black"/>
                </a:solidFill>
                <a:latin typeface="Calibri"/>
              </a:endParaRPr>
            </a:p>
          </p:txBody>
        </p:sp>
      </p:grpSp>
      <p:grpSp>
        <p:nvGrpSpPr>
          <p:cNvPr id="36" name="Group 35"/>
          <p:cNvGrpSpPr/>
          <p:nvPr/>
        </p:nvGrpSpPr>
        <p:grpSpPr>
          <a:xfrm>
            <a:off x="6775862" y="2541605"/>
            <a:ext cx="1322315" cy="461665"/>
            <a:chOff x="6704298" y="1104541"/>
            <a:chExt cx="1322315" cy="461665"/>
          </a:xfrm>
        </p:grpSpPr>
        <p:sp>
          <p:nvSpPr>
            <p:cNvPr id="37" name="Oval 36"/>
            <p:cNvSpPr/>
            <p:nvPr/>
          </p:nvSpPr>
          <p:spPr>
            <a:xfrm>
              <a:off x="6704298" y="1185414"/>
              <a:ext cx="238364" cy="2383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alibri"/>
              </a:endParaRPr>
            </a:p>
          </p:txBody>
        </p:sp>
        <p:sp>
          <p:nvSpPr>
            <p:cNvPr id="38" name="TextBox 37"/>
            <p:cNvSpPr txBox="1"/>
            <p:nvPr/>
          </p:nvSpPr>
          <p:spPr>
            <a:xfrm>
              <a:off x="6942662" y="1104541"/>
              <a:ext cx="1083951" cy="461665"/>
            </a:xfrm>
            <a:prstGeom prst="rect">
              <a:avLst/>
            </a:prstGeom>
            <a:noFill/>
          </p:spPr>
          <p:txBody>
            <a:bodyPr wrap="none" rtlCol="0">
              <a:spAutoFit/>
            </a:bodyPr>
            <a:lstStyle/>
            <a:p>
              <a:r>
                <a:rPr lang="en-US" sz="2400" b="1" i="1" u="sng" dirty="0" smtClean="0">
                  <a:solidFill>
                    <a:prstClr val="black"/>
                  </a:solidFill>
                  <a:latin typeface="Calibri"/>
                </a:rPr>
                <a:t>HRM/L</a:t>
              </a:r>
              <a:endParaRPr lang="en-US" sz="2400" b="1" i="1" u="sng" dirty="0">
                <a:solidFill>
                  <a:prstClr val="black"/>
                </a:solidFill>
                <a:latin typeface="Calibri"/>
              </a:endParaRPr>
            </a:p>
          </p:txBody>
        </p:sp>
      </p:grpSp>
      <p:grpSp>
        <p:nvGrpSpPr>
          <p:cNvPr id="3" name="Group 2"/>
          <p:cNvGrpSpPr/>
          <p:nvPr/>
        </p:nvGrpSpPr>
        <p:grpSpPr>
          <a:xfrm>
            <a:off x="0" y="6269492"/>
            <a:ext cx="9144000" cy="588509"/>
            <a:chOff x="0" y="6269492"/>
            <a:chExt cx="9144000" cy="588509"/>
          </a:xfrm>
        </p:grpSpPr>
        <p:sp>
          <p:nvSpPr>
            <p:cNvPr id="41" name="Rectangle 40"/>
            <p:cNvSpPr/>
            <p:nvPr/>
          </p:nvSpPr>
          <p:spPr>
            <a:xfrm>
              <a:off x="0" y="6269492"/>
              <a:ext cx="9144000" cy="5885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Calibri"/>
                </a:rPr>
                <a:t>Bigger area means better tradeoff</a:t>
              </a:r>
              <a:endParaRPr lang="en-US" sz="3200" dirty="0">
                <a:solidFill>
                  <a:srgbClr val="FFFF00"/>
                </a:solidFill>
                <a:latin typeface="Calibri"/>
              </a:endParaRPr>
            </a:p>
          </p:txBody>
        </p:sp>
        <p:sp>
          <p:nvSpPr>
            <p:cNvPr id="47" name="Oval 46"/>
            <p:cNvSpPr/>
            <p:nvPr/>
          </p:nvSpPr>
          <p:spPr>
            <a:xfrm>
              <a:off x="954925" y="6445024"/>
              <a:ext cx="238364" cy="238364"/>
            </a:xfrm>
            <a:prstGeom prst="ellipse">
              <a:avLst/>
            </a:prstGeom>
            <a:solidFill>
              <a:srgbClr val="01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Oval 47"/>
            <p:cNvSpPr/>
            <p:nvPr/>
          </p:nvSpPr>
          <p:spPr>
            <a:xfrm>
              <a:off x="1333456" y="6445024"/>
              <a:ext cx="238364" cy="2383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4" name="Slide Number Placeholder 3"/>
          <p:cNvSpPr>
            <a:spLocks noGrp="1"/>
          </p:cNvSpPr>
          <p:nvPr>
            <p:ph type="sldNum" sz="quarter" idx="12"/>
          </p:nvPr>
        </p:nvSpPr>
        <p:spPr/>
        <p:txBody>
          <a:bodyPr/>
          <a:lstStyle/>
          <a:p>
            <a:fld id="{4DB4CB9A-C63F-4E87-AA38-9916D0B520C4}" type="slidenum">
              <a:rPr lang="en-US" smtClean="0">
                <a:solidFill>
                  <a:prstClr val="black"/>
                </a:solidFill>
                <a:latin typeface="Calibri"/>
              </a:rPr>
              <a:pPr/>
              <a:t>55</a:t>
            </a:fld>
            <a:endParaRPr lang="en-US">
              <a:solidFill>
                <a:prstClr val="black"/>
              </a:solidFill>
              <a:latin typeface="Calibri"/>
            </a:endParaRPr>
          </a:p>
        </p:txBody>
      </p:sp>
      <p:grpSp>
        <p:nvGrpSpPr>
          <p:cNvPr id="26" name="Group 25"/>
          <p:cNvGrpSpPr/>
          <p:nvPr/>
        </p:nvGrpSpPr>
        <p:grpSpPr>
          <a:xfrm>
            <a:off x="3844758" y="4193256"/>
            <a:ext cx="5346865" cy="467317"/>
            <a:chOff x="3844758" y="4193256"/>
            <a:chExt cx="5346865" cy="467317"/>
          </a:xfrm>
        </p:grpSpPr>
        <p:cxnSp>
          <p:nvCxnSpPr>
            <p:cNvPr id="14" name="Straight Arrow Connector 13"/>
            <p:cNvCxnSpPr/>
            <p:nvPr/>
          </p:nvCxnSpPr>
          <p:spPr>
            <a:xfrm>
              <a:off x="4549433" y="4193256"/>
              <a:ext cx="4023067"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116847" y="4198908"/>
              <a:ext cx="2074776" cy="461665"/>
            </a:xfrm>
            <a:prstGeom prst="rect">
              <a:avLst/>
            </a:prstGeom>
            <a:noFill/>
          </p:spPr>
          <p:txBody>
            <a:bodyPr wrap="square" rtlCol="0">
              <a:spAutoFit/>
            </a:bodyPr>
            <a:lstStyle/>
            <a:p>
              <a:r>
                <a:rPr lang="en-US" sz="2400" b="1" i="1" dirty="0" smtClean="0">
                  <a:solidFill>
                    <a:prstClr val="black"/>
                  </a:solidFill>
                  <a:latin typeface="Calibri"/>
                </a:rPr>
                <a:t>Outer is better</a:t>
              </a:r>
              <a:endParaRPr lang="en-US" sz="2400" b="1" i="1" dirty="0">
                <a:solidFill>
                  <a:prstClr val="black"/>
                </a:solidFill>
                <a:latin typeface="Calibri"/>
              </a:endParaRPr>
            </a:p>
          </p:txBody>
        </p:sp>
        <p:sp>
          <p:nvSpPr>
            <p:cNvPr id="54" name="TextBox 53"/>
            <p:cNvSpPr txBox="1"/>
            <p:nvPr/>
          </p:nvSpPr>
          <p:spPr>
            <a:xfrm>
              <a:off x="3844758" y="4198908"/>
              <a:ext cx="2074776" cy="461665"/>
            </a:xfrm>
            <a:prstGeom prst="rect">
              <a:avLst/>
            </a:prstGeom>
            <a:noFill/>
          </p:spPr>
          <p:txBody>
            <a:bodyPr wrap="square" rtlCol="0">
              <a:spAutoFit/>
            </a:bodyPr>
            <a:lstStyle/>
            <a:p>
              <a:r>
                <a:rPr lang="en-US" sz="2400" b="1" i="1" dirty="0" smtClean="0">
                  <a:solidFill>
                    <a:prstClr val="black"/>
                  </a:solidFill>
                  <a:latin typeface="Calibri"/>
                </a:rPr>
                <a:t>Inner is worse</a:t>
              </a:r>
              <a:endParaRPr lang="en-US" sz="2400" b="1" i="1" dirty="0">
                <a:solidFill>
                  <a:prstClr val="black"/>
                </a:solidFill>
                <a:latin typeface="Calibri"/>
              </a:endParaRPr>
            </a:p>
          </p:txBody>
        </p:sp>
      </p:grpSp>
    </p:spTree>
    <p:extLst>
      <p:ext uri="{BB962C8B-B14F-4D97-AF65-F5344CB8AC3E}">
        <p14:creationId xmlns:p14="http://schemas.microsoft.com/office/powerpoint/2010/main" val="93093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Results and Findings</a:t>
            </a:r>
            <a:endParaRPr lang="en-US" dirty="0"/>
          </a:p>
        </p:txBody>
      </p:sp>
      <p:sp>
        <p:nvSpPr>
          <p:cNvPr id="4" name="Content Placeholder 3"/>
          <p:cNvSpPr>
            <a:spLocks noGrp="1"/>
          </p:cNvSpPr>
          <p:nvPr>
            <p:ph sz="quarter" idx="11"/>
          </p:nvPr>
        </p:nvSpPr>
        <p:spPr/>
        <p:txBody>
          <a:bodyPr>
            <a:normAutofit fontScale="92500" lnSpcReduction="10000"/>
          </a:bodyPr>
          <a:lstStyle/>
          <a:p>
            <a:r>
              <a:rPr lang="en-US" sz="2800" dirty="0" smtClean="0">
                <a:solidFill>
                  <a:schemeClr val="accent1"/>
                </a:solidFill>
              </a:rPr>
              <a:t>Characterization of applications’ reactions to memory errors</a:t>
            </a:r>
          </a:p>
          <a:p>
            <a:pPr lvl="1"/>
            <a:r>
              <a:rPr lang="en-US" sz="2800" dirty="0" smtClean="0">
                <a:solidFill>
                  <a:schemeClr val="tx1"/>
                </a:solidFill>
              </a:rPr>
              <a:t>Finding: Quick-to-crash vs. periodically incorrect behavior</a:t>
            </a:r>
          </a:p>
          <a:p>
            <a:endParaRPr lang="en-US" sz="2800" dirty="0" smtClean="0">
              <a:solidFill>
                <a:schemeClr val="tx1"/>
              </a:solidFill>
            </a:endParaRPr>
          </a:p>
          <a:p>
            <a:r>
              <a:rPr lang="en-US" sz="2800" dirty="0" smtClean="0">
                <a:solidFill>
                  <a:schemeClr val="accent1"/>
                </a:solidFill>
              </a:rPr>
              <a:t>Characterization of most common types of memory errors including single-bit soft/hard errors, multi-bit hard errors</a:t>
            </a:r>
          </a:p>
          <a:p>
            <a:pPr lvl="1"/>
            <a:r>
              <a:rPr lang="en-US" sz="2800" dirty="0" smtClean="0">
                <a:solidFill>
                  <a:schemeClr val="tx1"/>
                </a:solidFill>
              </a:rPr>
              <a:t>Finding: More severe errors mainly decrease correctness</a:t>
            </a:r>
          </a:p>
          <a:p>
            <a:endParaRPr lang="en-US" sz="2800" dirty="0" smtClean="0">
              <a:solidFill>
                <a:schemeClr val="tx1"/>
              </a:solidFill>
            </a:endParaRPr>
          </a:p>
          <a:p>
            <a:r>
              <a:rPr lang="en-US" sz="2800" dirty="0" smtClean="0">
                <a:solidFill>
                  <a:schemeClr val="accent1"/>
                </a:solidFill>
              </a:rPr>
              <a:t>Characterization of how errors are masked</a:t>
            </a:r>
          </a:p>
          <a:p>
            <a:pPr lvl="1"/>
            <a:r>
              <a:rPr lang="en-US" sz="2800" dirty="0" smtClean="0">
                <a:solidFill>
                  <a:schemeClr val="tx1"/>
                </a:solidFill>
              </a:rPr>
              <a:t>Finding: Some memory regions are safer than others</a:t>
            </a:r>
          </a:p>
          <a:p>
            <a:endParaRPr lang="en-US" sz="3000" dirty="0">
              <a:solidFill>
                <a:schemeClr val="tx1"/>
              </a:solidFill>
            </a:endParaRPr>
          </a:p>
          <a:p>
            <a:r>
              <a:rPr lang="en-US" dirty="0" smtClean="0">
                <a:solidFill>
                  <a:schemeClr val="accent1"/>
                </a:solidFill>
              </a:rPr>
              <a:t>Discussion about heterogeneous reliability design dimensions, techniques, and their benefits and tradeoffs</a:t>
            </a:r>
            <a:endParaRPr lang="en-US" dirty="0">
              <a:solidFill>
                <a:schemeClr val="accent1"/>
              </a:solidFill>
            </a:endParaRP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56</a:t>
            </a:fld>
            <a:endParaRPr lang="en-US" dirty="0">
              <a:solidFill>
                <a:prstClr val="black"/>
              </a:solidFill>
              <a:latin typeface="Calibri"/>
            </a:endParaRPr>
          </a:p>
        </p:txBody>
      </p:sp>
    </p:spTree>
    <p:extLst>
      <p:ext uri="{BB962C8B-B14F-4D97-AF65-F5344CB8AC3E}">
        <p14:creationId xmlns:p14="http://schemas.microsoft.com/office/powerpoint/2010/main" val="23185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sz="quarter" idx="11"/>
          </p:nvPr>
        </p:nvSpPr>
        <p:spPr/>
        <p:txBody>
          <a:bodyPr>
            <a:noAutofit/>
          </a:bodyPr>
          <a:lstStyle/>
          <a:p>
            <a:r>
              <a:rPr lang="en-US" u="sng" dirty="0" smtClean="0"/>
              <a:t>Our Goal</a:t>
            </a:r>
            <a:r>
              <a:rPr lang="en-US" dirty="0" smtClean="0"/>
              <a:t>: Reduce </a:t>
            </a:r>
            <a:r>
              <a:rPr lang="en-US" dirty="0"/>
              <a:t>datacenter </a:t>
            </a:r>
            <a:r>
              <a:rPr lang="en-US" dirty="0" smtClean="0">
                <a:solidFill>
                  <a:schemeClr val="accent1"/>
                </a:solidFill>
              </a:rPr>
              <a:t>cost; </a:t>
            </a:r>
            <a:r>
              <a:rPr lang="en-US" dirty="0" smtClean="0"/>
              <a:t>meet </a:t>
            </a:r>
            <a:r>
              <a:rPr lang="en-US" dirty="0" smtClean="0">
                <a:solidFill>
                  <a:schemeClr val="accent1"/>
                </a:solidFill>
              </a:rPr>
              <a:t>availability </a:t>
            </a:r>
            <a:r>
              <a:rPr lang="en-US" dirty="0" smtClean="0"/>
              <a:t>target</a:t>
            </a:r>
          </a:p>
          <a:p>
            <a:pPr lvl="3"/>
            <a:endParaRPr lang="en-US" sz="1400" dirty="0" smtClean="0"/>
          </a:p>
          <a:p>
            <a:r>
              <a:rPr lang="en-US" u="sng" dirty="0" smtClean="0"/>
              <a:t>Characterized</a:t>
            </a:r>
            <a:r>
              <a:rPr lang="en-US" dirty="0" smtClean="0"/>
              <a:t> application-level memory error tolerance of 3 modern data-intensive workloads</a:t>
            </a:r>
          </a:p>
          <a:p>
            <a:pPr lvl="3"/>
            <a:endParaRPr lang="en-US" sz="1400" dirty="0" smtClean="0">
              <a:solidFill>
                <a:srgbClr val="FF0000"/>
              </a:solidFill>
            </a:endParaRPr>
          </a:p>
          <a:p>
            <a:r>
              <a:rPr lang="en-US" u="sng" dirty="0" smtClean="0"/>
              <a:t>Proposed</a:t>
            </a:r>
            <a:r>
              <a:rPr lang="en-US" dirty="0" smtClean="0"/>
              <a:t> </a:t>
            </a:r>
            <a:r>
              <a:rPr lang="en-US" dirty="0" smtClean="0">
                <a:solidFill>
                  <a:srgbClr val="FF0000"/>
                </a:solidFill>
              </a:rPr>
              <a:t>Heterogeneous-Reliability Memory (HRM)</a:t>
            </a:r>
          </a:p>
          <a:p>
            <a:pPr lvl="1"/>
            <a:r>
              <a:rPr lang="en-US" dirty="0"/>
              <a:t>Store error-tolerant data in less-reliable lower-cost memory</a:t>
            </a:r>
          </a:p>
          <a:p>
            <a:pPr lvl="1"/>
            <a:r>
              <a:rPr lang="en-US" dirty="0"/>
              <a:t>Store error-vulnerable data in more-reliable </a:t>
            </a:r>
            <a:r>
              <a:rPr lang="en-US" dirty="0" smtClean="0"/>
              <a:t>memory</a:t>
            </a:r>
            <a:endParaRPr lang="en-US" dirty="0">
              <a:solidFill>
                <a:srgbClr val="FF0000"/>
              </a:solidFill>
            </a:endParaRPr>
          </a:p>
          <a:p>
            <a:pPr lvl="3"/>
            <a:endParaRPr lang="en-US" sz="1400" dirty="0" smtClean="0"/>
          </a:p>
          <a:p>
            <a:r>
              <a:rPr lang="en-US" u="sng" dirty="0" smtClean="0"/>
              <a:t>Evaluated</a:t>
            </a:r>
            <a:r>
              <a:rPr lang="en-US" dirty="0" smtClean="0"/>
              <a:t> example HRM systems</a:t>
            </a:r>
          </a:p>
          <a:p>
            <a:pPr lvl="1"/>
            <a:r>
              <a:rPr lang="en-US" dirty="0" smtClean="0"/>
              <a:t>Reduce server hardware </a:t>
            </a:r>
            <a:r>
              <a:rPr lang="en-US" dirty="0" smtClean="0">
                <a:solidFill>
                  <a:schemeClr val="accent1"/>
                </a:solidFill>
              </a:rPr>
              <a:t>cost</a:t>
            </a:r>
            <a:r>
              <a:rPr lang="en-US" dirty="0" smtClean="0"/>
              <a:t> by 4.7 %</a:t>
            </a:r>
          </a:p>
          <a:p>
            <a:pPr lvl="1"/>
            <a:r>
              <a:rPr lang="en-US" dirty="0" smtClean="0"/>
              <a:t>Achieve single-server </a:t>
            </a:r>
            <a:r>
              <a:rPr lang="en-US" dirty="0" smtClean="0">
                <a:solidFill>
                  <a:schemeClr val="accent1"/>
                </a:solidFill>
              </a:rPr>
              <a:t>availability</a:t>
            </a:r>
            <a:r>
              <a:rPr lang="en-US" dirty="0" smtClean="0"/>
              <a:t> target 99.90 %</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solidFill>
                  <a:prstClr val="black"/>
                </a:solidFill>
                <a:latin typeface="Calibri"/>
              </a:rPr>
              <a:pPr/>
              <a:t>57</a:t>
            </a:fld>
            <a:endParaRPr lang="en-US" dirty="0">
              <a:solidFill>
                <a:prstClr val="black"/>
              </a:solidFill>
              <a:latin typeface="Calibri"/>
            </a:endParaRPr>
          </a:p>
        </p:txBody>
      </p:sp>
    </p:spTree>
    <p:extLst>
      <p:ext uri="{BB962C8B-B14F-4D97-AF65-F5344CB8AC3E}">
        <p14:creationId xmlns:p14="http://schemas.microsoft.com/office/powerpoint/2010/main" val="37527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err="1"/>
              <a:t>Yixin</a:t>
            </a:r>
            <a:r>
              <a:rPr lang="en-US" sz="2000" dirty="0"/>
              <a:t> </a:t>
            </a:r>
            <a:r>
              <a:rPr lang="en-US" sz="2000" dirty="0" err="1"/>
              <a:t>Luo</a:t>
            </a:r>
            <a:r>
              <a:rPr lang="en-US" sz="2000" dirty="0"/>
              <a:t>, </a:t>
            </a:r>
            <a:r>
              <a:rPr lang="en-US" sz="2000" dirty="0" err="1"/>
              <a:t>Sriram</a:t>
            </a:r>
            <a:r>
              <a:rPr lang="en-US" sz="2000" dirty="0"/>
              <a:t> </a:t>
            </a:r>
            <a:r>
              <a:rPr lang="en-US" sz="2000" dirty="0" err="1"/>
              <a:t>Govindan</a:t>
            </a:r>
            <a:r>
              <a:rPr lang="en-US" sz="2000" dirty="0"/>
              <a:t>, </a:t>
            </a:r>
            <a:r>
              <a:rPr lang="en-US" sz="2000" dirty="0" err="1"/>
              <a:t>Bikash</a:t>
            </a:r>
            <a:r>
              <a:rPr lang="en-US" sz="2000" dirty="0"/>
              <a:t> Sharma, Mark </a:t>
            </a:r>
            <a:r>
              <a:rPr lang="en-US" sz="2000" dirty="0" err="1"/>
              <a:t>Santaniello</a:t>
            </a:r>
            <a:r>
              <a:rPr lang="en-US" sz="2000" dirty="0"/>
              <a:t>, Justin Meza, </a:t>
            </a:r>
            <a:r>
              <a:rPr lang="en-US" sz="2000" dirty="0" err="1"/>
              <a:t>Aman</a:t>
            </a:r>
            <a:r>
              <a:rPr lang="en-US" sz="2000" dirty="0"/>
              <a:t> </a:t>
            </a:r>
            <a:r>
              <a:rPr lang="en-US" sz="2000" dirty="0" err="1"/>
              <a:t>Kansal</a:t>
            </a:r>
            <a:r>
              <a:rPr lang="en-US" sz="2000" dirty="0"/>
              <a:t>, </a:t>
            </a:r>
            <a:r>
              <a:rPr lang="en-US" sz="2000" dirty="0" err="1"/>
              <a:t>Jie</a:t>
            </a:r>
            <a:r>
              <a:rPr lang="en-US" sz="2000" dirty="0"/>
              <a:t> Liu, </a:t>
            </a:r>
            <a:r>
              <a:rPr lang="en-US" sz="2000" dirty="0" err="1"/>
              <a:t>Badriddine</a:t>
            </a:r>
            <a:r>
              <a:rPr lang="en-US" sz="2000" dirty="0"/>
              <a:t> </a:t>
            </a:r>
            <a:r>
              <a:rPr lang="en-US" sz="2000" dirty="0" err="1"/>
              <a:t>Khessib</a:t>
            </a:r>
            <a:r>
              <a:rPr lang="en-US" sz="2000" dirty="0"/>
              <a:t>, </a:t>
            </a:r>
            <a:r>
              <a:rPr lang="en-US" sz="2000" dirty="0" err="1"/>
              <a:t>Kushagra</a:t>
            </a:r>
            <a:r>
              <a:rPr lang="en-US" sz="2000" dirty="0"/>
              <a:t> </a:t>
            </a:r>
            <a:r>
              <a:rPr lang="en-US" sz="2000" dirty="0" err="1"/>
              <a:t>Vaid</a:t>
            </a:r>
            <a:r>
              <a:rPr lang="en-US" sz="2000" dirty="0"/>
              <a:t>, and </a:t>
            </a:r>
            <a:r>
              <a:rPr lang="en-US" sz="2000" u="sng" dirty="0"/>
              <a:t>Onur Mutlu</a:t>
            </a:r>
            <a:r>
              <a:rPr lang="en-US" sz="2000" dirty="0"/>
              <a:t>,</a:t>
            </a:r>
            <a:br>
              <a:rPr lang="en-US" sz="2000" dirty="0"/>
            </a:br>
            <a:r>
              <a:rPr lang="en-US" sz="2000" b="1" dirty="0">
                <a:hlinkClick r:id="rId2"/>
              </a:rPr>
              <a:t>"Characterizing Application Memory Error Vulnerability to Optimize Data Center Cost via Heterogeneous-Reliability Memory"</a:t>
            </a:r>
            <a:r>
              <a:rPr lang="en-US" sz="2000" dirty="0"/>
              <a:t> </a:t>
            </a:r>
            <a:br>
              <a:rPr lang="en-US" sz="2000" dirty="0"/>
            </a:br>
            <a:r>
              <a:rPr lang="en-US" sz="2000" i="1" dirty="0"/>
              <a:t>Proceedings of the </a:t>
            </a:r>
            <a:r>
              <a:rPr lang="en-US" sz="2000" i="1" dirty="0">
                <a:hlinkClick r:id="rId3"/>
              </a:rPr>
              <a:t>44th Annual IEEE/IFIP International Conference on Dependable Systems and Networks </a:t>
            </a:r>
            <a:r>
              <a:rPr lang="en-US" sz="2000" i="1" dirty="0"/>
              <a:t>(</a:t>
            </a:r>
            <a:r>
              <a:rPr lang="en-US" sz="2000" b="1" i="1" dirty="0"/>
              <a:t>DSN</a:t>
            </a:r>
            <a:r>
              <a:rPr lang="en-US" sz="2000" i="1" dirty="0"/>
              <a:t>)</a:t>
            </a:r>
            <a:r>
              <a:rPr lang="en-US" sz="2000" dirty="0"/>
              <a:t>, Atlanta, GA, June 2014. </a:t>
            </a:r>
            <a:r>
              <a:rPr lang="en-US" sz="2000" dirty="0">
                <a:hlinkClick r:id="rId4"/>
              </a:rPr>
              <a:t>Slides (pptx)</a:t>
            </a:r>
            <a:r>
              <a:rPr lang="en-US" sz="2000" dirty="0"/>
              <a:t> </a:t>
            </a:r>
            <a:r>
              <a:rPr lang="en-US" sz="2000" dirty="0">
                <a:hlinkClick r:id="rId5"/>
              </a:rPr>
              <a:t>(pdf)</a:t>
            </a:r>
            <a:r>
              <a:rPr lang="en-US" sz="2000" dirty="0"/>
              <a:t> </a:t>
            </a:r>
            <a:r>
              <a:rPr lang="en-US" sz="2000" dirty="0">
                <a:hlinkClick r:id="rId6"/>
              </a:rPr>
              <a:t>Coverage on ZDNet</a:t>
            </a:r>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58</a:t>
            </a:fld>
            <a:endParaRPr lang="en-US" altLang="en-US">
              <a:solidFill>
                <a:srgbClr val="000000"/>
              </a:solidFill>
            </a:endParaRPr>
          </a:p>
        </p:txBody>
      </p:sp>
    </p:spTree>
    <p:extLst>
      <p:ext uri="{BB962C8B-B14F-4D97-AF65-F5344CB8AC3E}">
        <p14:creationId xmlns:p14="http://schemas.microsoft.com/office/powerpoint/2010/main" val="324424617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New Ideas (This Year)</a:t>
            </a:r>
            <a:endParaRPr lang="en-US" dirty="0"/>
          </a:p>
        </p:txBody>
      </p:sp>
      <p:sp>
        <p:nvSpPr>
          <p:cNvPr id="3" name="Content Placeholder 2"/>
          <p:cNvSpPr>
            <a:spLocks noGrp="1"/>
          </p:cNvSpPr>
          <p:nvPr>
            <p:ph idx="1"/>
          </p:nvPr>
        </p:nvSpPr>
        <p:spPr>
          <a:xfrm>
            <a:off x="228600" y="908720"/>
            <a:ext cx="8610600" cy="5267672"/>
          </a:xfrm>
        </p:spPr>
        <p:txBody>
          <a:bodyPr/>
          <a:lstStyle/>
          <a:p>
            <a:r>
              <a:rPr lang="en-US" sz="2000" dirty="0" smtClean="0">
                <a:solidFill>
                  <a:srgbClr val="0000FF"/>
                </a:solidFill>
              </a:rPr>
              <a:t>Specialization</a:t>
            </a:r>
          </a:p>
          <a:p>
            <a:pPr lvl="1"/>
            <a:r>
              <a:rPr lang="en-US" sz="2000" dirty="0"/>
              <a:t>Heterogeneous Reliability Memory [DSN 2014]</a:t>
            </a:r>
          </a:p>
          <a:p>
            <a:pPr lvl="1"/>
            <a:r>
              <a:rPr lang="en-US" sz="2000" dirty="0" smtClean="0"/>
              <a:t>Heterogeneous </a:t>
            </a:r>
            <a:r>
              <a:rPr lang="en-US" sz="2000" dirty="0"/>
              <a:t>Block Architecture [ICCD 2014</a:t>
            </a:r>
            <a:r>
              <a:rPr lang="en-US" sz="2000" dirty="0" smtClean="0"/>
              <a:t>]</a:t>
            </a:r>
            <a:endParaRPr lang="en-US" sz="2000" dirty="0"/>
          </a:p>
          <a:p>
            <a:r>
              <a:rPr lang="en-US" sz="2000" dirty="0" smtClean="0">
                <a:solidFill>
                  <a:srgbClr val="0000FF"/>
                </a:solidFill>
              </a:rPr>
              <a:t>Persistent Memory</a:t>
            </a:r>
            <a:endParaRPr lang="en-US" sz="2000" dirty="0">
              <a:solidFill>
                <a:srgbClr val="0000FF"/>
              </a:solidFill>
            </a:endParaRPr>
          </a:p>
          <a:p>
            <a:pPr lvl="1"/>
            <a:r>
              <a:rPr lang="en-US" sz="2000" dirty="0"/>
              <a:t>Loose Ordering Consistency for Persistent Memory [ICCD 2014</a:t>
            </a:r>
            <a:r>
              <a:rPr lang="en-US" sz="2000" dirty="0" smtClean="0"/>
              <a:t>]</a:t>
            </a:r>
          </a:p>
          <a:p>
            <a:pPr lvl="1"/>
            <a:r>
              <a:rPr lang="en-US" sz="2000" dirty="0" smtClean="0"/>
              <a:t>Transparent Consistency for Persistent/Hybrid Memory [in progress]</a:t>
            </a:r>
            <a:endParaRPr lang="en-US" sz="2000" dirty="0"/>
          </a:p>
          <a:p>
            <a:r>
              <a:rPr lang="en-US" sz="2000" dirty="0" smtClean="0">
                <a:solidFill>
                  <a:srgbClr val="0000FF"/>
                </a:solidFill>
              </a:rPr>
              <a:t>Memory Reliability/Security</a:t>
            </a:r>
          </a:p>
          <a:p>
            <a:pPr lvl="1"/>
            <a:r>
              <a:rPr lang="en-US" sz="2000" dirty="0" smtClean="0"/>
              <a:t>Row Hammer Problem in DRAM [ISCA 2014]</a:t>
            </a:r>
            <a:endParaRPr lang="en-US" sz="2000" dirty="0"/>
          </a:p>
          <a:p>
            <a:pPr lvl="1"/>
            <a:r>
              <a:rPr lang="en-US" sz="2000" dirty="0" smtClean="0"/>
              <a:t>Neighbor-Cell Assisted Error Correction in Flash [SIGMETRICS 2014]</a:t>
            </a:r>
          </a:p>
          <a:p>
            <a:pPr lvl="1"/>
            <a:r>
              <a:rPr lang="en-US" sz="2000" dirty="0" smtClean="0"/>
              <a:t>Error Mitigation for Intermittent DRAM Failures [SIGMETRICS 2014]</a:t>
            </a:r>
          </a:p>
          <a:p>
            <a:r>
              <a:rPr lang="en-US" sz="2000" dirty="0" smtClean="0">
                <a:solidFill>
                  <a:srgbClr val="0000FF"/>
                </a:solidFill>
              </a:rPr>
              <a:t>Memory Performance</a:t>
            </a:r>
          </a:p>
          <a:p>
            <a:pPr lvl="1"/>
            <a:r>
              <a:rPr lang="en-US" sz="2000" dirty="0" smtClean="0"/>
              <a:t>The </a:t>
            </a:r>
            <a:r>
              <a:rPr lang="en-US" sz="2000" dirty="0"/>
              <a:t>Dirty-Block Index [ISCA 2014</a:t>
            </a:r>
            <a:r>
              <a:rPr lang="en-US" sz="2000" dirty="0" smtClean="0"/>
              <a:t>]</a:t>
            </a:r>
          </a:p>
          <a:p>
            <a:pPr lvl="1"/>
            <a:r>
              <a:rPr lang="en-US" sz="2000" dirty="0" smtClean="0"/>
              <a:t>DRAM Refresh-Access Parallelization [HPCA 2014]</a:t>
            </a:r>
          </a:p>
          <a:p>
            <a:pPr lvl="1"/>
            <a:r>
              <a:rPr lang="en-US" sz="2000" dirty="0" smtClean="0"/>
              <a:t>The Blacklisting Memory Scheduler [ICCD 2014]</a:t>
            </a:r>
          </a:p>
          <a:p>
            <a:pPr lvl="1"/>
            <a:r>
              <a:rPr lang="en-US" sz="2000" dirty="0" smtClean="0"/>
              <a:t>Exploiting Read-Write Disparity in Caches [HPCA 2014]</a:t>
            </a:r>
            <a:endParaRPr lang="en-US" sz="20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59</a:t>
            </a:fld>
            <a:endParaRPr lang="en-US" altLang="en-US"/>
          </a:p>
        </p:txBody>
      </p:sp>
      <p:sp>
        <p:nvSpPr>
          <p:cNvPr id="6" name="Rectangle 5"/>
          <p:cNvSpPr/>
          <p:nvPr/>
        </p:nvSpPr>
        <p:spPr>
          <a:xfrm>
            <a:off x="856780" y="3501008"/>
            <a:ext cx="5256584"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842182" y="1297958"/>
            <a:ext cx="5472608"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8837004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charset="0"/>
                <a:ea typeface="ＭＳ Ｐゴシック" charset="0"/>
                <a:cs typeface="ＭＳ Ｐゴシック" charset="0"/>
              </a:rPr>
              <a:t>The DRAM Scaling Problem</a:t>
            </a:r>
            <a:endParaRPr lang="en-US" dirty="0"/>
          </a:p>
        </p:txBody>
      </p:sp>
      <p:sp>
        <p:nvSpPr>
          <p:cNvPr id="3" name="Content Placeholder 2"/>
          <p:cNvSpPr>
            <a:spLocks noGrp="1"/>
          </p:cNvSpPr>
          <p:nvPr>
            <p:ph idx="1"/>
          </p:nvPr>
        </p:nvSpPr>
        <p:spPr>
          <a:xfrm>
            <a:off x="228600" y="1268760"/>
            <a:ext cx="8610600" cy="4979640"/>
          </a:xfrm>
        </p:spPr>
        <p:txBody>
          <a:bodyPr/>
          <a:lstStyle/>
          <a:p>
            <a:r>
              <a:rPr lang="en-US" sz="2800" dirty="0" smtClean="0"/>
              <a:t>DRAM scaling has become a real problem the system should be concerned about</a:t>
            </a:r>
          </a:p>
          <a:p>
            <a:pPr lvl="1"/>
            <a:r>
              <a:rPr lang="en-US" sz="2600" dirty="0" smtClean="0"/>
              <a:t>And, maybe embrace</a:t>
            </a:r>
            <a:endParaRPr lang="en-US" sz="2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1967145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15616"/>
            <a:ext cx="8382000" cy="2057400"/>
          </a:xfrm>
        </p:spPr>
        <p:txBody>
          <a:bodyPr>
            <a:normAutofit/>
          </a:bodyPr>
          <a:lstStyle/>
          <a:p>
            <a:pPr algn="ctr"/>
            <a:r>
              <a:rPr lang="en-US" sz="4000" dirty="0" smtClean="0"/>
              <a:t>Some New Ideas in Memory System </a:t>
            </a:r>
            <a:r>
              <a:rPr lang="en-US" sz="4000" dirty="0"/>
              <a:t>Design for Data-Intensive </a:t>
            </a:r>
            <a:r>
              <a:rPr lang="en-US" sz="4000" dirty="0" smtClean="0"/>
              <a:t>Computing</a:t>
            </a:r>
            <a:r>
              <a:rPr lang="en-US" sz="4000" dirty="0"/>
              <a:t/>
            </a:r>
            <a:br>
              <a:rPr lang="en-US" sz="4000" dirty="0"/>
            </a:br>
            <a:endParaRPr lang="en-US" sz="4000" dirty="0"/>
          </a:p>
        </p:txBody>
      </p:sp>
      <p:sp>
        <p:nvSpPr>
          <p:cNvPr id="3" name="Subtitle 2"/>
          <p:cNvSpPr>
            <a:spLocks noGrp="1"/>
          </p:cNvSpPr>
          <p:nvPr>
            <p:ph type="subTitle" idx="1"/>
          </p:nvPr>
        </p:nvSpPr>
        <p:spPr>
          <a:xfrm>
            <a:off x="1763688" y="3861048"/>
            <a:ext cx="5400600"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September 4, 2014</a:t>
            </a:r>
          </a:p>
          <a:p>
            <a:r>
              <a:rPr lang="en-US" sz="2200" dirty="0" smtClean="0"/>
              <a:t>ISTC-CC Retreat</a:t>
            </a:r>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97122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61</a:t>
            </a:fld>
            <a:endParaRPr lang="en-US" altLang="en-US">
              <a:solidFill>
                <a:srgbClr val="000000"/>
              </a:solidFill>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2306460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Dirty-Block Index</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62</a:t>
            </a:fld>
            <a:endParaRPr lang="en-US" altLang="en-US">
              <a:solidFill>
                <a:srgbClr val="000000"/>
              </a:solidFill>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289197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1470025"/>
          </a:xfrm>
          <a:noFill/>
        </p:spPr>
        <p:txBody>
          <a:bodyPr lIns="365760" rIns="365760">
            <a:noAutofit/>
          </a:bodyPr>
          <a:lstStyle/>
          <a:p>
            <a:r>
              <a:rPr lang="en-US" sz="5400" dirty="0" smtClean="0"/>
              <a:t>The Dirty-Block Index</a:t>
            </a:r>
            <a:endParaRPr lang="en-US" sz="5400" dirty="0"/>
          </a:p>
        </p:txBody>
      </p:sp>
      <p:sp>
        <p:nvSpPr>
          <p:cNvPr id="3" name="Subtitle 2"/>
          <p:cNvSpPr>
            <a:spLocks noGrp="1"/>
          </p:cNvSpPr>
          <p:nvPr>
            <p:ph type="subTitle" idx="1"/>
          </p:nvPr>
        </p:nvSpPr>
        <p:spPr>
          <a:xfrm>
            <a:off x="0" y="3124200"/>
            <a:ext cx="9144000" cy="1828800"/>
          </a:xfrm>
        </p:spPr>
        <p:txBody>
          <a:bodyPr lIns="0" rIns="0">
            <a:normAutofit/>
          </a:bodyPr>
          <a:lstStyle/>
          <a:p>
            <a:pPr>
              <a:lnSpc>
                <a:spcPct val="80000"/>
              </a:lnSpc>
            </a:pPr>
            <a:r>
              <a:rPr lang="en-US" sz="4000" b="1" dirty="0" smtClean="0">
                <a:solidFill>
                  <a:srgbClr val="990000"/>
                </a:solidFill>
              </a:rPr>
              <a:t>Vivek Seshadri</a:t>
            </a:r>
            <a:endParaRPr lang="en-US" sz="4000" b="1" dirty="0">
              <a:solidFill>
                <a:srgbClr val="990000"/>
              </a:solidFill>
            </a:endParaRPr>
          </a:p>
          <a:p>
            <a:pPr>
              <a:lnSpc>
                <a:spcPct val="80000"/>
              </a:lnSpc>
            </a:pPr>
            <a:r>
              <a:rPr lang="en-US" sz="3600" b="1" dirty="0">
                <a:solidFill>
                  <a:srgbClr val="990000"/>
                </a:solidFill>
              </a:rPr>
              <a:t>Abhishek</a:t>
            </a:r>
            <a:r>
              <a:rPr lang="en-US" sz="3600" b="1" dirty="0" smtClean="0">
                <a:solidFill>
                  <a:schemeClr val="tx1">
                    <a:lumMod val="85000"/>
                    <a:lumOff val="15000"/>
                  </a:schemeClr>
                </a:solidFill>
                <a:latin typeface="+mj-lt"/>
              </a:rPr>
              <a:t> </a:t>
            </a:r>
            <a:r>
              <a:rPr lang="en-US" sz="3600" b="1" dirty="0">
                <a:solidFill>
                  <a:srgbClr val="990000"/>
                </a:solidFill>
              </a:rPr>
              <a:t>Bhowmick</a:t>
            </a:r>
            <a:r>
              <a:rPr lang="en-US" sz="3600" b="1" dirty="0" smtClean="0">
                <a:solidFill>
                  <a:schemeClr val="tx1">
                    <a:lumMod val="85000"/>
                    <a:lumOff val="15000"/>
                  </a:schemeClr>
                </a:solidFill>
                <a:latin typeface="+mj-lt"/>
              </a:rPr>
              <a:t> </a:t>
            </a:r>
            <a:r>
              <a:rPr lang="en-US" sz="4400" b="1" dirty="0" smtClean="0">
                <a:solidFill>
                  <a:schemeClr val="tx1">
                    <a:lumMod val="85000"/>
                    <a:lumOff val="15000"/>
                  </a:schemeClr>
                </a:solidFill>
                <a:latin typeface="+mj-lt"/>
              </a:rPr>
              <a:t>∙</a:t>
            </a:r>
            <a:r>
              <a:rPr lang="en-US" sz="3600" b="1" dirty="0" smtClean="0">
                <a:solidFill>
                  <a:schemeClr val="tx1">
                    <a:lumMod val="85000"/>
                    <a:lumOff val="15000"/>
                  </a:schemeClr>
                </a:solidFill>
                <a:latin typeface="+mj-lt"/>
              </a:rPr>
              <a:t> </a:t>
            </a:r>
            <a:r>
              <a:rPr lang="en-US" sz="3600" b="1" dirty="0">
                <a:solidFill>
                  <a:srgbClr val="990000"/>
                </a:solidFill>
              </a:rPr>
              <a:t>Onur</a:t>
            </a:r>
            <a:r>
              <a:rPr lang="en-US" sz="3600" b="1" dirty="0" smtClean="0">
                <a:solidFill>
                  <a:schemeClr val="tx1">
                    <a:lumMod val="85000"/>
                    <a:lumOff val="15000"/>
                  </a:schemeClr>
                </a:solidFill>
                <a:latin typeface="+mj-lt"/>
              </a:rPr>
              <a:t> </a:t>
            </a:r>
            <a:r>
              <a:rPr lang="en-US" sz="3600" b="1" dirty="0">
                <a:solidFill>
                  <a:srgbClr val="990000"/>
                </a:solidFill>
              </a:rPr>
              <a:t>Mutlu</a:t>
            </a:r>
          </a:p>
          <a:p>
            <a:pPr>
              <a:lnSpc>
                <a:spcPct val="80000"/>
              </a:lnSpc>
              <a:spcBef>
                <a:spcPts val="0"/>
              </a:spcBef>
            </a:pPr>
            <a:r>
              <a:rPr lang="en-US" sz="3600" b="1" dirty="0" smtClean="0">
                <a:solidFill>
                  <a:srgbClr val="0960A7"/>
                </a:solidFill>
                <a:latin typeface="+mj-lt"/>
              </a:rPr>
              <a:t>Phillip B. Gibbons</a:t>
            </a:r>
            <a:r>
              <a:rPr lang="en-US" sz="3600" b="1" dirty="0">
                <a:solidFill>
                  <a:schemeClr val="tx1">
                    <a:lumMod val="85000"/>
                    <a:lumOff val="15000"/>
                  </a:schemeClr>
                </a:solidFill>
              </a:rPr>
              <a:t> </a:t>
            </a:r>
            <a:r>
              <a:rPr lang="en-US" sz="4400" b="1" dirty="0">
                <a:solidFill>
                  <a:schemeClr val="tx1">
                    <a:lumMod val="85000"/>
                    <a:lumOff val="15000"/>
                  </a:schemeClr>
                </a:solidFill>
              </a:rPr>
              <a:t>∙</a:t>
            </a:r>
            <a:r>
              <a:rPr lang="en-US" sz="3600" b="1" dirty="0">
                <a:solidFill>
                  <a:schemeClr val="tx1">
                    <a:lumMod val="85000"/>
                    <a:lumOff val="15000"/>
                  </a:schemeClr>
                </a:solidFill>
              </a:rPr>
              <a:t> </a:t>
            </a:r>
            <a:r>
              <a:rPr lang="en-US" sz="3600" b="1" dirty="0">
                <a:solidFill>
                  <a:srgbClr val="0960A7"/>
                </a:solidFill>
                <a:latin typeface="+mj-lt"/>
              </a:rPr>
              <a:t>Michael A. Kozuch</a:t>
            </a:r>
            <a:r>
              <a:rPr lang="en-US" sz="3600" b="1" dirty="0">
                <a:solidFill>
                  <a:schemeClr val="tx1">
                    <a:lumMod val="85000"/>
                    <a:lumOff val="15000"/>
                  </a:schemeClr>
                </a:solidFill>
              </a:rPr>
              <a:t> </a:t>
            </a:r>
            <a:r>
              <a:rPr lang="en-US" sz="4400" b="1" dirty="0">
                <a:solidFill>
                  <a:schemeClr val="tx1">
                    <a:lumMod val="85000"/>
                    <a:lumOff val="15000"/>
                  </a:schemeClr>
                </a:solidFill>
              </a:rPr>
              <a:t>∙</a:t>
            </a:r>
            <a:r>
              <a:rPr lang="en-US" sz="3600" b="1" dirty="0">
                <a:solidFill>
                  <a:schemeClr val="tx1">
                    <a:lumMod val="85000"/>
                    <a:lumOff val="15000"/>
                  </a:schemeClr>
                </a:solidFill>
              </a:rPr>
              <a:t> </a:t>
            </a:r>
            <a:r>
              <a:rPr lang="en-US" sz="3600" b="1" dirty="0">
                <a:solidFill>
                  <a:srgbClr val="990000"/>
                </a:solidFill>
              </a:rPr>
              <a:t>Todd</a:t>
            </a:r>
            <a:r>
              <a:rPr lang="en-US" sz="3600" b="1" dirty="0" smtClean="0">
                <a:solidFill>
                  <a:schemeClr val="tx1">
                    <a:lumMod val="85000"/>
                    <a:lumOff val="15000"/>
                  </a:schemeClr>
                </a:solidFill>
                <a:latin typeface="+mj-lt"/>
              </a:rPr>
              <a:t> </a:t>
            </a:r>
            <a:r>
              <a:rPr lang="en-US" sz="3600" b="1" dirty="0">
                <a:solidFill>
                  <a:srgbClr val="990000"/>
                </a:solidFill>
              </a:rPr>
              <a:t>C.</a:t>
            </a:r>
            <a:r>
              <a:rPr lang="en-US" sz="3600" b="1" dirty="0" smtClean="0">
                <a:solidFill>
                  <a:schemeClr val="tx1">
                    <a:lumMod val="85000"/>
                    <a:lumOff val="15000"/>
                  </a:schemeClr>
                </a:solidFill>
                <a:latin typeface="+mj-lt"/>
              </a:rPr>
              <a:t> </a:t>
            </a:r>
            <a:r>
              <a:rPr lang="en-US" sz="3600" b="1" dirty="0">
                <a:solidFill>
                  <a:srgbClr val="990000"/>
                </a:solidFill>
              </a:rPr>
              <a:t>Mowry</a:t>
            </a:r>
          </a:p>
        </p:txBody>
      </p:sp>
      <p:pic>
        <p:nvPicPr>
          <p:cNvPr id="4" name="Picture 3" descr="Intel-logo.jpg"/>
          <p:cNvPicPr>
            <a:picLocks noChangeAspect="1"/>
          </p:cNvPicPr>
          <p:nvPr/>
        </p:nvPicPr>
        <p:blipFill>
          <a:blip r:embed="rId3" cstate="print"/>
          <a:srcRect t="8000" b="16000"/>
          <a:stretch>
            <a:fillRect/>
          </a:stretch>
        </p:blipFill>
        <p:spPr>
          <a:xfrm>
            <a:off x="7227570" y="5303520"/>
            <a:ext cx="1230630" cy="868680"/>
          </a:xfrm>
          <a:prstGeom prst="rect">
            <a:avLst/>
          </a:prstGeom>
        </p:spPr>
      </p:pic>
      <p:pic>
        <p:nvPicPr>
          <p:cNvPr id="5" name="Picture 4" descr="cmu.jpg"/>
          <p:cNvPicPr>
            <a:picLocks noChangeAspect="1"/>
          </p:cNvPicPr>
          <p:nvPr/>
        </p:nvPicPr>
        <p:blipFill>
          <a:blip r:embed="rId4" cstate="print"/>
          <a:srcRect t="21333" b="21333"/>
          <a:stretch>
            <a:fillRect/>
          </a:stretch>
        </p:blipFill>
        <p:spPr>
          <a:xfrm>
            <a:off x="3657600" y="5533595"/>
            <a:ext cx="2717589" cy="562405"/>
          </a:xfrm>
          <a:prstGeom prst="rect">
            <a:avLst/>
          </a:prstGeom>
        </p:spPr>
      </p:pic>
      <p:pic>
        <p:nvPicPr>
          <p:cNvPr id="6" name="Picture 4" descr="safari.png"/>
          <p:cNvPicPr>
            <a:picLocks noChangeAspect="1"/>
          </p:cNvPicPr>
          <p:nvPr/>
        </p:nvPicPr>
        <p:blipFill>
          <a:blip r:embed="rId5" cstate="print"/>
          <a:srcRect/>
          <a:stretch>
            <a:fillRect/>
          </a:stretch>
        </p:blipFill>
        <p:spPr bwMode="auto">
          <a:xfrm>
            <a:off x="914400" y="5486400"/>
            <a:ext cx="1917700" cy="554868"/>
          </a:xfrm>
          <a:prstGeom prst="rect">
            <a:avLst/>
          </a:prstGeom>
          <a:noFill/>
          <a:ln w="9525">
            <a:noFill/>
            <a:miter lim="800000"/>
            <a:headEnd/>
            <a:tailEnd/>
          </a:ln>
        </p:spPr>
      </p:pic>
      <p:sp>
        <p:nvSpPr>
          <p:cNvPr id="7" name="Title 1"/>
          <p:cNvSpPr txBox="1">
            <a:spLocks/>
          </p:cNvSpPr>
          <p:nvPr/>
        </p:nvSpPr>
        <p:spPr>
          <a:xfrm>
            <a:off x="0" y="1905000"/>
            <a:ext cx="9144000" cy="914400"/>
          </a:xfrm>
          <a:prstGeom prst="rect">
            <a:avLst/>
          </a:prstGeom>
          <a:noFill/>
          <a:ln>
            <a:noFill/>
          </a:ln>
        </p:spPr>
        <p:txBody>
          <a:bodyPr vert="horz" lIns="365760" tIns="45720" rIns="365760" bIns="45720" rtlCol="0" anchor="ctr">
            <a:noAutofit/>
          </a:bodyPr>
          <a:lstStyle>
            <a:lvl1pPr algn="ctr">
              <a:spcBef>
                <a:spcPct val="0"/>
              </a:spcBef>
              <a:buNone/>
              <a:defRPr sz="5400" b="1">
                <a:solidFill>
                  <a:schemeClr val="tx1">
                    <a:lumMod val="85000"/>
                    <a:lumOff val="15000"/>
                  </a:schemeClr>
                </a:solidFill>
                <a:latin typeface="+mj-lt"/>
                <a:ea typeface="+mj-ea"/>
                <a:cs typeface="+mj-cs"/>
              </a:defRPr>
            </a:lvl1pPr>
          </a:lstStyle>
          <a:p>
            <a:r>
              <a:rPr lang="en-US" sz="4400" dirty="0" smtClean="0">
                <a:solidFill>
                  <a:prstClr val="black">
                    <a:lumMod val="85000"/>
                    <a:lumOff val="15000"/>
                  </a:prstClr>
                </a:solidFill>
                <a:latin typeface="Myriad Pro Cond"/>
              </a:rPr>
              <a:t>ISCA 2014</a:t>
            </a:r>
            <a:endParaRPr lang="en-US" sz="4400" dirty="0">
              <a:solidFill>
                <a:prstClr val="black">
                  <a:lumMod val="85000"/>
                  <a:lumOff val="15000"/>
                </a:prstClr>
              </a:solidFill>
              <a:latin typeface="Myriad Pro Cond"/>
            </a:endParaRPr>
          </a:p>
        </p:txBody>
      </p:sp>
    </p:spTree>
    <p:extLst>
      <p:ext uri="{BB962C8B-B14F-4D97-AF65-F5344CB8AC3E}">
        <p14:creationId xmlns:p14="http://schemas.microsoft.com/office/powerpoint/2010/main" val="10144768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42087" y="83403"/>
            <a:ext cx="8101513" cy="830997"/>
          </a:xfrm>
          <a:prstGeom prst="rect">
            <a:avLst/>
          </a:prstGeom>
          <a:noFill/>
        </p:spPr>
        <p:txBody>
          <a:bodyPr wrap="none" rtlCol="0">
            <a:spAutoFit/>
          </a:bodyPr>
          <a:lstStyle/>
          <a:p>
            <a:pPr algn="ctr"/>
            <a:r>
              <a:rPr lang="en-US" sz="4800" b="1" dirty="0" smtClean="0">
                <a:solidFill>
                  <a:prstClr val="black"/>
                </a:solidFill>
                <a:latin typeface="Myriad Pro Cond"/>
              </a:rPr>
              <a:t>Mismatch: Representation and Query</a:t>
            </a:r>
          </a:p>
        </p:txBody>
      </p:sp>
      <p:grpSp>
        <p:nvGrpSpPr>
          <p:cNvPr id="54" name="Group 53"/>
          <p:cNvGrpSpPr/>
          <p:nvPr/>
        </p:nvGrpSpPr>
        <p:grpSpPr>
          <a:xfrm>
            <a:off x="607474" y="2001560"/>
            <a:ext cx="3583525" cy="4704040"/>
            <a:chOff x="988298" y="1447800"/>
            <a:chExt cx="3881264" cy="5181600"/>
          </a:xfrm>
        </p:grpSpPr>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447800"/>
              <a:ext cx="3193162" cy="5181600"/>
            </a:xfrm>
            <a:prstGeom prst="rect">
              <a:avLst/>
            </a:prstGeom>
          </p:spPr>
        </p:pic>
        <p:sp>
          <p:nvSpPr>
            <p:cNvPr id="43" name="TextBox 42"/>
            <p:cNvSpPr txBox="1"/>
            <p:nvPr/>
          </p:nvSpPr>
          <p:spPr>
            <a:xfrm>
              <a:off x="1022449" y="1720657"/>
              <a:ext cx="403144" cy="644142"/>
            </a:xfrm>
            <a:prstGeom prst="rect">
              <a:avLst/>
            </a:prstGeom>
            <a:noFill/>
          </p:spPr>
          <p:txBody>
            <a:bodyPr wrap="none" rtlCol="0">
              <a:spAutoFit/>
            </a:bodyPr>
            <a:lstStyle/>
            <a:p>
              <a:pPr algn="ctr"/>
              <a:r>
                <a:rPr lang="en-US" sz="3200" b="1" dirty="0" smtClean="0">
                  <a:solidFill>
                    <a:prstClr val="black"/>
                  </a:solidFill>
                  <a:latin typeface="Myriad Pro Cond"/>
                </a:rPr>
                <a:t>A</a:t>
              </a:r>
            </a:p>
          </p:txBody>
        </p:sp>
        <p:sp>
          <p:nvSpPr>
            <p:cNvPr id="44" name="TextBox 43"/>
            <p:cNvSpPr txBox="1"/>
            <p:nvPr/>
          </p:nvSpPr>
          <p:spPr>
            <a:xfrm>
              <a:off x="988298" y="2459949"/>
              <a:ext cx="415296" cy="644142"/>
            </a:xfrm>
            <a:prstGeom prst="rect">
              <a:avLst/>
            </a:prstGeom>
            <a:noFill/>
          </p:spPr>
          <p:txBody>
            <a:bodyPr wrap="none" rtlCol="0">
              <a:spAutoFit/>
            </a:bodyPr>
            <a:lstStyle/>
            <a:p>
              <a:pPr algn="ctr"/>
              <a:r>
                <a:rPr lang="en-US" sz="3200" b="1" dirty="0" smtClean="0">
                  <a:solidFill>
                    <a:prstClr val="black"/>
                  </a:solidFill>
                  <a:latin typeface="Myriad Pro Cond"/>
                </a:rPr>
                <a:t>B</a:t>
              </a:r>
            </a:p>
          </p:txBody>
        </p:sp>
        <p:sp>
          <p:nvSpPr>
            <p:cNvPr id="45" name="TextBox 44"/>
            <p:cNvSpPr txBox="1"/>
            <p:nvPr/>
          </p:nvSpPr>
          <p:spPr>
            <a:xfrm>
              <a:off x="1008265" y="2852284"/>
              <a:ext cx="375364" cy="644142"/>
            </a:xfrm>
            <a:prstGeom prst="rect">
              <a:avLst/>
            </a:prstGeom>
            <a:noFill/>
          </p:spPr>
          <p:txBody>
            <a:bodyPr wrap="none" rtlCol="0">
              <a:spAutoFit/>
            </a:bodyPr>
            <a:lstStyle/>
            <a:p>
              <a:pPr algn="ctr"/>
              <a:r>
                <a:rPr lang="en-US" sz="3200" b="1" dirty="0" smtClean="0">
                  <a:solidFill>
                    <a:prstClr val="black"/>
                  </a:solidFill>
                  <a:latin typeface="Myriad Pro Cond"/>
                </a:rPr>
                <a:t>C</a:t>
              </a:r>
            </a:p>
          </p:txBody>
        </p:sp>
        <p:sp>
          <p:nvSpPr>
            <p:cNvPr id="46" name="TextBox 45"/>
            <p:cNvSpPr txBox="1"/>
            <p:nvPr/>
          </p:nvSpPr>
          <p:spPr>
            <a:xfrm>
              <a:off x="1045288" y="5665645"/>
              <a:ext cx="371891" cy="644142"/>
            </a:xfrm>
            <a:prstGeom prst="rect">
              <a:avLst/>
            </a:prstGeom>
            <a:noFill/>
          </p:spPr>
          <p:txBody>
            <a:bodyPr wrap="none" rtlCol="0">
              <a:spAutoFit/>
            </a:bodyPr>
            <a:lstStyle/>
            <a:p>
              <a:pPr algn="ctr"/>
              <a:r>
                <a:rPr lang="en-US" sz="3200" b="1" dirty="0" smtClean="0">
                  <a:solidFill>
                    <a:prstClr val="black"/>
                  </a:solidFill>
                  <a:latin typeface="Myriad Pro Cond"/>
                </a:rPr>
                <a:t>Z</a:t>
              </a:r>
            </a:p>
          </p:txBody>
        </p:sp>
        <p:sp>
          <p:nvSpPr>
            <p:cNvPr id="47" name="Left Brace 46"/>
            <p:cNvSpPr/>
            <p:nvPr/>
          </p:nvSpPr>
          <p:spPr>
            <a:xfrm>
              <a:off x="1447800" y="1725709"/>
              <a:ext cx="304800" cy="838200"/>
            </a:xfrm>
            <a:prstGeom prst="leftBrace">
              <a:avLst>
                <a:gd name="adj1" fmla="val 8333"/>
                <a:gd name="adj2" fmla="val 47236"/>
              </a:avLst>
            </a:prstGeom>
            <a:ln w="2857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Myriad Pro Cond"/>
              </a:endParaRPr>
            </a:p>
          </p:txBody>
        </p:sp>
        <p:sp>
          <p:nvSpPr>
            <p:cNvPr id="50" name="Left Brace 49"/>
            <p:cNvSpPr/>
            <p:nvPr/>
          </p:nvSpPr>
          <p:spPr>
            <a:xfrm>
              <a:off x="1524000" y="5867400"/>
              <a:ext cx="304800" cy="304800"/>
            </a:xfrm>
            <a:prstGeom prst="leftBrace">
              <a:avLst>
                <a:gd name="adj1" fmla="val 8333"/>
                <a:gd name="adj2" fmla="val 47236"/>
              </a:avLst>
            </a:prstGeom>
            <a:ln w="2857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Myriad Pro Cond"/>
              </a:endParaRPr>
            </a:p>
          </p:txBody>
        </p:sp>
        <p:sp>
          <p:nvSpPr>
            <p:cNvPr id="51" name="Left Brace 50"/>
            <p:cNvSpPr/>
            <p:nvPr/>
          </p:nvSpPr>
          <p:spPr>
            <a:xfrm>
              <a:off x="1447800" y="2942851"/>
              <a:ext cx="304800" cy="304800"/>
            </a:xfrm>
            <a:prstGeom prst="leftBrace">
              <a:avLst>
                <a:gd name="adj1" fmla="val 8333"/>
                <a:gd name="adj2" fmla="val 47236"/>
              </a:avLst>
            </a:prstGeom>
            <a:ln w="2857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Myriad Pro Cond"/>
              </a:endParaRPr>
            </a:p>
          </p:txBody>
        </p:sp>
        <p:sp>
          <p:nvSpPr>
            <p:cNvPr id="52" name="Left Brace 51"/>
            <p:cNvSpPr/>
            <p:nvPr/>
          </p:nvSpPr>
          <p:spPr>
            <a:xfrm>
              <a:off x="1447800" y="2600980"/>
              <a:ext cx="304800" cy="304800"/>
            </a:xfrm>
            <a:prstGeom prst="leftBrace">
              <a:avLst>
                <a:gd name="adj1" fmla="val 8333"/>
                <a:gd name="adj2" fmla="val 47236"/>
              </a:avLst>
            </a:prstGeom>
            <a:ln w="2857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Myriad Pro Cond"/>
              </a:endParaRPr>
            </a:p>
          </p:txBody>
        </p:sp>
        <p:sp>
          <p:nvSpPr>
            <p:cNvPr id="53" name="TextBox 52"/>
            <p:cNvSpPr txBox="1"/>
            <p:nvPr/>
          </p:nvSpPr>
          <p:spPr>
            <a:xfrm rot="5400000">
              <a:off x="993625" y="3961214"/>
              <a:ext cx="824955" cy="833370"/>
            </a:xfrm>
            <a:prstGeom prst="rect">
              <a:avLst/>
            </a:prstGeom>
            <a:noFill/>
          </p:spPr>
          <p:txBody>
            <a:bodyPr wrap="none" rtlCol="0">
              <a:spAutoFit/>
            </a:bodyPr>
            <a:lstStyle/>
            <a:p>
              <a:r>
                <a:rPr lang="en-US" sz="4400" b="1" dirty="0" smtClean="0">
                  <a:solidFill>
                    <a:prstClr val="black"/>
                  </a:solidFill>
                  <a:latin typeface="Myriad Pro Cond"/>
                </a:rPr>
                <a:t>…</a:t>
              </a:r>
              <a:endParaRPr lang="en-US" sz="2400" b="1" dirty="0" smtClean="0">
                <a:solidFill>
                  <a:prstClr val="black"/>
                </a:solidFill>
                <a:latin typeface="Myriad Pro Cond"/>
              </a:endParaRPr>
            </a:p>
          </p:txBody>
        </p:sp>
      </p:grpSp>
      <p:sp>
        <p:nvSpPr>
          <p:cNvPr id="55" name="TextBox 54"/>
          <p:cNvSpPr txBox="1"/>
          <p:nvPr/>
        </p:nvSpPr>
        <p:spPr>
          <a:xfrm>
            <a:off x="944708" y="1219200"/>
            <a:ext cx="3016724" cy="769441"/>
          </a:xfrm>
          <a:prstGeom prst="rect">
            <a:avLst/>
          </a:prstGeom>
          <a:noFill/>
        </p:spPr>
        <p:txBody>
          <a:bodyPr wrap="none" rtlCol="0">
            <a:spAutoFit/>
          </a:bodyPr>
          <a:lstStyle/>
          <a:p>
            <a:pPr algn="ctr"/>
            <a:r>
              <a:rPr lang="en-US" sz="4400" b="1" dirty="0" smtClean="0">
                <a:solidFill>
                  <a:prstClr val="black"/>
                </a:solidFill>
                <a:latin typeface="Myriad Pro Cond"/>
              </a:rPr>
              <a:t>Sorted by Title</a:t>
            </a:r>
          </a:p>
        </p:txBody>
      </p:sp>
      <p:sp>
        <p:nvSpPr>
          <p:cNvPr id="56" name="TextBox 55"/>
          <p:cNvSpPr txBox="1"/>
          <p:nvPr/>
        </p:nvSpPr>
        <p:spPr>
          <a:xfrm>
            <a:off x="4451581" y="2819400"/>
            <a:ext cx="4311419" cy="1569660"/>
          </a:xfrm>
          <a:prstGeom prst="rect">
            <a:avLst/>
          </a:prstGeom>
          <a:noFill/>
        </p:spPr>
        <p:txBody>
          <a:bodyPr wrap="square" rtlCol="0">
            <a:spAutoFit/>
          </a:bodyPr>
          <a:lstStyle/>
          <a:p>
            <a:pPr algn="ctr"/>
            <a:r>
              <a:rPr lang="en-US" sz="4800" b="1" dirty="0" smtClean="0">
                <a:solidFill>
                  <a:srgbClr val="C00000"/>
                </a:solidFill>
                <a:latin typeface="Myriad Pro Cond"/>
              </a:rPr>
              <a:t>Get all the books written by author X</a:t>
            </a:r>
          </a:p>
        </p:txBody>
      </p:sp>
    </p:spTree>
    <p:extLst>
      <p:ext uri="{BB962C8B-B14F-4D97-AF65-F5344CB8AC3E}">
        <p14:creationId xmlns:p14="http://schemas.microsoft.com/office/powerpoint/2010/main" val="15836365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409299" y="1981200"/>
            <a:ext cx="2970365" cy="1708160"/>
          </a:xfrm>
          <a:prstGeom prst="rect">
            <a:avLst/>
          </a:prstGeom>
          <a:noFill/>
        </p:spPr>
        <p:txBody>
          <a:bodyPr wrap="none" tIns="182880" rtlCol="0">
            <a:spAutoFit/>
          </a:bodyPr>
          <a:lstStyle/>
          <a:p>
            <a:pPr algn="ctr"/>
            <a:r>
              <a:rPr lang="en-US" sz="4800" b="1" dirty="0">
                <a:solidFill>
                  <a:prstClr val="black">
                    <a:lumMod val="95000"/>
                    <a:lumOff val="5000"/>
                  </a:prstClr>
                </a:solidFill>
                <a:latin typeface="Myriad Pro Cond"/>
              </a:rPr>
              <a:t>Breadth First</a:t>
            </a:r>
          </a:p>
          <a:p>
            <a:pPr algn="ctr"/>
            <a:r>
              <a:rPr lang="en-US" sz="4800" b="1" dirty="0">
                <a:solidFill>
                  <a:prstClr val="black">
                    <a:lumMod val="95000"/>
                    <a:lumOff val="5000"/>
                  </a:prstClr>
                </a:solidFill>
                <a:latin typeface="Myriad Pro Cond"/>
              </a:rPr>
              <a:t>Search</a:t>
            </a:r>
          </a:p>
        </p:txBody>
      </p:sp>
      <p:sp>
        <p:nvSpPr>
          <p:cNvPr id="26" name="TextBox 25"/>
          <p:cNvSpPr txBox="1"/>
          <p:nvPr/>
        </p:nvSpPr>
        <p:spPr>
          <a:xfrm>
            <a:off x="5438430" y="3733800"/>
            <a:ext cx="2943434" cy="2308324"/>
          </a:xfrm>
          <a:prstGeom prst="rect">
            <a:avLst/>
          </a:prstGeom>
          <a:noFill/>
        </p:spPr>
        <p:txBody>
          <a:bodyPr wrap="square" rtlCol="0">
            <a:spAutoFit/>
          </a:bodyPr>
          <a:lstStyle>
            <a:defPPr>
              <a:defRPr lang="en-US"/>
            </a:defPPr>
            <a:lvl1pPr algn="ctr">
              <a:defRPr sz="4800" b="1">
                <a:solidFill>
                  <a:srgbClr val="C00000"/>
                </a:solidFill>
              </a:defRPr>
            </a:lvl1pPr>
          </a:lstStyle>
          <a:p>
            <a:r>
              <a:rPr lang="en-US" dirty="0">
                <a:latin typeface="Myriad Pro Cond"/>
              </a:rPr>
              <a:t>List all edges</a:t>
            </a:r>
          </a:p>
          <a:p>
            <a:r>
              <a:rPr lang="en-US" dirty="0">
                <a:latin typeface="Myriad Pro Cond"/>
              </a:rPr>
              <a:t>adjacent to </a:t>
            </a:r>
          </a:p>
          <a:p>
            <a:r>
              <a:rPr lang="en-US" dirty="0">
                <a:latin typeface="Myriad Pro Cond"/>
              </a:rPr>
              <a:t>vertex ‘a’</a:t>
            </a:r>
          </a:p>
        </p:txBody>
      </p:sp>
      <p:graphicFrame>
        <p:nvGraphicFramePr>
          <p:cNvPr id="34" name="Table 33"/>
          <p:cNvGraphicFramePr>
            <a:graphicFrameLocks noGrp="1"/>
          </p:cNvGraphicFramePr>
          <p:nvPr>
            <p:extLst>
              <p:ext uri="{D42A27DB-BD31-4B8C-83A1-F6EECF244321}">
                <p14:modId xmlns:p14="http://schemas.microsoft.com/office/powerpoint/2010/main" val="1865860073"/>
              </p:ext>
            </p:extLst>
          </p:nvPr>
        </p:nvGraphicFramePr>
        <p:xfrm>
          <a:off x="990600" y="3797300"/>
          <a:ext cx="3124200" cy="2755900"/>
        </p:xfrm>
        <a:graphic>
          <a:graphicData uri="http://schemas.openxmlformats.org/drawingml/2006/table">
            <a:tbl>
              <a:tblPr firstRow="1" bandRow="1">
                <a:tableStyleId>{2D5ABB26-0587-4C30-8999-92F81FD0307C}</a:tableStyleId>
              </a:tblPr>
              <a:tblGrid>
                <a:gridCol w="624840"/>
                <a:gridCol w="624840"/>
                <a:gridCol w="624840"/>
                <a:gridCol w="624840"/>
                <a:gridCol w="624840"/>
              </a:tblGrid>
              <a:tr h="551180">
                <a:tc>
                  <a:txBody>
                    <a:bodyPr/>
                    <a:lstStyle/>
                    <a:p>
                      <a:pPr algn="ctr"/>
                      <a:r>
                        <a:rPr lang="en-US" sz="2800" b="1" dirty="0" smtClean="0">
                          <a:latin typeface="+mn-lt"/>
                        </a:rPr>
                        <a:t>0</a:t>
                      </a:r>
                      <a:endParaRPr lang="en-US" sz="2800" b="1" dirty="0">
                        <a:latin typeface="+mn-lt"/>
                      </a:endParaRPr>
                    </a:p>
                  </a:txBody>
                  <a:tcPr anchor="ctr"/>
                </a:tc>
                <a:tc>
                  <a:txBody>
                    <a:bodyPr/>
                    <a:lstStyle/>
                    <a:p>
                      <a:pPr algn="ctr"/>
                      <a:r>
                        <a:rPr lang="en-US" sz="2800" b="1" dirty="0" smtClean="0">
                          <a:latin typeface="+mn-lt"/>
                        </a:rPr>
                        <a:t>1</a:t>
                      </a:r>
                      <a:endParaRPr lang="en-US" sz="2800" b="1" dirty="0">
                        <a:latin typeface="+mn-lt"/>
                      </a:endParaRPr>
                    </a:p>
                  </a:txBody>
                  <a:tcPr anchor="ctr"/>
                </a:tc>
                <a:tc>
                  <a:txBody>
                    <a:bodyPr/>
                    <a:lstStyle/>
                    <a:p>
                      <a:pPr algn="ctr"/>
                      <a:r>
                        <a:rPr lang="en-US" sz="2800" b="1" dirty="0" smtClean="0">
                          <a:latin typeface="+mn-lt"/>
                        </a:rPr>
                        <a:t>0</a:t>
                      </a:r>
                      <a:endParaRPr lang="en-US" sz="2800" b="1" dirty="0">
                        <a:latin typeface="+mn-lt"/>
                      </a:endParaRPr>
                    </a:p>
                  </a:txBody>
                  <a:tcPr anchor="ctr"/>
                </a:tc>
                <a:tc>
                  <a:txBody>
                    <a:bodyPr/>
                    <a:lstStyle/>
                    <a:p>
                      <a:pPr algn="ctr"/>
                      <a:r>
                        <a:rPr lang="en-US" sz="2800" b="1" dirty="0" smtClean="0">
                          <a:latin typeface="+mn-lt"/>
                        </a:rPr>
                        <a:t>0</a:t>
                      </a:r>
                      <a:endParaRPr lang="en-US" sz="2800" b="1" dirty="0">
                        <a:latin typeface="+mn-lt"/>
                      </a:endParaRPr>
                    </a:p>
                  </a:txBody>
                  <a:tcPr anchor="ctr"/>
                </a:tc>
                <a:tc>
                  <a:txBody>
                    <a:bodyPr/>
                    <a:lstStyle/>
                    <a:p>
                      <a:pPr algn="ctr"/>
                      <a:r>
                        <a:rPr lang="en-US" sz="2800" b="1" dirty="0" smtClean="0">
                          <a:latin typeface="+mn-lt"/>
                        </a:rPr>
                        <a:t>0</a:t>
                      </a:r>
                      <a:endParaRPr lang="en-US" sz="2800" b="1" dirty="0">
                        <a:latin typeface="+mn-lt"/>
                      </a:endParaRPr>
                    </a:p>
                  </a:txBody>
                  <a:tcPr anchor="ctr"/>
                </a:tc>
              </a:tr>
              <a:tr h="551180">
                <a:tc>
                  <a:txBody>
                    <a:bodyPr/>
                    <a:lstStyle/>
                    <a:p>
                      <a:pPr algn="ctr"/>
                      <a:r>
                        <a:rPr lang="en-US" sz="2800" b="1" dirty="0" smtClean="0">
                          <a:latin typeface="+mn-lt"/>
                        </a:rPr>
                        <a:t>1</a:t>
                      </a:r>
                      <a:endParaRPr lang="en-US" sz="2800" b="1" dirty="0">
                        <a:latin typeface="+mn-lt"/>
                      </a:endParaRPr>
                    </a:p>
                  </a:txBody>
                  <a:tcPr anchor="ctr"/>
                </a:tc>
                <a:tc>
                  <a:txBody>
                    <a:bodyPr/>
                    <a:lstStyle/>
                    <a:p>
                      <a:pPr algn="ctr"/>
                      <a:r>
                        <a:rPr lang="en-US" sz="2800" b="1" dirty="0" smtClean="0">
                          <a:latin typeface="+mn-lt"/>
                        </a:rPr>
                        <a:t>0</a:t>
                      </a:r>
                      <a:endParaRPr lang="en-US" sz="2800" b="1" dirty="0">
                        <a:latin typeface="+mn-lt"/>
                      </a:endParaRPr>
                    </a:p>
                  </a:txBody>
                  <a:tcPr anchor="ctr"/>
                </a:tc>
                <a:tc>
                  <a:txBody>
                    <a:bodyPr/>
                    <a:lstStyle/>
                    <a:p>
                      <a:pPr algn="ctr"/>
                      <a:r>
                        <a:rPr lang="en-US" sz="2800" b="1" dirty="0" smtClean="0">
                          <a:latin typeface="+mn-lt"/>
                        </a:rPr>
                        <a:t>1</a:t>
                      </a:r>
                      <a:endParaRPr lang="en-US" sz="2800" b="1" dirty="0">
                        <a:latin typeface="+mn-lt"/>
                      </a:endParaRPr>
                    </a:p>
                  </a:txBody>
                  <a:tcPr anchor="ctr"/>
                </a:tc>
                <a:tc>
                  <a:txBody>
                    <a:bodyPr/>
                    <a:lstStyle/>
                    <a:p>
                      <a:pPr algn="ctr"/>
                      <a:r>
                        <a:rPr lang="en-US" sz="2800" b="1" dirty="0" smtClean="0">
                          <a:latin typeface="+mn-lt"/>
                        </a:rPr>
                        <a:t>1</a:t>
                      </a:r>
                      <a:endParaRPr lang="en-US" sz="2800" b="1" dirty="0">
                        <a:latin typeface="+mn-lt"/>
                      </a:endParaRPr>
                    </a:p>
                  </a:txBody>
                  <a:tcPr anchor="ctr"/>
                </a:tc>
                <a:tc>
                  <a:txBody>
                    <a:bodyPr/>
                    <a:lstStyle/>
                    <a:p>
                      <a:pPr algn="ctr"/>
                      <a:r>
                        <a:rPr lang="en-US" sz="2800" b="1" dirty="0" smtClean="0">
                          <a:latin typeface="+mn-lt"/>
                        </a:rPr>
                        <a:t>0</a:t>
                      </a:r>
                      <a:endParaRPr lang="en-US" sz="2800" b="1" dirty="0">
                        <a:latin typeface="+mn-lt"/>
                      </a:endParaRPr>
                    </a:p>
                  </a:txBody>
                  <a:tcPr anchor="ctr"/>
                </a:tc>
              </a:tr>
              <a:tr h="551180">
                <a:tc>
                  <a:txBody>
                    <a:bodyPr/>
                    <a:lstStyle/>
                    <a:p>
                      <a:pPr algn="ctr"/>
                      <a:r>
                        <a:rPr lang="en-US" sz="2800" b="1" dirty="0" smtClean="0">
                          <a:latin typeface="+mn-lt"/>
                        </a:rPr>
                        <a:t>0</a:t>
                      </a:r>
                      <a:endParaRPr lang="en-US" sz="2800" b="1" dirty="0">
                        <a:latin typeface="+mn-lt"/>
                      </a:endParaRPr>
                    </a:p>
                  </a:txBody>
                  <a:tcPr anchor="ctr"/>
                </a:tc>
                <a:tc>
                  <a:txBody>
                    <a:bodyPr/>
                    <a:lstStyle/>
                    <a:p>
                      <a:pPr algn="ctr"/>
                      <a:r>
                        <a:rPr lang="en-US" sz="2800" b="1" dirty="0" smtClean="0">
                          <a:latin typeface="+mn-lt"/>
                        </a:rPr>
                        <a:t>1</a:t>
                      </a:r>
                      <a:endParaRPr lang="en-US" sz="2800" b="1" dirty="0">
                        <a:latin typeface="+mn-lt"/>
                      </a:endParaRPr>
                    </a:p>
                  </a:txBody>
                  <a:tcPr anchor="ctr"/>
                </a:tc>
                <a:tc>
                  <a:txBody>
                    <a:bodyPr/>
                    <a:lstStyle/>
                    <a:p>
                      <a:pPr algn="ctr"/>
                      <a:r>
                        <a:rPr lang="en-US" sz="2800" b="1" dirty="0" smtClean="0">
                          <a:latin typeface="+mn-lt"/>
                        </a:rPr>
                        <a:t>0</a:t>
                      </a:r>
                      <a:endParaRPr lang="en-US" sz="2800" b="1" dirty="0">
                        <a:latin typeface="+mn-lt"/>
                      </a:endParaRPr>
                    </a:p>
                  </a:txBody>
                  <a:tcPr anchor="ctr"/>
                </a:tc>
                <a:tc>
                  <a:txBody>
                    <a:bodyPr/>
                    <a:lstStyle/>
                    <a:p>
                      <a:pPr algn="ctr"/>
                      <a:r>
                        <a:rPr lang="en-US" sz="2800" b="1" dirty="0" smtClean="0">
                          <a:latin typeface="+mn-lt"/>
                        </a:rPr>
                        <a:t>0</a:t>
                      </a:r>
                      <a:endParaRPr lang="en-US" sz="2800" b="1" dirty="0">
                        <a:latin typeface="+mn-lt"/>
                      </a:endParaRPr>
                    </a:p>
                  </a:txBody>
                  <a:tcPr anchor="ctr"/>
                </a:tc>
                <a:tc>
                  <a:txBody>
                    <a:bodyPr/>
                    <a:lstStyle/>
                    <a:p>
                      <a:pPr algn="ctr"/>
                      <a:r>
                        <a:rPr lang="en-US" sz="2800" b="1" dirty="0" smtClean="0">
                          <a:latin typeface="+mn-lt"/>
                        </a:rPr>
                        <a:t>0</a:t>
                      </a:r>
                      <a:endParaRPr lang="en-US" sz="2800" b="1" dirty="0">
                        <a:latin typeface="+mn-lt"/>
                      </a:endParaRPr>
                    </a:p>
                  </a:txBody>
                  <a:tcPr anchor="ctr"/>
                </a:tc>
              </a:tr>
              <a:tr h="551180">
                <a:tc>
                  <a:txBody>
                    <a:bodyPr/>
                    <a:lstStyle/>
                    <a:p>
                      <a:pPr algn="ctr"/>
                      <a:r>
                        <a:rPr lang="en-US" sz="2800" b="1" dirty="0" smtClean="0">
                          <a:latin typeface="+mn-lt"/>
                        </a:rPr>
                        <a:t>0</a:t>
                      </a:r>
                      <a:endParaRPr lang="en-US" sz="2800" b="1" dirty="0">
                        <a:latin typeface="+mn-lt"/>
                      </a:endParaRPr>
                    </a:p>
                  </a:txBody>
                  <a:tcPr anchor="ctr"/>
                </a:tc>
                <a:tc>
                  <a:txBody>
                    <a:bodyPr/>
                    <a:lstStyle/>
                    <a:p>
                      <a:pPr algn="ctr"/>
                      <a:r>
                        <a:rPr lang="en-US" sz="2800" b="1" dirty="0" smtClean="0">
                          <a:latin typeface="+mn-lt"/>
                        </a:rPr>
                        <a:t>1</a:t>
                      </a:r>
                      <a:endParaRPr lang="en-US" sz="2800" b="1" dirty="0">
                        <a:latin typeface="+mn-lt"/>
                      </a:endParaRPr>
                    </a:p>
                  </a:txBody>
                  <a:tcPr anchor="ctr"/>
                </a:tc>
                <a:tc>
                  <a:txBody>
                    <a:bodyPr/>
                    <a:lstStyle/>
                    <a:p>
                      <a:pPr algn="ctr"/>
                      <a:r>
                        <a:rPr lang="en-US" sz="2800" b="1" dirty="0" smtClean="0">
                          <a:latin typeface="+mn-lt"/>
                        </a:rPr>
                        <a:t>0</a:t>
                      </a:r>
                      <a:endParaRPr lang="en-US" sz="2800" b="1" dirty="0">
                        <a:latin typeface="+mn-lt"/>
                      </a:endParaRPr>
                    </a:p>
                  </a:txBody>
                  <a:tcPr anchor="ctr"/>
                </a:tc>
                <a:tc>
                  <a:txBody>
                    <a:bodyPr/>
                    <a:lstStyle/>
                    <a:p>
                      <a:pPr algn="ctr"/>
                      <a:r>
                        <a:rPr lang="en-US" sz="2800" b="1" dirty="0" smtClean="0">
                          <a:latin typeface="+mn-lt"/>
                        </a:rPr>
                        <a:t>0</a:t>
                      </a:r>
                      <a:endParaRPr lang="en-US" sz="2800" b="1" dirty="0">
                        <a:latin typeface="+mn-lt"/>
                      </a:endParaRPr>
                    </a:p>
                  </a:txBody>
                  <a:tcPr anchor="ctr"/>
                </a:tc>
                <a:tc>
                  <a:txBody>
                    <a:bodyPr/>
                    <a:lstStyle/>
                    <a:p>
                      <a:pPr algn="ctr"/>
                      <a:r>
                        <a:rPr lang="en-US" sz="2800" b="1" dirty="0" smtClean="0">
                          <a:latin typeface="+mn-lt"/>
                        </a:rPr>
                        <a:t>1</a:t>
                      </a:r>
                      <a:endParaRPr lang="en-US" sz="2800" b="1" dirty="0">
                        <a:latin typeface="+mn-lt"/>
                      </a:endParaRPr>
                    </a:p>
                  </a:txBody>
                  <a:tcPr anchor="ctr"/>
                </a:tc>
              </a:tr>
              <a:tr h="551180">
                <a:tc>
                  <a:txBody>
                    <a:bodyPr/>
                    <a:lstStyle/>
                    <a:p>
                      <a:pPr algn="ctr"/>
                      <a:r>
                        <a:rPr lang="en-US" sz="2800" b="1" dirty="0" smtClean="0">
                          <a:latin typeface="+mn-lt"/>
                        </a:rPr>
                        <a:t>0</a:t>
                      </a:r>
                      <a:endParaRPr lang="en-US" sz="2800" b="1" dirty="0">
                        <a:latin typeface="+mn-lt"/>
                      </a:endParaRPr>
                    </a:p>
                  </a:txBody>
                  <a:tcPr anchor="ctr"/>
                </a:tc>
                <a:tc>
                  <a:txBody>
                    <a:bodyPr/>
                    <a:lstStyle/>
                    <a:p>
                      <a:pPr algn="ctr"/>
                      <a:r>
                        <a:rPr lang="en-US" sz="2800" b="1" dirty="0" smtClean="0">
                          <a:latin typeface="+mn-lt"/>
                        </a:rPr>
                        <a:t>0</a:t>
                      </a:r>
                      <a:endParaRPr lang="en-US" sz="2800" b="1" dirty="0">
                        <a:latin typeface="+mn-lt"/>
                      </a:endParaRPr>
                    </a:p>
                  </a:txBody>
                  <a:tcPr anchor="ctr"/>
                </a:tc>
                <a:tc>
                  <a:txBody>
                    <a:bodyPr/>
                    <a:lstStyle/>
                    <a:p>
                      <a:pPr algn="ctr"/>
                      <a:r>
                        <a:rPr lang="en-US" sz="2800" b="1" dirty="0" smtClean="0">
                          <a:latin typeface="+mn-lt"/>
                        </a:rPr>
                        <a:t>0</a:t>
                      </a:r>
                      <a:endParaRPr lang="en-US" sz="2800" b="1" dirty="0">
                        <a:latin typeface="+mn-lt"/>
                      </a:endParaRPr>
                    </a:p>
                  </a:txBody>
                  <a:tcPr anchor="ctr"/>
                </a:tc>
                <a:tc>
                  <a:txBody>
                    <a:bodyPr/>
                    <a:lstStyle/>
                    <a:p>
                      <a:pPr algn="ctr"/>
                      <a:r>
                        <a:rPr lang="en-US" sz="2800" b="1" dirty="0" smtClean="0">
                          <a:latin typeface="+mn-lt"/>
                        </a:rPr>
                        <a:t>1</a:t>
                      </a:r>
                      <a:endParaRPr lang="en-US" sz="2800" b="1" dirty="0">
                        <a:latin typeface="+mn-lt"/>
                      </a:endParaRPr>
                    </a:p>
                  </a:txBody>
                  <a:tcPr anchor="ctr"/>
                </a:tc>
                <a:tc>
                  <a:txBody>
                    <a:bodyPr/>
                    <a:lstStyle/>
                    <a:p>
                      <a:pPr algn="ctr"/>
                      <a:r>
                        <a:rPr lang="en-US" sz="2800" b="1" dirty="0" smtClean="0">
                          <a:latin typeface="+mn-lt"/>
                        </a:rPr>
                        <a:t>0</a:t>
                      </a:r>
                      <a:endParaRPr lang="en-US" sz="2800" b="1" dirty="0">
                        <a:latin typeface="+mn-lt"/>
                      </a:endParaRPr>
                    </a:p>
                  </a:txBody>
                  <a:tcPr anchor="ctr"/>
                </a:tc>
              </a:tr>
            </a:tbl>
          </a:graphicData>
        </a:graphic>
      </p:graphicFrame>
      <p:sp>
        <p:nvSpPr>
          <p:cNvPr id="35" name="Left Brace 34"/>
          <p:cNvSpPr/>
          <p:nvPr/>
        </p:nvSpPr>
        <p:spPr>
          <a:xfrm>
            <a:off x="685800" y="3733800"/>
            <a:ext cx="381000" cy="2895600"/>
          </a:xfrm>
          <a:prstGeom prst="leftBrace">
            <a:avLst>
              <a:gd name="adj1" fmla="val 69955"/>
              <a:gd name="adj2" fmla="val 50000"/>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Myriad Pro Cond"/>
            </a:endParaRPr>
          </a:p>
        </p:txBody>
      </p:sp>
      <p:sp>
        <p:nvSpPr>
          <p:cNvPr id="36" name="Left Brace 35"/>
          <p:cNvSpPr/>
          <p:nvPr/>
        </p:nvSpPr>
        <p:spPr>
          <a:xfrm rot="10800000">
            <a:off x="3962400" y="3733800"/>
            <a:ext cx="381000" cy="2895600"/>
          </a:xfrm>
          <a:prstGeom prst="leftBrace">
            <a:avLst>
              <a:gd name="adj1" fmla="val 69955"/>
              <a:gd name="adj2" fmla="val 50000"/>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Myriad Pro Cond"/>
            </a:endParaRPr>
          </a:p>
        </p:txBody>
      </p:sp>
      <p:grpSp>
        <p:nvGrpSpPr>
          <p:cNvPr id="44" name="Group 43"/>
          <p:cNvGrpSpPr/>
          <p:nvPr/>
        </p:nvGrpSpPr>
        <p:grpSpPr>
          <a:xfrm>
            <a:off x="992402" y="1219200"/>
            <a:ext cx="2131798" cy="1828800"/>
            <a:chOff x="914400" y="2438400"/>
            <a:chExt cx="2842397" cy="2438400"/>
          </a:xfrm>
        </p:grpSpPr>
        <p:sp>
          <p:nvSpPr>
            <p:cNvPr id="45" name="Oval 44"/>
            <p:cNvSpPr/>
            <p:nvPr/>
          </p:nvSpPr>
          <p:spPr>
            <a:xfrm>
              <a:off x="914400" y="2438400"/>
              <a:ext cx="533400" cy="53340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Myriad Pro Cond"/>
                </a:rPr>
                <a:t>a</a:t>
              </a:r>
            </a:p>
          </p:txBody>
        </p:sp>
        <p:sp>
          <p:nvSpPr>
            <p:cNvPr id="46" name="Oval 45"/>
            <p:cNvSpPr/>
            <p:nvPr/>
          </p:nvSpPr>
          <p:spPr>
            <a:xfrm>
              <a:off x="1219200" y="3327400"/>
              <a:ext cx="533400" cy="53340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Myriad Pro Cond"/>
                </a:rPr>
                <a:t>c</a:t>
              </a:r>
              <a:endParaRPr lang="en-US" sz="3200" b="1" dirty="0" smtClean="0">
                <a:solidFill>
                  <a:prstClr val="white"/>
                </a:solidFill>
                <a:latin typeface="Myriad Pro Cond"/>
              </a:endParaRPr>
            </a:p>
          </p:txBody>
        </p:sp>
        <p:sp>
          <p:nvSpPr>
            <p:cNvPr id="47" name="Oval 46"/>
            <p:cNvSpPr/>
            <p:nvPr/>
          </p:nvSpPr>
          <p:spPr>
            <a:xfrm>
              <a:off x="2514600" y="2895600"/>
              <a:ext cx="533400" cy="53340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Myriad Pro Cond"/>
                </a:rPr>
                <a:t>b</a:t>
              </a:r>
            </a:p>
          </p:txBody>
        </p:sp>
        <p:sp>
          <p:nvSpPr>
            <p:cNvPr id="48" name="Oval 47"/>
            <p:cNvSpPr/>
            <p:nvPr/>
          </p:nvSpPr>
          <p:spPr>
            <a:xfrm>
              <a:off x="3223397" y="3556000"/>
              <a:ext cx="533400" cy="53340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Myriad Pro Cond"/>
                </a:rPr>
                <a:t>d</a:t>
              </a:r>
            </a:p>
          </p:txBody>
        </p:sp>
        <p:sp>
          <p:nvSpPr>
            <p:cNvPr id="49" name="Oval 48"/>
            <p:cNvSpPr/>
            <p:nvPr/>
          </p:nvSpPr>
          <p:spPr>
            <a:xfrm>
              <a:off x="1013597" y="4343400"/>
              <a:ext cx="533400" cy="53340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Myriad Pro Cond"/>
                </a:rPr>
                <a:t>e</a:t>
              </a:r>
            </a:p>
          </p:txBody>
        </p:sp>
        <p:cxnSp>
          <p:nvCxnSpPr>
            <p:cNvPr id="50" name="Straight Connector 49"/>
            <p:cNvCxnSpPr>
              <a:stCxn id="45" idx="6"/>
              <a:endCxn id="47" idx="2"/>
            </p:cNvCxnSpPr>
            <p:nvPr/>
          </p:nvCxnSpPr>
          <p:spPr>
            <a:xfrm>
              <a:off x="1447800" y="2705100"/>
              <a:ext cx="1066800" cy="457200"/>
            </a:xfrm>
            <a:prstGeom prst="line">
              <a:avLst/>
            </a:prstGeom>
            <a:ln w="2857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7" idx="3"/>
              <a:endCxn id="46" idx="6"/>
            </p:cNvCxnSpPr>
            <p:nvPr/>
          </p:nvCxnSpPr>
          <p:spPr>
            <a:xfrm flipH="1">
              <a:off x="1752600" y="3350885"/>
              <a:ext cx="840115" cy="243215"/>
            </a:xfrm>
            <a:prstGeom prst="line">
              <a:avLst/>
            </a:prstGeom>
            <a:ln w="2857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7" idx="5"/>
              <a:endCxn id="48" idx="1"/>
            </p:cNvCxnSpPr>
            <p:nvPr/>
          </p:nvCxnSpPr>
          <p:spPr>
            <a:xfrm>
              <a:off x="2969885" y="3350885"/>
              <a:ext cx="331627" cy="283229"/>
            </a:xfrm>
            <a:prstGeom prst="line">
              <a:avLst/>
            </a:prstGeom>
            <a:ln w="2857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9" idx="7"/>
              <a:endCxn id="48" idx="3"/>
            </p:cNvCxnSpPr>
            <p:nvPr/>
          </p:nvCxnSpPr>
          <p:spPr>
            <a:xfrm flipV="1">
              <a:off x="1468883" y="4011285"/>
              <a:ext cx="1832629" cy="410229"/>
            </a:xfrm>
            <a:prstGeom prst="line">
              <a:avLst/>
            </a:prstGeom>
            <a:ln w="2857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6" name="Straight Arrow Connector 55"/>
          <p:cNvCxnSpPr/>
          <p:nvPr/>
        </p:nvCxnSpPr>
        <p:spPr>
          <a:xfrm>
            <a:off x="2192552" y="2706536"/>
            <a:ext cx="341464" cy="874864"/>
          </a:xfrm>
          <a:prstGeom prst="straightConnector1">
            <a:avLst/>
          </a:prstGeom>
          <a:ln w="38100">
            <a:solidFill>
              <a:schemeClr val="tx1"/>
            </a:solidFill>
            <a:prstDash val="dash"/>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42087" y="83403"/>
            <a:ext cx="8101513" cy="830997"/>
          </a:xfrm>
          <a:prstGeom prst="rect">
            <a:avLst/>
          </a:prstGeom>
          <a:noFill/>
        </p:spPr>
        <p:txBody>
          <a:bodyPr wrap="none" rtlCol="0">
            <a:spAutoFit/>
          </a:bodyPr>
          <a:lstStyle/>
          <a:p>
            <a:pPr algn="ctr"/>
            <a:r>
              <a:rPr lang="en-US" sz="4800" b="1" dirty="0" smtClean="0">
                <a:solidFill>
                  <a:prstClr val="black"/>
                </a:solidFill>
                <a:latin typeface="Myriad Pro Cond"/>
              </a:rPr>
              <a:t>Mismatch: Representation and Query</a:t>
            </a:r>
          </a:p>
        </p:txBody>
      </p:sp>
    </p:spTree>
    <p:extLst>
      <p:ext uri="{BB962C8B-B14F-4D97-AF65-F5344CB8AC3E}">
        <p14:creationId xmlns:p14="http://schemas.microsoft.com/office/powerpoint/2010/main" val="10253653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600" y="2362200"/>
            <a:ext cx="4953000" cy="2286000"/>
            <a:chOff x="1981200" y="2590800"/>
            <a:chExt cx="5029200" cy="1752600"/>
          </a:xfrm>
        </p:grpSpPr>
        <p:sp>
          <p:nvSpPr>
            <p:cNvPr id="5" name="Rounded Rectangle 4"/>
            <p:cNvSpPr/>
            <p:nvPr/>
          </p:nvSpPr>
          <p:spPr>
            <a:xfrm>
              <a:off x="2362200" y="25908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6" name="Rounded Rectangle 5"/>
            <p:cNvSpPr/>
            <p:nvPr/>
          </p:nvSpPr>
          <p:spPr>
            <a:xfrm>
              <a:off x="4953000" y="25908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7" name="Rounded Rectangle 6"/>
            <p:cNvSpPr/>
            <p:nvPr/>
          </p:nvSpPr>
          <p:spPr>
            <a:xfrm>
              <a:off x="2362200" y="30480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8" name="Rounded Rectangle 7"/>
            <p:cNvSpPr/>
            <p:nvPr/>
          </p:nvSpPr>
          <p:spPr>
            <a:xfrm>
              <a:off x="4953000" y="30480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9" name="Rounded Rectangle 8"/>
            <p:cNvSpPr/>
            <p:nvPr/>
          </p:nvSpPr>
          <p:spPr>
            <a:xfrm>
              <a:off x="2362200" y="35052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10" name="Rounded Rectangle 9"/>
            <p:cNvSpPr/>
            <p:nvPr/>
          </p:nvSpPr>
          <p:spPr>
            <a:xfrm>
              <a:off x="4953000" y="35052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11" name="Rounded Rectangle 10"/>
            <p:cNvSpPr/>
            <p:nvPr/>
          </p:nvSpPr>
          <p:spPr>
            <a:xfrm>
              <a:off x="2362200" y="39624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12" name="Rounded Rectangle 11"/>
            <p:cNvSpPr/>
            <p:nvPr/>
          </p:nvSpPr>
          <p:spPr>
            <a:xfrm>
              <a:off x="4953000" y="39624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13" name="Rounded Rectangle 12"/>
            <p:cNvSpPr/>
            <p:nvPr/>
          </p:nvSpPr>
          <p:spPr>
            <a:xfrm>
              <a:off x="1981200" y="2590800"/>
              <a:ext cx="381000" cy="381000"/>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Myriad Pro Cond"/>
                </a:rPr>
                <a:t>D</a:t>
              </a:r>
            </a:p>
          </p:txBody>
        </p:sp>
        <p:sp>
          <p:nvSpPr>
            <p:cNvPr id="14" name="Rounded Rectangle 13"/>
            <p:cNvSpPr/>
            <p:nvPr/>
          </p:nvSpPr>
          <p:spPr>
            <a:xfrm>
              <a:off x="1981200" y="3048000"/>
              <a:ext cx="381000" cy="381000"/>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Myriad Pro Cond"/>
                </a:rPr>
                <a:t>D</a:t>
              </a:r>
            </a:p>
          </p:txBody>
        </p:sp>
        <p:sp>
          <p:nvSpPr>
            <p:cNvPr id="15" name="Rounded Rectangle 14"/>
            <p:cNvSpPr/>
            <p:nvPr/>
          </p:nvSpPr>
          <p:spPr>
            <a:xfrm>
              <a:off x="1981200" y="3505200"/>
              <a:ext cx="381000" cy="381000"/>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Myriad Pro Cond"/>
                </a:rPr>
                <a:t>D</a:t>
              </a:r>
            </a:p>
          </p:txBody>
        </p:sp>
        <p:sp>
          <p:nvSpPr>
            <p:cNvPr id="16" name="Rounded Rectangle 15"/>
            <p:cNvSpPr/>
            <p:nvPr/>
          </p:nvSpPr>
          <p:spPr>
            <a:xfrm>
              <a:off x="1981200" y="3962400"/>
              <a:ext cx="381000" cy="381000"/>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Myriad Pro Cond"/>
                </a:rPr>
                <a:t>D</a:t>
              </a:r>
            </a:p>
          </p:txBody>
        </p:sp>
        <p:sp>
          <p:nvSpPr>
            <p:cNvPr id="17" name="Rounded Rectangle 16"/>
            <p:cNvSpPr/>
            <p:nvPr/>
          </p:nvSpPr>
          <p:spPr>
            <a:xfrm>
              <a:off x="4572000" y="2590800"/>
              <a:ext cx="381000" cy="381000"/>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Myriad Pro Cond"/>
                </a:rPr>
                <a:t>D</a:t>
              </a:r>
            </a:p>
          </p:txBody>
        </p:sp>
        <p:sp>
          <p:nvSpPr>
            <p:cNvPr id="18" name="Rounded Rectangle 17"/>
            <p:cNvSpPr/>
            <p:nvPr/>
          </p:nvSpPr>
          <p:spPr>
            <a:xfrm>
              <a:off x="4572000" y="3048000"/>
              <a:ext cx="381000" cy="381000"/>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Myriad Pro Cond"/>
                </a:rPr>
                <a:t>D</a:t>
              </a:r>
            </a:p>
          </p:txBody>
        </p:sp>
        <p:sp>
          <p:nvSpPr>
            <p:cNvPr id="19" name="Rounded Rectangle 18"/>
            <p:cNvSpPr/>
            <p:nvPr/>
          </p:nvSpPr>
          <p:spPr>
            <a:xfrm>
              <a:off x="4572000" y="3505200"/>
              <a:ext cx="381000" cy="381000"/>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Myriad Pro Cond"/>
                </a:rPr>
                <a:t>D</a:t>
              </a:r>
            </a:p>
          </p:txBody>
        </p:sp>
        <p:sp>
          <p:nvSpPr>
            <p:cNvPr id="20" name="Rounded Rectangle 19"/>
            <p:cNvSpPr/>
            <p:nvPr/>
          </p:nvSpPr>
          <p:spPr>
            <a:xfrm>
              <a:off x="4572000" y="3962400"/>
              <a:ext cx="381000" cy="381000"/>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Myriad Pro Cond"/>
                </a:rPr>
                <a:t>D</a:t>
              </a:r>
            </a:p>
          </p:txBody>
        </p:sp>
      </p:grpSp>
      <p:sp>
        <p:nvSpPr>
          <p:cNvPr id="21" name="TextBox 20"/>
          <p:cNvSpPr txBox="1"/>
          <p:nvPr/>
        </p:nvSpPr>
        <p:spPr>
          <a:xfrm>
            <a:off x="919766" y="1541043"/>
            <a:ext cx="2954077" cy="707886"/>
          </a:xfrm>
          <a:prstGeom prst="rect">
            <a:avLst/>
          </a:prstGeom>
          <a:noFill/>
        </p:spPr>
        <p:txBody>
          <a:bodyPr wrap="none" rtlCol="0">
            <a:spAutoFit/>
          </a:bodyPr>
          <a:lstStyle>
            <a:defPPr>
              <a:defRPr lang="en-US"/>
            </a:defPPr>
            <a:lvl1pPr algn="ctr">
              <a:defRPr sz="4000" b="1"/>
            </a:lvl1pPr>
          </a:lstStyle>
          <a:p>
            <a:r>
              <a:rPr lang="en-US" dirty="0">
                <a:solidFill>
                  <a:prstClr val="black"/>
                </a:solidFill>
                <a:latin typeface="Myriad Pro Cond"/>
              </a:rPr>
              <a:t>Cache Tag Store</a:t>
            </a:r>
          </a:p>
        </p:txBody>
      </p:sp>
      <p:sp>
        <p:nvSpPr>
          <p:cNvPr id="22" name="TextBox 21"/>
          <p:cNvSpPr txBox="1"/>
          <p:nvPr/>
        </p:nvSpPr>
        <p:spPr>
          <a:xfrm>
            <a:off x="559062" y="5373469"/>
            <a:ext cx="1825884" cy="769441"/>
          </a:xfrm>
          <a:prstGeom prst="rect">
            <a:avLst/>
          </a:prstGeom>
          <a:noFill/>
        </p:spPr>
        <p:txBody>
          <a:bodyPr wrap="none" rtlCol="0">
            <a:spAutoFit/>
          </a:bodyPr>
          <a:lstStyle/>
          <a:p>
            <a:pPr algn="ctr"/>
            <a:r>
              <a:rPr lang="en-US" sz="4400" b="1" dirty="0" smtClean="0">
                <a:solidFill>
                  <a:prstClr val="black"/>
                </a:solidFill>
                <a:latin typeface="Myriad Pro Cond"/>
              </a:rPr>
              <a:t>Dirty Bit</a:t>
            </a:r>
          </a:p>
        </p:txBody>
      </p:sp>
      <p:cxnSp>
        <p:nvCxnSpPr>
          <p:cNvPr id="24" name="Curved Connector 23"/>
          <p:cNvCxnSpPr>
            <a:stCxn id="22" idx="3"/>
            <a:endCxn id="20" idx="2"/>
          </p:cNvCxnSpPr>
          <p:nvPr/>
        </p:nvCxnSpPr>
        <p:spPr>
          <a:xfrm flipV="1">
            <a:off x="2384946" y="4648200"/>
            <a:ext cx="582813" cy="1109990"/>
          </a:xfrm>
          <a:prstGeom prst="curvedConnector2">
            <a:avLst/>
          </a:prstGeom>
          <a:ln w="57150">
            <a:solidFill>
              <a:srgbClr val="00000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217941" y="4268450"/>
            <a:ext cx="2118318" cy="1323439"/>
          </a:xfrm>
          <a:prstGeom prst="rect">
            <a:avLst/>
          </a:prstGeom>
          <a:noFill/>
        </p:spPr>
        <p:txBody>
          <a:bodyPr wrap="square" rtlCol="0">
            <a:spAutoFit/>
          </a:bodyPr>
          <a:lstStyle>
            <a:defPPr>
              <a:defRPr lang="en-US"/>
            </a:defPPr>
            <a:lvl1pPr algn="ctr">
              <a:defRPr sz="4800" b="1">
                <a:solidFill>
                  <a:srgbClr val="C00000"/>
                </a:solidFill>
              </a:defRPr>
            </a:lvl1pPr>
          </a:lstStyle>
          <a:p>
            <a:r>
              <a:rPr lang="en-US" sz="4000" dirty="0">
                <a:latin typeface="Myriad Pro Cond"/>
              </a:rPr>
              <a:t>Is block X </a:t>
            </a:r>
          </a:p>
          <a:p>
            <a:r>
              <a:rPr lang="en-US" sz="4000" dirty="0">
                <a:latin typeface="Myriad Pro Cond"/>
              </a:rPr>
              <a:t>dirty?</a:t>
            </a:r>
          </a:p>
        </p:txBody>
      </p:sp>
      <p:sp>
        <p:nvSpPr>
          <p:cNvPr id="28" name="TextBox 27"/>
          <p:cNvSpPr txBox="1"/>
          <p:nvPr/>
        </p:nvSpPr>
        <p:spPr>
          <a:xfrm>
            <a:off x="5638800" y="1524000"/>
            <a:ext cx="3276600" cy="2308324"/>
          </a:xfrm>
          <a:prstGeom prst="rect">
            <a:avLst/>
          </a:prstGeom>
          <a:noFill/>
        </p:spPr>
        <p:txBody>
          <a:bodyPr wrap="square" rtlCol="0">
            <a:spAutoFit/>
          </a:bodyPr>
          <a:lstStyle>
            <a:defPPr>
              <a:defRPr lang="en-US"/>
            </a:defPPr>
            <a:lvl1pPr algn="ctr">
              <a:defRPr sz="4800" b="1">
                <a:solidFill>
                  <a:srgbClr val="C00000"/>
                </a:solidFill>
              </a:defRPr>
            </a:lvl1pPr>
          </a:lstStyle>
          <a:p>
            <a:r>
              <a:rPr lang="en-US" dirty="0">
                <a:latin typeface="Myriad Pro Cond"/>
              </a:rPr>
              <a:t>List all dirty blocks of DRAM row R.</a:t>
            </a:r>
          </a:p>
        </p:txBody>
      </p:sp>
      <p:sp>
        <p:nvSpPr>
          <p:cNvPr id="33" name="TextBox 32"/>
          <p:cNvSpPr txBox="1"/>
          <p:nvPr/>
        </p:nvSpPr>
        <p:spPr>
          <a:xfrm>
            <a:off x="442087" y="83403"/>
            <a:ext cx="8101513" cy="830997"/>
          </a:xfrm>
          <a:prstGeom prst="rect">
            <a:avLst/>
          </a:prstGeom>
          <a:noFill/>
        </p:spPr>
        <p:txBody>
          <a:bodyPr wrap="none" rtlCol="0">
            <a:spAutoFit/>
          </a:bodyPr>
          <a:lstStyle/>
          <a:p>
            <a:pPr algn="ctr"/>
            <a:r>
              <a:rPr lang="en-US" sz="4800" b="1" dirty="0" smtClean="0">
                <a:solidFill>
                  <a:prstClr val="black"/>
                </a:solidFill>
                <a:latin typeface="Myriad Pro Cond"/>
              </a:rPr>
              <a:t>Mismatch: Representation and Query</a:t>
            </a:r>
          </a:p>
        </p:txBody>
      </p:sp>
    </p:spTree>
    <p:extLst>
      <p:ext uri="{BB962C8B-B14F-4D97-AF65-F5344CB8AC3E}">
        <p14:creationId xmlns:p14="http://schemas.microsoft.com/office/powerpoint/2010/main" val="34300761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2308086"/>
            <a:ext cx="4120574" cy="2286000"/>
            <a:chOff x="2362200" y="2590800"/>
            <a:chExt cx="4183969" cy="1752600"/>
          </a:xfrm>
        </p:grpSpPr>
        <p:sp>
          <p:nvSpPr>
            <p:cNvPr id="5" name="Rounded Rectangle 4"/>
            <p:cNvSpPr/>
            <p:nvPr/>
          </p:nvSpPr>
          <p:spPr>
            <a:xfrm>
              <a:off x="2362200" y="25908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6" name="Rounded Rectangle 5"/>
            <p:cNvSpPr/>
            <p:nvPr/>
          </p:nvSpPr>
          <p:spPr>
            <a:xfrm>
              <a:off x="4488767" y="25908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7" name="Rounded Rectangle 6"/>
            <p:cNvSpPr/>
            <p:nvPr/>
          </p:nvSpPr>
          <p:spPr>
            <a:xfrm>
              <a:off x="2362200" y="30480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8" name="Rounded Rectangle 7"/>
            <p:cNvSpPr/>
            <p:nvPr/>
          </p:nvSpPr>
          <p:spPr>
            <a:xfrm>
              <a:off x="4488768" y="3048000"/>
              <a:ext cx="2057401"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9" name="Rounded Rectangle 8"/>
            <p:cNvSpPr/>
            <p:nvPr/>
          </p:nvSpPr>
          <p:spPr>
            <a:xfrm>
              <a:off x="2362200" y="35052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10" name="Rounded Rectangle 9"/>
            <p:cNvSpPr/>
            <p:nvPr/>
          </p:nvSpPr>
          <p:spPr>
            <a:xfrm>
              <a:off x="4488767" y="35052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11" name="Rounded Rectangle 10"/>
            <p:cNvSpPr/>
            <p:nvPr/>
          </p:nvSpPr>
          <p:spPr>
            <a:xfrm>
              <a:off x="2362200" y="39624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sp>
          <p:nvSpPr>
            <p:cNvPr id="12" name="Rounded Rectangle 11"/>
            <p:cNvSpPr/>
            <p:nvPr/>
          </p:nvSpPr>
          <p:spPr>
            <a:xfrm>
              <a:off x="4488767" y="3962400"/>
              <a:ext cx="2057400" cy="3810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lumMod val="75000"/>
                      <a:lumOff val="25000"/>
                    </a:prstClr>
                  </a:solidFill>
                  <a:latin typeface="Myriad Pro Cond"/>
                </a:rPr>
                <a:t>Tag</a:t>
              </a:r>
            </a:p>
          </p:txBody>
        </p:sp>
      </p:grpSp>
      <p:sp>
        <p:nvSpPr>
          <p:cNvPr id="21" name="TextBox 20"/>
          <p:cNvSpPr txBox="1"/>
          <p:nvPr/>
        </p:nvSpPr>
        <p:spPr>
          <a:xfrm>
            <a:off x="919840" y="1524000"/>
            <a:ext cx="2954078" cy="707886"/>
          </a:xfrm>
          <a:prstGeom prst="rect">
            <a:avLst/>
          </a:prstGeom>
          <a:noFill/>
        </p:spPr>
        <p:txBody>
          <a:bodyPr wrap="none" rtlCol="0">
            <a:spAutoFit/>
          </a:bodyPr>
          <a:lstStyle/>
          <a:p>
            <a:pPr algn="ctr"/>
            <a:r>
              <a:rPr lang="en-US" sz="4000" b="1" dirty="0" smtClean="0">
                <a:solidFill>
                  <a:prstClr val="black"/>
                </a:solidFill>
                <a:latin typeface="Myriad Pro Cond"/>
              </a:rPr>
              <a:t>Cache Tag Store</a:t>
            </a:r>
          </a:p>
        </p:txBody>
      </p:sp>
      <p:sp>
        <p:nvSpPr>
          <p:cNvPr id="29" name="Rounded Rectangle 28"/>
          <p:cNvSpPr/>
          <p:nvPr/>
        </p:nvSpPr>
        <p:spPr>
          <a:xfrm>
            <a:off x="1894553" y="4978569"/>
            <a:ext cx="2525047" cy="812631"/>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prstClr val="white"/>
                </a:solidFill>
                <a:latin typeface="Myriad Pro Cond"/>
              </a:rPr>
              <a:t>DBI</a:t>
            </a:r>
          </a:p>
        </p:txBody>
      </p:sp>
      <p:sp>
        <p:nvSpPr>
          <p:cNvPr id="30" name="TextBox 29"/>
          <p:cNvSpPr txBox="1"/>
          <p:nvPr/>
        </p:nvSpPr>
        <p:spPr>
          <a:xfrm>
            <a:off x="2519212" y="76200"/>
            <a:ext cx="3872086" cy="830997"/>
          </a:xfrm>
          <a:prstGeom prst="rect">
            <a:avLst/>
          </a:prstGeom>
          <a:noFill/>
        </p:spPr>
        <p:txBody>
          <a:bodyPr wrap="none" rtlCol="0">
            <a:spAutoFit/>
          </a:bodyPr>
          <a:lstStyle/>
          <a:p>
            <a:pPr algn="ctr"/>
            <a:r>
              <a:rPr lang="en-US" sz="4800" b="1" dirty="0" smtClean="0">
                <a:solidFill>
                  <a:prstClr val="black"/>
                </a:solidFill>
                <a:latin typeface="Myriad Pro Cond"/>
              </a:rPr>
              <a:t>Dirty-Block Index</a:t>
            </a:r>
          </a:p>
        </p:txBody>
      </p:sp>
      <p:sp>
        <p:nvSpPr>
          <p:cNvPr id="33" name="TextBox 32"/>
          <p:cNvSpPr txBox="1"/>
          <p:nvPr/>
        </p:nvSpPr>
        <p:spPr>
          <a:xfrm>
            <a:off x="6217941" y="4268450"/>
            <a:ext cx="2118318" cy="1323439"/>
          </a:xfrm>
          <a:prstGeom prst="rect">
            <a:avLst/>
          </a:prstGeom>
          <a:noFill/>
        </p:spPr>
        <p:txBody>
          <a:bodyPr wrap="square" rtlCol="0">
            <a:spAutoFit/>
          </a:bodyPr>
          <a:lstStyle>
            <a:defPPr>
              <a:defRPr lang="en-US"/>
            </a:defPPr>
            <a:lvl1pPr algn="ctr">
              <a:defRPr sz="4800" b="1">
                <a:solidFill>
                  <a:srgbClr val="C00000"/>
                </a:solidFill>
              </a:defRPr>
            </a:lvl1pPr>
          </a:lstStyle>
          <a:p>
            <a:r>
              <a:rPr lang="en-US" sz="4000" dirty="0">
                <a:latin typeface="Myriad Pro Cond"/>
              </a:rPr>
              <a:t>Is block X </a:t>
            </a:r>
          </a:p>
          <a:p>
            <a:r>
              <a:rPr lang="en-US" sz="4000" dirty="0">
                <a:latin typeface="Myriad Pro Cond"/>
              </a:rPr>
              <a:t>dirty?</a:t>
            </a:r>
          </a:p>
        </p:txBody>
      </p:sp>
      <p:sp>
        <p:nvSpPr>
          <p:cNvPr id="34" name="TextBox 33"/>
          <p:cNvSpPr txBox="1"/>
          <p:nvPr/>
        </p:nvSpPr>
        <p:spPr>
          <a:xfrm>
            <a:off x="5638800" y="1524000"/>
            <a:ext cx="3276600" cy="2308324"/>
          </a:xfrm>
          <a:prstGeom prst="rect">
            <a:avLst/>
          </a:prstGeom>
          <a:noFill/>
        </p:spPr>
        <p:txBody>
          <a:bodyPr wrap="square" rtlCol="0">
            <a:spAutoFit/>
          </a:bodyPr>
          <a:lstStyle>
            <a:defPPr>
              <a:defRPr lang="en-US"/>
            </a:defPPr>
            <a:lvl1pPr algn="ctr">
              <a:defRPr sz="4800" b="1">
                <a:solidFill>
                  <a:srgbClr val="C00000"/>
                </a:solidFill>
              </a:defRPr>
            </a:lvl1pPr>
          </a:lstStyle>
          <a:p>
            <a:r>
              <a:rPr lang="en-US" dirty="0">
                <a:latin typeface="Myriad Pro Cond"/>
              </a:rPr>
              <a:t>List all dirty blocks of DRAM row R.</a:t>
            </a:r>
          </a:p>
        </p:txBody>
      </p:sp>
    </p:spTree>
    <p:extLst>
      <p:ext uri="{BB962C8B-B14F-4D97-AF65-F5344CB8AC3E}">
        <p14:creationId xmlns:p14="http://schemas.microsoft.com/office/powerpoint/2010/main" val="23454988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1">
              <a:lumMod val="85000"/>
            </a:schemeClr>
          </a:solidFill>
          <a:ln>
            <a:noFill/>
          </a:ln>
        </p:spPr>
        <p:txBody>
          <a:bodyPr vert="horz" lIns="365760" tIns="45720" rIns="91440" bIns="45720" rtlCol="0" anchor="ctr">
            <a:normAutofit/>
          </a:bodyPr>
          <a:lstStyle/>
          <a:p>
            <a:r>
              <a:rPr lang="en-US" dirty="0" smtClean="0"/>
              <a:t>Application: DRAM-Aware </a:t>
            </a:r>
            <a:r>
              <a:rPr lang="en-US" dirty="0"/>
              <a:t>Writeback</a:t>
            </a:r>
          </a:p>
        </p:txBody>
      </p:sp>
      <p:sp>
        <p:nvSpPr>
          <p:cNvPr id="4" name="Slide Number Placeholder 3"/>
          <p:cNvSpPr>
            <a:spLocks noGrp="1"/>
          </p:cNvSpPr>
          <p:nvPr>
            <p:ph type="sldNum" sz="quarter" idx="12"/>
          </p:nvPr>
        </p:nvSpPr>
        <p:spPr/>
        <p:txBody>
          <a:bodyPr/>
          <a:lstStyle/>
          <a:p>
            <a:fld id="{650CCC6F-3220-49CD-89DB-71B165F2F9D5}" type="slidenum">
              <a:rPr lang="en-US" smtClean="0">
                <a:solidFill>
                  <a:prstClr val="black">
                    <a:lumMod val="85000"/>
                    <a:lumOff val="15000"/>
                  </a:prstClr>
                </a:solidFill>
                <a:latin typeface="Calibri"/>
              </a:rPr>
              <a:pPr/>
              <a:t>68</a:t>
            </a:fld>
            <a:endParaRPr lang="en-US" dirty="0">
              <a:solidFill>
                <a:prstClr val="black">
                  <a:lumMod val="85000"/>
                  <a:lumOff val="15000"/>
                </a:prstClr>
              </a:solidFill>
              <a:latin typeface="Calibri"/>
            </a:endParaRPr>
          </a:p>
        </p:txBody>
      </p:sp>
      <p:sp>
        <p:nvSpPr>
          <p:cNvPr id="6" name="Rounded Rectangle 5"/>
          <p:cNvSpPr/>
          <p:nvPr/>
        </p:nvSpPr>
        <p:spPr>
          <a:xfrm>
            <a:off x="381000" y="1828800"/>
            <a:ext cx="2219201" cy="2748009"/>
          </a:xfrm>
          <a:prstGeom prst="roundRect">
            <a:avLst>
              <a:gd name="adj" fmla="val 579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latin typeface="Calibri"/>
              </a:rPr>
              <a:t>Last-Level Cache</a:t>
            </a:r>
          </a:p>
        </p:txBody>
      </p:sp>
      <p:sp>
        <p:nvSpPr>
          <p:cNvPr id="7" name="Rounded Rectangle 6"/>
          <p:cNvSpPr/>
          <p:nvPr/>
        </p:nvSpPr>
        <p:spPr>
          <a:xfrm>
            <a:off x="2819400" y="1981200"/>
            <a:ext cx="1752600" cy="2019300"/>
          </a:xfrm>
          <a:prstGeom prst="roundRect">
            <a:avLst>
              <a:gd name="adj" fmla="val 6278"/>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algn="ctr"/>
            <a:r>
              <a:rPr lang="en-US" sz="2800" dirty="0" smtClean="0">
                <a:solidFill>
                  <a:prstClr val="white"/>
                </a:solidFill>
                <a:latin typeface="Calibri"/>
              </a:rPr>
              <a:t>Memory Controller</a:t>
            </a:r>
          </a:p>
        </p:txBody>
      </p:sp>
      <p:sp>
        <p:nvSpPr>
          <p:cNvPr id="8" name="Rounded Rectangle 7"/>
          <p:cNvSpPr/>
          <p:nvPr/>
        </p:nvSpPr>
        <p:spPr>
          <a:xfrm>
            <a:off x="7239000" y="1635781"/>
            <a:ext cx="1295400" cy="3967438"/>
          </a:xfrm>
          <a:prstGeom prst="round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latin typeface="Calibri"/>
              </a:rPr>
              <a:t>DRAM</a:t>
            </a:r>
          </a:p>
        </p:txBody>
      </p:sp>
      <p:sp>
        <p:nvSpPr>
          <p:cNvPr id="9" name="Left-Right Arrow 8"/>
          <p:cNvSpPr/>
          <p:nvPr/>
        </p:nvSpPr>
        <p:spPr>
          <a:xfrm>
            <a:off x="4572000" y="2286000"/>
            <a:ext cx="2667000" cy="1143000"/>
          </a:xfrm>
          <a:prstGeom prst="leftRightArrow">
            <a:avLst>
              <a:gd name="adj1" fmla="val 50000"/>
              <a:gd name="adj2" fmla="val 16753"/>
            </a:avLst>
          </a:prstGeom>
          <a:solidFill>
            <a:schemeClr val="tx1">
              <a:lumMod val="85000"/>
              <a:lumOff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latin typeface="Calibri"/>
              </a:rPr>
              <a:t>Channel</a:t>
            </a:r>
          </a:p>
        </p:txBody>
      </p:sp>
      <p:grpSp>
        <p:nvGrpSpPr>
          <p:cNvPr id="3" name="Group 2"/>
          <p:cNvGrpSpPr/>
          <p:nvPr/>
        </p:nvGrpSpPr>
        <p:grpSpPr>
          <a:xfrm>
            <a:off x="304800" y="3253604"/>
            <a:ext cx="5405262" cy="1932461"/>
            <a:chOff x="228600" y="3025004"/>
            <a:chExt cx="5405262" cy="1932461"/>
          </a:xfrm>
        </p:grpSpPr>
        <p:sp>
          <p:nvSpPr>
            <p:cNvPr id="10" name="Rounded Rectangle 9"/>
            <p:cNvSpPr/>
            <p:nvPr/>
          </p:nvSpPr>
          <p:spPr>
            <a:xfrm>
              <a:off x="2819400" y="3025004"/>
              <a:ext cx="1600200" cy="691515"/>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latin typeface="Calibri"/>
                </a:rPr>
                <a:t>Write Buffer</a:t>
              </a:r>
            </a:p>
          </p:txBody>
        </p:sp>
        <p:sp>
          <p:nvSpPr>
            <p:cNvPr id="11" name="TextBox 10"/>
            <p:cNvSpPr txBox="1"/>
            <p:nvPr/>
          </p:nvSpPr>
          <p:spPr>
            <a:xfrm>
              <a:off x="228600" y="4495800"/>
              <a:ext cx="5405262" cy="461665"/>
            </a:xfrm>
            <a:prstGeom prst="rect">
              <a:avLst/>
            </a:prstGeom>
            <a:noFill/>
          </p:spPr>
          <p:txBody>
            <a:bodyPr wrap="none" rtlCol="0">
              <a:spAutoFit/>
            </a:bodyPr>
            <a:lstStyle/>
            <a:p>
              <a:r>
                <a:rPr lang="en-US" sz="2400" b="1" dirty="0" smtClean="0">
                  <a:solidFill>
                    <a:prstClr val="black">
                      <a:lumMod val="75000"/>
                      <a:lumOff val="25000"/>
                    </a:prstClr>
                  </a:solidFill>
                  <a:latin typeface="Calibri"/>
                </a:rPr>
                <a:t>1. Buffer writes and flush them in a burst</a:t>
              </a:r>
            </a:p>
          </p:txBody>
        </p:sp>
        <p:cxnSp>
          <p:nvCxnSpPr>
            <p:cNvPr id="13" name="Curved Connector 12"/>
            <p:cNvCxnSpPr>
              <a:stCxn id="11" idx="0"/>
              <a:endCxn id="10" idx="2"/>
            </p:cNvCxnSpPr>
            <p:nvPr/>
          </p:nvCxnSpPr>
          <p:spPr>
            <a:xfrm rot="5400000" flipH="1" flipV="1">
              <a:off x="2885725" y="3762026"/>
              <a:ext cx="779281" cy="688269"/>
            </a:xfrm>
            <a:prstGeom prst="curvedConnector3">
              <a:avLst/>
            </a:prstGeom>
            <a:ln w="28575">
              <a:solidFill>
                <a:schemeClr val="tx1">
                  <a:lumMod val="85000"/>
                  <a:lumOff val="1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04800" y="4598686"/>
            <a:ext cx="8295989" cy="1588159"/>
            <a:chOff x="228600" y="4751086"/>
            <a:chExt cx="8295989" cy="1588159"/>
          </a:xfrm>
        </p:grpSpPr>
        <p:sp>
          <p:nvSpPr>
            <p:cNvPr id="16" name="TextBox 15"/>
            <p:cNvSpPr txBox="1"/>
            <p:nvPr/>
          </p:nvSpPr>
          <p:spPr>
            <a:xfrm>
              <a:off x="228600" y="5877580"/>
              <a:ext cx="8295989" cy="461665"/>
            </a:xfrm>
            <a:prstGeom prst="rect">
              <a:avLst/>
            </a:prstGeom>
            <a:noFill/>
          </p:spPr>
          <p:txBody>
            <a:bodyPr wrap="none" rtlCol="0">
              <a:spAutoFit/>
            </a:bodyPr>
            <a:lstStyle/>
            <a:p>
              <a:r>
                <a:rPr lang="en-US" sz="2400" b="1" dirty="0" smtClean="0">
                  <a:solidFill>
                    <a:prstClr val="black">
                      <a:lumMod val="75000"/>
                      <a:lumOff val="25000"/>
                    </a:prstClr>
                  </a:solidFill>
                  <a:latin typeface="Calibri"/>
                </a:rPr>
                <a:t>2. Row buffer hits are faster and more efficient than row misses</a:t>
              </a:r>
            </a:p>
          </p:txBody>
        </p:sp>
        <p:cxnSp>
          <p:nvCxnSpPr>
            <p:cNvPr id="18" name="Curved Connector 17"/>
            <p:cNvCxnSpPr/>
            <p:nvPr/>
          </p:nvCxnSpPr>
          <p:spPr>
            <a:xfrm rot="5400000" flipH="1" flipV="1">
              <a:off x="5998798" y="4713579"/>
              <a:ext cx="712480" cy="1615523"/>
            </a:xfrm>
            <a:prstGeom prst="curvedConnector2">
              <a:avLst/>
            </a:prstGeom>
            <a:ln w="28575">
              <a:solidFill>
                <a:schemeClr val="tx1">
                  <a:lumMod val="85000"/>
                  <a:lumOff val="15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162802" y="4751086"/>
              <a:ext cx="1295398" cy="801901"/>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latin typeface="Calibri"/>
                </a:rPr>
                <a:t>Row Buffer</a:t>
              </a:r>
            </a:p>
          </p:txBody>
        </p:sp>
      </p:grpSp>
      <p:sp>
        <p:nvSpPr>
          <p:cNvPr id="19" name="TextBox 18"/>
          <p:cNvSpPr txBox="1"/>
          <p:nvPr/>
        </p:nvSpPr>
        <p:spPr>
          <a:xfrm>
            <a:off x="228600" y="1143000"/>
            <a:ext cx="8996758" cy="430887"/>
          </a:xfrm>
          <a:prstGeom prst="rect">
            <a:avLst/>
          </a:prstGeom>
          <a:noFill/>
        </p:spPr>
        <p:txBody>
          <a:bodyPr wrap="none" rtlCol="0">
            <a:spAutoFit/>
          </a:bodyPr>
          <a:lstStyle/>
          <a:p>
            <a:r>
              <a:rPr lang="en-US" sz="2200" b="1" dirty="0" smtClean="0">
                <a:solidFill>
                  <a:prstClr val="black">
                    <a:lumMod val="65000"/>
                    <a:lumOff val="35000"/>
                  </a:prstClr>
                </a:solidFill>
                <a:latin typeface="Calibri"/>
              </a:rPr>
              <a:t>Virtual Write Queue [ISCA 2010], DRAM-Aware Writeback [TR-HPS-2010-2] </a:t>
            </a:r>
          </a:p>
        </p:txBody>
      </p:sp>
    </p:spTree>
    <p:extLst>
      <p:ext uri="{BB962C8B-B14F-4D97-AF65-F5344CB8AC3E}">
        <p14:creationId xmlns:p14="http://schemas.microsoft.com/office/powerpoint/2010/main" val="23332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300"/>
                                        <p:tgtEl>
                                          <p:spTgt spid="3"/>
                                        </p:tgtEl>
                                      </p:cBhvr>
                                    </p:animEffect>
                                    <p:set>
                                      <p:cBhvr>
                                        <p:cTn id="31" dur="1" fill="hold">
                                          <p:stCondLst>
                                            <p:cond delay="299"/>
                                          </p:stCondLst>
                                        </p:cTn>
                                        <p:tgtEl>
                                          <p:spTgt spid="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300"/>
                                        <p:tgtEl>
                                          <p:spTgt spid="12"/>
                                        </p:tgtEl>
                                      </p:cBhvr>
                                    </p:animEffect>
                                    <p:set>
                                      <p:cBhvr>
                                        <p:cTn id="34" dur="1" fill="hold">
                                          <p:stCondLst>
                                            <p:cond delay="299"/>
                                          </p:stCondLst>
                                        </p:cTn>
                                        <p:tgtEl>
                                          <p:spTgt spid="1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300"/>
                                        <p:tgtEl>
                                          <p:spTgt spid="7"/>
                                        </p:tgtEl>
                                      </p:cBhvr>
                                    </p:animEffect>
                                    <p:set>
                                      <p:cBhvr>
                                        <p:cTn id="37" dur="1" fill="hold">
                                          <p:stCondLst>
                                            <p:cond delay="299"/>
                                          </p:stCondLst>
                                        </p:cTn>
                                        <p:tgtEl>
                                          <p:spTgt spid="7"/>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300"/>
                                        <p:tgtEl>
                                          <p:spTgt spid="9"/>
                                        </p:tgtEl>
                                      </p:cBhvr>
                                    </p:animEffect>
                                    <p:set>
                                      <p:cBhvr>
                                        <p:cTn id="40" dur="1" fill="hold">
                                          <p:stCondLst>
                                            <p:cond delay="299"/>
                                          </p:stCondLst>
                                        </p:cTn>
                                        <p:tgtEl>
                                          <p:spTgt spid="9"/>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300"/>
                                        <p:tgtEl>
                                          <p:spTgt spid="8"/>
                                        </p:tgtEl>
                                      </p:cBhvr>
                                    </p:animEffect>
                                    <p:set>
                                      <p:cBhvr>
                                        <p:cTn id="43" dur="1" fill="hold">
                                          <p:stCondLst>
                                            <p:cond delay="2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bg1">
              <a:lumMod val="85000"/>
            </a:schemeClr>
          </a:solidFill>
          <a:ln>
            <a:noFill/>
          </a:ln>
        </p:spPr>
        <p:txBody>
          <a:bodyPr vert="horz" lIns="365760" tIns="45720" rIns="91440" bIns="45720" rtlCol="0" anchor="ctr">
            <a:normAutofit/>
          </a:bodyPr>
          <a:lstStyle/>
          <a:p>
            <a:r>
              <a:rPr lang="en-US" dirty="0" smtClean="0"/>
              <a:t>Application: DRAM-Aware </a:t>
            </a:r>
            <a:r>
              <a:rPr lang="en-US" dirty="0" err="1" smtClean="0"/>
              <a:t>Writeback</a:t>
            </a:r>
            <a:endParaRPr lang="en-US" dirty="0"/>
          </a:p>
        </p:txBody>
      </p:sp>
      <p:sp>
        <p:nvSpPr>
          <p:cNvPr id="4" name="Slide Number Placeholder 3"/>
          <p:cNvSpPr>
            <a:spLocks noGrp="1"/>
          </p:cNvSpPr>
          <p:nvPr>
            <p:ph type="sldNum" sz="quarter" idx="12"/>
          </p:nvPr>
        </p:nvSpPr>
        <p:spPr/>
        <p:txBody>
          <a:bodyPr/>
          <a:lstStyle/>
          <a:p>
            <a:fld id="{650CCC6F-3220-49CD-89DB-71B165F2F9D5}" type="slidenum">
              <a:rPr lang="en-US" smtClean="0">
                <a:solidFill>
                  <a:prstClr val="black">
                    <a:lumMod val="85000"/>
                    <a:lumOff val="15000"/>
                  </a:prstClr>
                </a:solidFill>
                <a:latin typeface="Calibri"/>
              </a:rPr>
              <a:pPr/>
              <a:t>69</a:t>
            </a:fld>
            <a:endParaRPr lang="en-US" dirty="0">
              <a:solidFill>
                <a:prstClr val="black">
                  <a:lumMod val="85000"/>
                  <a:lumOff val="15000"/>
                </a:prstClr>
              </a:solidFill>
              <a:latin typeface="Calibri"/>
            </a:endParaRPr>
          </a:p>
        </p:txBody>
      </p:sp>
      <p:sp>
        <p:nvSpPr>
          <p:cNvPr id="17" name="TextBox 16"/>
          <p:cNvSpPr txBox="1"/>
          <p:nvPr/>
        </p:nvSpPr>
        <p:spPr>
          <a:xfrm>
            <a:off x="4191000" y="1905000"/>
            <a:ext cx="2271776" cy="646331"/>
          </a:xfrm>
          <a:prstGeom prst="rect">
            <a:avLst/>
          </a:prstGeom>
          <a:noFill/>
        </p:spPr>
        <p:txBody>
          <a:bodyPr wrap="none" rtlCol="0">
            <a:spAutoFit/>
          </a:bodyPr>
          <a:lstStyle/>
          <a:p>
            <a:r>
              <a:rPr lang="en-US" sz="3600" b="1" dirty="0" smtClean="0">
                <a:solidFill>
                  <a:srgbClr val="C00000"/>
                </a:solidFill>
                <a:latin typeface="Calibri"/>
              </a:rPr>
              <a:t>Dirty Block</a:t>
            </a:r>
          </a:p>
        </p:txBody>
      </p:sp>
      <p:cxnSp>
        <p:nvCxnSpPr>
          <p:cNvPr id="20" name="Straight Arrow Connector 19"/>
          <p:cNvCxnSpPr>
            <a:endCxn id="17" idx="1"/>
          </p:cNvCxnSpPr>
          <p:nvPr/>
        </p:nvCxnSpPr>
        <p:spPr>
          <a:xfrm>
            <a:off x="2493593" y="2228165"/>
            <a:ext cx="1697407" cy="1"/>
          </a:xfrm>
          <a:prstGeom prst="straightConnector1">
            <a:avLst/>
          </a:prstGeom>
          <a:ln w="28575">
            <a:solidFill>
              <a:schemeClr val="tx1">
                <a:lumMod val="85000"/>
                <a:lumOff val="15000"/>
              </a:schemeClr>
            </a:solidFill>
            <a:prstDash val="dash"/>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90800" y="2531960"/>
            <a:ext cx="4565126" cy="1384995"/>
          </a:xfrm>
          <a:prstGeom prst="rect">
            <a:avLst/>
          </a:prstGeom>
          <a:noFill/>
        </p:spPr>
        <p:txBody>
          <a:bodyPr wrap="square" rtlCol="0">
            <a:spAutoFit/>
          </a:bodyPr>
          <a:lstStyle/>
          <a:p>
            <a:pPr algn="ctr"/>
            <a:r>
              <a:rPr lang="en-US" sz="2800" b="1" dirty="0" smtClean="0">
                <a:solidFill>
                  <a:prstClr val="black">
                    <a:lumMod val="75000"/>
                    <a:lumOff val="25000"/>
                  </a:prstClr>
                </a:solidFill>
                <a:latin typeface="Calibri"/>
              </a:rPr>
              <a:t>Proactively write back </a:t>
            </a:r>
          </a:p>
          <a:p>
            <a:pPr algn="ctr"/>
            <a:r>
              <a:rPr lang="en-US" sz="2800" b="1" dirty="0" smtClean="0">
                <a:solidFill>
                  <a:prstClr val="black">
                    <a:lumMod val="75000"/>
                    <a:lumOff val="25000"/>
                  </a:prstClr>
                </a:solidFill>
                <a:latin typeface="Calibri"/>
              </a:rPr>
              <a:t>all other dirty blocks from </a:t>
            </a:r>
          </a:p>
          <a:p>
            <a:pPr algn="ctr"/>
            <a:r>
              <a:rPr lang="en-US" sz="2800" b="1" dirty="0" smtClean="0">
                <a:solidFill>
                  <a:prstClr val="black">
                    <a:lumMod val="75000"/>
                    <a:lumOff val="25000"/>
                  </a:prstClr>
                </a:solidFill>
                <a:latin typeface="Calibri"/>
              </a:rPr>
              <a:t>the same DRAM row</a:t>
            </a:r>
          </a:p>
        </p:txBody>
      </p:sp>
      <p:sp>
        <p:nvSpPr>
          <p:cNvPr id="6" name="Rounded Rectangle 5"/>
          <p:cNvSpPr/>
          <p:nvPr/>
        </p:nvSpPr>
        <p:spPr>
          <a:xfrm>
            <a:off x="381000" y="1828800"/>
            <a:ext cx="2219201" cy="2748009"/>
          </a:xfrm>
          <a:prstGeom prst="roundRect">
            <a:avLst>
              <a:gd name="adj" fmla="val 579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latin typeface="Calibri"/>
              </a:rPr>
              <a:t>Last-Level Cache</a:t>
            </a:r>
          </a:p>
        </p:txBody>
      </p:sp>
      <p:sp>
        <p:nvSpPr>
          <p:cNvPr id="5" name="TextBox 4"/>
          <p:cNvSpPr txBox="1"/>
          <p:nvPr/>
        </p:nvSpPr>
        <p:spPr>
          <a:xfrm>
            <a:off x="138172" y="4800600"/>
            <a:ext cx="8849474" cy="584775"/>
          </a:xfrm>
          <a:prstGeom prst="rect">
            <a:avLst/>
          </a:prstGeom>
          <a:noFill/>
        </p:spPr>
        <p:txBody>
          <a:bodyPr wrap="none" rtlCol="0">
            <a:spAutoFit/>
          </a:bodyPr>
          <a:lstStyle/>
          <a:p>
            <a:pPr algn="ctr"/>
            <a:r>
              <a:rPr lang="en-US" sz="3200" b="1" dirty="0" smtClean="0">
                <a:solidFill>
                  <a:srgbClr val="006600"/>
                </a:solidFill>
                <a:latin typeface="Calibri"/>
              </a:rPr>
              <a:t>Significantly increases the DRAM write row hit rate</a:t>
            </a:r>
          </a:p>
        </p:txBody>
      </p:sp>
      <p:sp>
        <p:nvSpPr>
          <p:cNvPr id="23" name="TextBox 22"/>
          <p:cNvSpPr txBox="1"/>
          <p:nvPr/>
        </p:nvSpPr>
        <p:spPr>
          <a:xfrm>
            <a:off x="640244" y="5569803"/>
            <a:ext cx="7803098" cy="707886"/>
          </a:xfrm>
          <a:prstGeom prst="rect">
            <a:avLst/>
          </a:prstGeom>
          <a:noFill/>
        </p:spPr>
        <p:txBody>
          <a:bodyPr wrap="none" rtlCol="0">
            <a:spAutoFit/>
          </a:bodyPr>
          <a:lstStyle/>
          <a:p>
            <a:pPr algn="ctr"/>
            <a:r>
              <a:rPr lang="en-US" sz="4000" b="1" dirty="0" smtClean="0">
                <a:solidFill>
                  <a:srgbClr val="1F497D"/>
                </a:solidFill>
                <a:latin typeface="Calibri"/>
              </a:rPr>
              <a:t>Get all dirty blocks of DRAM row ‘R’</a:t>
            </a:r>
          </a:p>
        </p:txBody>
      </p:sp>
      <p:sp>
        <p:nvSpPr>
          <p:cNvPr id="24" name="Rounded Rectangle 23"/>
          <p:cNvSpPr/>
          <p:nvPr/>
        </p:nvSpPr>
        <p:spPr>
          <a:xfrm>
            <a:off x="6934200" y="1981200"/>
            <a:ext cx="1752600" cy="2019300"/>
          </a:xfrm>
          <a:prstGeom prst="roundRect">
            <a:avLst>
              <a:gd name="adj" fmla="val 6278"/>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algn="ctr"/>
            <a:r>
              <a:rPr lang="en-US" sz="2800" dirty="0" smtClean="0">
                <a:solidFill>
                  <a:prstClr val="white"/>
                </a:solidFill>
                <a:latin typeface="Calibri"/>
              </a:rPr>
              <a:t>Memory Controller</a:t>
            </a:r>
          </a:p>
        </p:txBody>
      </p:sp>
      <p:sp>
        <p:nvSpPr>
          <p:cNvPr id="25" name="Rounded Rectangle 24"/>
          <p:cNvSpPr/>
          <p:nvPr/>
        </p:nvSpPr>
        <p:spPr>
          <a:xfrm>
            <a:off x="7010400" y="3352800"/>
            <a:ext cx="1600200" cy="5715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prstClr val="white"/>
              </a:solidFill>
              <a:latin typeface="Calibri"/>
            </a:endParaRPr>
          </a:p>
        </p:txBody>
      </p:sp>
      <p:sp>
        <p:nvSpPr>
          <p:cNvPr id="15" name="Rounded Rectangle 14"/>
          <p:cNvSpPr/>
          <p:nvPr/>
        </p:nvSpPr>
        <p:spPr>
          <a:xfrm>
            <a:off x="8274268" y="3352800"/>
            <a:ext cx="304800" cy="5715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85000"/>
                    <a:lumOff val="15000"/>
                  </a:prstClr>
                </a:solidFill>
                <a:latin typeface="Calibri"/>
              </a:rPr>
              <a:t>R</a:t>
            </a:r>
          </a:p>
        </p:txBody>
      </p:sp>
      <p:grpSp>
        <p:nvGrpSpPr>
          <p:cNvPr id="31" name="Group 30"/>
          <p:cNvGrpSpPr/>
          <p:nvPr/>
        </p:nvGrpSpPr>
        <p:grpSpPr>
          <a:xfrm>
            <a:off x="7055068" y="3352800"/>
            <a:ext cx="1219200" cy="571500"/>
            <a:chOff x="7055068" y="3352800"/>
            <a:chExt cx="1219200" cy="571500"/>
          </a:xfrm>
        </p:grpSpPr>
        <p:sp>
          <p:nvSpPr>
            <p:cNvPr id="26" name="Rounded Rectangle 25"/>
            <p:cNvSpPr/>
            <p:nvPr/>
          </p:nvSpPr>
          <p:spPr>
            <a:xfrm>
              <a:off x="7969468" y="3352800"/>
              <a:ext cx="304800" cy="5715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85000"/>
                      <a:lumOff val="15000"/>
                    </a:prstClr>
                  </a:solidFill>
                  <a:latin typeface="Calibri"/>
                </a:rPr>
                <a:t>R</a:t>
              </a:r>
            </a:p>
          </p:txBody>
        </p:sp>
        <p:sp>
          <p:nvSpPr>
            <p:cNvPr id="27" name="Rounded Rectangle 26"/>
            <p:cNvSpPr/>
            <p:nvPr/>
          </p:nvSpPr>
          <p:spPr>
            <a:xfrm>
              <a:off x="7664668" y="3352800"/>
              <a:ext cx="304800" cy="5715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85000"/>
                      <a:lumOff val="15000"/>
                    </a:prstClr>
                  </a:solidFill>
                  <a:latin typeface="Calibri"/>
                </a:rPr>
                <a:t>R</a:t>
              </a:r>
            </a:p>
          </p:txBody>
        </p:sp>
        <p:sp>
          <p:nvSpPr>
            <p:cNvPr id="28" name="Rounded Rectangle 27"/>
            <p:cNvSpPr/>
            <p:nvPr/>
          </p:nvSpPr>
          <p:spPr>
            <a:xfrm>
              <a:off x="7359868" y="3352800"/>
              <a:ext cx="304800" cy="5715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85000"/>
                      <a:lumOff val="15000"/>
                    </a:prstClr>
                  </a:solidFill>
                  <a:latin typeface="Calibri"/>
                </a:rPr>
                <a:t>R</a:t>
              </a:r>
            </a:p>
          </p:txBody>
        </p:sp>
        <p:sp>
          <p:nvSpPr>
            <p:cNvPr id="29" name="Rounded Rectangle 28"/>
            <p:cNvSpPr/>
            <p:nvPr/>
          </p:nvSpPr>
          <p:spPr>
            <a:xfrm>
              <a:off x="7055068" y="3352800"/>
              <a:ext cx="304800" cy="5715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85000"/>
                      <a:lumOff val="15000"/>
                    </a:prstClr>
                  </a:solidFill>
                  <a:latin typeface="Calibri"/>
                </a:rPr>
                <a:t>R</a:t>
              </a:r>
            </a:p>
          </p:txBody>
        </p:sp>
      </p:grpSp>
      <p:sp>
        <p:nvSpPr>
          <p:cNvPr id="22" name="TextBox 21"/>
          <p:cNvSpPr txBox="1"/>
          <p:nvPr/>
        </p:nvSpPr>
        <p:spPr>
          <a:xfrm>
            <a:off x="228600" y="1143000"/>
            <a:ext cx="8996758" cy="430887"/>
          </a:xfrm>
          <a:prstGeom prst="rect">
            <a:avLst/>
          </a:prstGeom>
          <a:noFill/>
        </p:spPr>
        <p:txBody>
          <a:bodyPr wrap="none" rtlCol="0">
            <a:spAutoFit/>
          </a:bodyPr>
          <a:lstStyle/>
          <a:p>
            <a:r>
              <a:rPr lang="en-US" sz="2200" b="1" dirty="0" smtClean="0">
                <a:solidFill>
                  <a:prstClr val="black">
                    <a:lumMod val="65000"/>
                    <a:lumOff val="35000"/>
                  </a:prstClr>
                </a:solidFill>
                <a:latin typeface="Calibri"/>
              </a:rPr>
              <a:t>Virtual Write Queue [ISCA 2010], DRAM-Aware Writeback [TR-HPS-2010-2] </a:t>
            </a:r>
          </a:p>
        </p:txBody>
      </p:sp>
    </p:spTree>
    <p:extLst>
      <p:ext uri="{BB962C8B-B14F-4D97-AF65-F5344CB8AC3E}">
        <p14:creationId xmlns:p14="http://schemas.microsoft.com/office/powerpoint/2010/main" val="16610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5" grpId="0"/>
      <p:bldP spid="23" grpId="0"/>
      <p:bldP spid="24" grpId="0" animBg="1"/>
      <p:bldP spid="25"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057400"/>
          </a:xfrm>
          <a:noFill/>
        </p:spPr>
        <p:txBody>
          <a:bodyPr anchor="ctr">
            <a:noAutofit/>
          </a:bodyPr>
          <a:lstStyle/>
          <a:p>
            <a:r>
              <a:rPr lang="en-US" b="1" dirty="0" smtClean="0">
                <a:solidFill>
                  <a:schemeClr val="tx1">
                    <a:lumMod val="85000"/>
                    <a:lumOff val="15000"/>
                  </a:schemeClr>
                </a:solidFill>
              </a:rPr>
              <a:t>Flipping Bits in Memory Without Accessing Them</a:t>
            </a:r>
            <a:endParaRPr lang="en-US" b="1" dirty="0">
              <a:solidFill>
                <a:schemeClr val="tx1">
                  <a:lumMod val="85000"/>
                  <a:lumOff val="15000"/>
                </a:schemeClr>
              </a:solidFill>
            </a:endParaRPr>
          </a:p>
        </p:txBody>
      </p:sp>
      <p:sp>
        <p:nvSpPr>
          <p:cNvPr id="3" name="Subtitle 2"/>
          <p:cNvSpPr>
            <a:spLocks noGrp="1"/>
          </p:cNvSpPr>
          <p:nvPr>
            <p:ph type="subTitle" idx="1"/>
          </p:nvPr>
        </p:nvSpPr>
        <p:spPr>
          <a:xfrm>
            <a:off x="0" y="3429000"/>
            <a:ext cx="9144000" cy="2438400"/>
          </a:xfrm>
        </p:spPr>
        <p:txBody>
          <a:bodyPr anchor="ctr">
            <a:noAutofit/>
          </a:bodyPr>
          <a:lstStyle/>
          <a:p>
            <a:r>
              <a:rPr lang="en-US" sz="5400" smtClean="0">
                <a:solidFill>
                  <a:schemeClr val="tx1">
                    <a:lumMod val="85000"/>
                    <a:lumOff val="15000"/>
                  </a:schemeClr>
                </a:solidFill>
                <a:latin typeface="+mj-lt"/>
              </a:rPr>
              <a:t>Yoongu Kim</a:t>
            </a:r>
          </a:p>
          <a:p>
            <a:r>
              <a:rPr lang="en-US" sz="2800" smtClean="0">
                <a:solidFill>
                  <a:schemeClr val="tx1">
                    <a:lumMod val="85000"/>
                    <a:lumOff val="15000"/>
                  </a:schemeClr>
                </a:solidFill>
                <a:latin typeface="+mj-lt"/>
              </a:rPr>
              <a:t>Ross Daly, Jeremie Kim, Chris Fallin, Ji Hye Lee, </a:t>
            </a:r>
          </a:p>
          <a:p>
            <a:r>
              <a:rPr lang="en-US" sz="2800" smtClean="0">
                <a:solidFill>
                  <a:schemeClr val="tx1">
                    <a:lumMod val="85000"/>
                    <a:lumOff val="15000"/>
                  </a:schemeClr>
                </a:solidFill>
                <a:latin typeface="+mj-lt"/>
              </a:rPr>
              <a:t>Donghyuk Lee, Chris Wilkerson, Konrad Lai, Onur Mutlu</a:t>
            </a:r>
            <a:endParaRPr lang="en-US" sz="2800">
              <a:solidFill>
                <a:schemeClr val="tx1">
                  <a:lumMod val="85000"/>
                  <a:lumOff val="15000"/>
                </a:schemeClr>
              </a:solidFill>
              <a:latin typeface="+mj-lt"/>
            </a:endParaRPr>
          </a:p>
        </p:txBody>
      </p:sp>
      <p:sp>
        <p:nvSpPr>
          <p:cNvPr id="8" name="Title 1"/>
          <p:cNvSpPr txBox="1">
            <a:spLocks/>
          </p:cNvSpPr>
          <p:nvPr/>
        </p:nvSpPr>
        <p:spPr>
          <a:xfrm>
            <a:off x="0" y="2047875"/>
            <a:ext cx="9144000" cy="1381125"/>
          </a:xfrm>
          <a:prstGeom prst="rect">
            <a:avLst/>
          </a:prstGeom>
          <a:solidFill>
            <a:schemeClr val="tx1">
              <a:lumMod val="85000"/>
              <a:lumOff val="1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smtClean="0">
                <a:solidFill>
                  <a:prstClr val="white"/>
                </a:solidFill>
                <a:latin typeface="Calibri Light"/>
              </a:rPr>
              <a:t>DRAM Disturbance Errors</a:t>
            </a:r>
            <a:endParaRPr lang="en-US" sz="6600" b="1">
              <a:solidFill>
                <a:prstClr val="white"/>
              </a:solidFill>
              <a:latin typeface="Calibri Ligh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965496"/>
            <a:ext cx="3200400" cy="48505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23582"/>
            <a:ext cx="1371600" cy="90581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5907514"/>
            <a:ext cx="1828800" cy="529145"/>
          </a:xfrm>
          <a:prstGeom prst="rect">
            <a:avLst/>
          </a:prstGeom>
        </p:spPr>
      </p:pic>
    </p:spTree>
    <p:extLst>
      <p:ext uri="{BB962C8B-B14F-4D97-AF65-F5344CB8AC3E}">
        <p14:creationId xmlns:p14="http://schemas.microsoft.com/office/powerpoint/2010/main" val="11338410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CCC6F-3220-49CD-89DB-71B165F2F9D5}" type="slidenum">
              <a:rPr lang="en-US" smtClean="0">
                <a:solidFill>
                  <a:prstClr val="black">
                    <a:lumMod val="85000"/>
                    <a:lumOff val="15000"/>
                  </a:prstClr>
                </a:solidFill>
                <a:latin typeface="Calibri"/>
              </a:rPr>
              <a:pPr/>
              <a:t>70</a:t>
            </a:fld>
            <a:endParaRPr lang="en-US" dirty="0">
              <a:solidFill>
                <a:prstClr val="black">
                  <a:lumMod val="85000"/>
                  <a:lumOff val="15000"/>
                </a:prstClr>
              </a:solidFill>
              <a:latin typeface="Calibri"/>
            </a:endParaRPr>
          </a:p>
        </p:txBody>
      </p:sp>
      <p:sp>
        <p:nvSpPr>
          <p:cNvPr id="6" name="TextBox 5"/>
          <p:cNvSpPr txBox="1"/>
          <p:nvPr/>
        </p:nvSpPr>
        <p:spPr>
          <a:xfrm>
            <a:off x="637767" y="1219582"/>
            <a:ext cx="7803098" cy="707886"/>
          </a:xfrm>
          <a:prstGeom prst="rect">
            <a:avLst/>
          </a:prstGeom>
          <a:noFill/>
        </p:spPr>
        <p:txBody>
          <a:bodyPr wrap="none" rtlCol="0">
            <a:spAutoFit/>
          </a:bodyPr>
          <a:lstStyle>
            <a:defPPr>
              <a:defRPr lang="en-US"/>
            </a:defPPr>
            <a:lvl1pPr algn="ctr">
              <a:defRPr sz="4400" b="1">
                <a:solidFill>
                  <a:schemeClr val="tx2"/>
                </a:solidFill>
              </a:defRPr>
            </a:lvl1pPr>
          </a:lstStyle>
          <a:p>
            <a:r>
              <a:rPr lang="en-US" sz="4000" dirty="0">
                <a:solidFill>
                  <a:srgbClr val="1F497D"/>
                </a:solidFill>
                <a:latin typeface="Calibri"/>
              </a:rPr>
              <a:t>Get all dirty blocks of DRAM row ‘R’</a:t>
            </a:r>
          </a:p>
        </p:txBody>
      </p:sp>
      <p:sp>
        <p:nvSpPr>
          <p:cNvPr id="11" name="Rounded Rectangle 10"/>
          <p:cNvSpPr/>
          <p:nvPr/>
        </p:nvSpPr>
        <p:spPr>
          <a:xfrm>
            <a:off x="457200" y="3429000"/>
            <a:ext cx="2057400" cy="2743200"/>
          </a:xfrm>
          <a:prstGeom prst="roundRect">
            <a:avLst>
              <a:gd name="adj" fmla="val 579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latin typeface="Calibri"/>
              </a:rPr>
              <a:t>Cache </a:t>
            </a:r>
          </a:p>
          <a:p>
            <a:pPr algn="ctr"/>
            <a:r>
              <a:rPr lang="en-US" sz="3600" dirty="0" smtClean="0">
                <a:solidFill>
                  <a:prstClr val="white"/>
                </a:solidFill>
                <a:latin typeface="Calibri"/>
              </a:rPr>
              <a:t>Tag Store</a:t>
            </a:r>
          </a:p>
        </p:txBody>
      </p:sp>
      <p:grpSp>
        <p:nvGrpSpPr>
          <p:cNvPr id="29" name="Group 28"/>
          <p:cNvGrpSpPr/>
          <p:nvPr/>
        </p:nvGrpSpPr>
        <p:grpSpPr>
          <a:xfrm>
            <a:off x="4022861" y="1981200"/>
            <a:ext cx="5100179" cy="1026710"/>
            <a:chOff x="4022861" y="1933422"/>
            <a:chExt cx="5100179" cy="1026710"/>
          </a:xfrm>
        </p:grpSpPr>
        <p:cxnSp>
          <p:nvCxnSpPr>
            <p:cNvPr id="8" name="Straight Connector 7"/>
            <p:cNvCxnSpPr/>
            <p:nvPr/>
          </p:nvCxnSpPr>
          <p:spPr>
            <a:xfrm>
              <a:off x="5410200" y="1933422"/>
              <a:ext cx="2667000" cy="0"/>
            </a:xfrm>
            <a:prstGeom prst="line">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22861" y="2006025"/>
              <a:ext cx="5100179" cy="954107"/>
            </a:xfrm>
            <a:prstGeom prst="rect">
              <a:avLst/>
            </a:prstGeom>
            <a:noFill/>
          </p:spPr>
          <p:txBody>
            <a:bodyPr wrap="none" rtlCol="0">
              <a:spAutoFit/>
            </a:bodyPr>
            <a:lstStyle/>
            <a:p>
              <a:pPr algn="ctr"/>
              <a:r>
                <a:rPr lang="en-US" sz="2800" b="1" dirty="0" smtClean="0">
                  <a:solidFill>
                    <a:prstClr val="black">
                      <a:lumMod val="75000"/>
                      <a:lumOff val="25000"/>
                    </a:prstClr>
                  </a:solidFill>
                  <a:latin typeface="Calibri"/>
                </a:rPr>
                <a:t>Set of blocks co-located in DRAM</a:t>
              </a:r>
            </a:p>
            <a:p>
              <a:pPr algn="ctr"/>
              <a:r>
                <a:rPr lang="en-US" sz="2800" b="1" dirty="0" smtClean="0">
                  <a:solidFill>
                    <a:prstClr val="black">
                      <a:lumMod val="75000"/>
                      <a:lumOff val="25000"/>
                    </a:prstClr>
                  </a:solidFill>
                  <a:latin typeface="Calibri"/>
                </a:rPr>
                <a:t>~8KB = 128 cache blocks</a:t>
              </a:r>
            </a:p>
          </p:txBody>
        </p:sp>
      </p:grpSp>
      <p:sp>
        <p:nvSpPr>
          <p:cNvPr id="13" name="TextBox 12"/>
          <p:cNvSpPr txBox="1"/>
          <p:nvPr/>
        </p:nvSpPr>
        <p:spPr>
          <a:xfrm>
            <a:off x="4357693" y="3455126"/>
            <a:ext cx="3927101" cy="523220"/>
          </a:xfrm>
          <a:prstGeom prst="rect">
            <a:avLst/>
          </a:prstGeom>
          <a:noFill/>
        </p:spPr>
        <p:txBody>
          <a:bodyPr wrap="none" rtlCol="0">
            <a:spAutoFit/>
          </a:bodyPr>
          <a:lstStyle/>
          <a:p>
            <a:r>
              <a:rPr lang="en-US" sz="2800" b="1" dirty="0" smtClean="0">
                <a:solidFill>
                  <a:prstClr val="black">
                    <a:lumMod val="75000"/>
                    <a:lumOff val="25000"/>
                  </a:prstClr>
                </a:solidFill>
                <a:latin typeface="Calibri"/>
              </a:rPr>
              <a:t>Is block 1 of Row R dirty?</a:t>
            </a:r>
          </a:p>
        </p:txBody>
      </p:sp>
      <p:sp>
        <p:nvSpPr>
          <p:cNvPr id="14" name="TextBox 13"/>
          <p:cNvSpPr txBox="1"/>
          <p:nvPr/>
        </p:nvSpPr>
        <p:spPr>
          <a:xfrm>
            <a:off x="4357693" y="3937151"/>
            <a:ext cx="3927101" cy="523220"/>
          </a:xfrm>
          <a:prstGeom prst="rect">
            <a:avLst/>
          </a:prstGeom>
          <a:noFill/>
        </p:spPr>
        <p:txBody>
          <a:bodyPr wrap="none" rtlCol="0">
            <a:spAutoFit/>
          </a:bodyPr>
          <a:lstStyle/>
          <a:p>
            <a:r>
              <a:rPr lang="en-US" sz="2800" b="1" dirty="0" smtClean="0">
                <a:solidFill>
                  <a:prstClr val="black">
                    <a:lumMod val="75000"/>
                    <a:lumOff val="25000"/>
                  </a:prstClr>
                </a:solidFill>
                <a:latin typeface="Calibri"/>
              </a:rPr>
              <a:t>Is block 2 of Row R dirty?</a:t>
            </a:r>
          </a:p>
        </p:txBody>
      </p:sp>
      <p:sp>
        <p:nvSpPr>
          <p:cNvPr id="15" name="TextBox 14"/>
          <p:cNvSpPr txBox="1"/>
          <p:nvPr/>
        </p:nvSpPr>
        <p:spPr>
          <a:xfrm>
            <a:off x="4357693" y="4470551"/>
            <a:ext cx="3927101" cy="523220"/>
          </a:xfrm>
          <a:prstGeom prst="rect">
            <a:avLst/>
          </a:prstGeom>
          <a:noFill/>
        </p:spPr>
        <p:txBody>
          <a:bodyPr wrap="none" rtlCol="0">
            <a:spAutoFit/>
          </a:bodyPr>
          <a:lstStyle/>
          <a:p>
            <a:r>
              <a:rPr lang="en-US" sz="2800" b="1" dirty="0" smtClean="0">
                <a:solidFill>
                  <a:prstClr val="black">
                    <a:lumMod val="75000"/>
                    <a:lumOff val="25000"/>
                  </a:prstClr>
                </a:solidFill>
                <a:latin typeface="Calibri"/>
              </a:rPr>
              <a:t>Is block 3 of Row R dirty?</a:t>
            </a:r>
          </a:p>
        </p:txBody>
      </p:sp>
      <p:sp>
        <p:nvSpPr>
          <p:cNvPr id="16" name="TextBox 15"/>
          <p:cNvSpPr txBox="1"/>
          <p:nvPr/>
        </p:nvSpPr>
        <p:spPr>
          <a:xfrm>
            <a:off x="4357693" y="5689751"/>
            <a:ext cx="4292585" cy="523220"/>
          </a:xfrm>
          <a:prstGeom prst="rect">
            <a:avLst/>
          </a:prstGeom>
          <a:noFill/>
        </p:spPr>
        <p:txBody>
          <a:bodyPr wrap="none" rtlCol="0">
            <a:spAutoFit/>
          </a:bodyPr>
          <a:lstStyle/>
          <a:p>
            <a:r>
              <a:rPr lang="en-US" sz="2800" b="1" dirty="0" smtClean="0">
                <a:solidFill>
                  <a:prstClr val="black">
                    <a:lumMod val="75000"/>
                    <a:lumOff val="25000"/>
                  </a:prstClr>
                </a:solidFill>
                <a:latin typeface="Calibri"/>
              </a:rPr>
              <a:t>Is block 128 of Row R dirty?</a:t>
            </a:r>
          </a:p>
        </p:txBody>
      </p:sp>
      <p:sp>
        <p:nvSpPr>
          <p:cNvPr id="17" name="TextBox 16"/>
          <p:cNvSpPr txBox="1"/>
          <p:nvPr/>
        </p:nvSpPr>
        <p:spPr>
          <a:xfrm rot="5400000">
            <a:off x="5128848" y="5034330"/>
            <a:ext cx="595035" cy="584775"/>
          </a:xfrm>
          <a:prstGeom prst="rect">
            <a:avLst/>
          </a:prstGeom>
          <a:noFill/>
        </p:spPr>
        <p:txBody>
          <a:bodyPr wrap="none" rtlCol="0">
            <a:spAutoFit/>
          </a:bodyPr>
          <a:lstStyle/>
          <a:p>
            <a:pPr algn="ctr"/>
            <a:r>
              <a:rPr lang="en-US" sz="3200" b="1" dirty="0" smtClean="0">
                <a:solidFill>
                  <a:prstClr val="black">
                    <a:lumMod val="75000"/>
                    <a:lumOff val="25000"/>
                  </a:prstClr>
                </a:solidFill>
                <a:latin typeface="Calibri"/>
              </a:rPr>
              <a:t>…</a:t>
            </a:r>
          </a:p>
        </p:txBody>
      </p:sp>
      <p:cxnSp>
        <p:nvCxnSpPr>
          <p:cNvPr id="19" name="Curved Connector 18"/>
          <p:cNvCxnSpPr>
            <a:stCxn id="13" idx="1"/>
          </p:cNvCxnSpPr>
          <p:nvPr/>
        </p:nvCxnSpPr>
        <p:spPr>
          <a:xfrm rot="10800000" flipV="1">
            <a:off x="2514603" y="3716735"/>
            <a:ext cx="1843091" cy="30779"/>
          </a:xfrm>
          <a:prstGeom prst="curvedConnector3">
            <a:avLst/>
          </a:prstGeom>
          <a:ln w="31750">
            <a:solidFill>
              <a:schemeClr val="tx1">
                <a:lumMod val="65000"/>
                <a:lumOff val="35000"/>
              </a:schemeClr>
            </a:solidFill>
            <a:prstDash val="dash"/>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4" idx="1"/>
          </p:cNvCxnSpPr>
          <p:nvPr/>
        </p:nvCxnSpPr>
        <p:spPr>
          <a:xfrm rot="10800000" flipV="1">
            <a:off x="2514601" y="4198760"/>
            <a:ext cx="1843092" cy="30779"/>
          </a:xfrm>
          <a:prstGeom prst="curvedConnector3">
            <a:avLst/>
          </a:prstGeom>
          <a:ln w="31750">
            <a:solidFill>
              <a:schemeClr val="tx1">
                <a:lumMod val="65000"/>
                <a:lumOff val="35000"/>
              </a:schemeClr>
            </a:solidFill>
            <a:prstDash val="dash"/>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5" idx="1"/>
          </p:cNvCxnSpPr>
          <p:nvPr/>
        </p:nvCxnSpPr>
        <p:spPr>
          <a:xfrm rot="10800000" flipV="1">
            <a:off x="2438403" y="4732160"/>
            <a:ext cx="1919291" cy="30779"/>
          </a:xfrm>
          <a:prstGeom prst="curvedConnector3">
            <a:avLst/>
          </a:prstGeom>
          <a:ln w="31750">
            <a:solidFill>
              <a:schemeClr val="tx1">
                <a:lumMod val="65000"/>
                <a:lumOff val="35000"/>
              </a:schemeClr>
            </a:solidFill>
            <a:prstDash val="dash"/>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6" idx="1"/>
          </p:cNvCxnSpPr>
          <p:nvPr/>
        </p:nvCxnSpPr>
        <p:spPr>
          <a:xfrm rot="10800000" flipV="1">
            <a:off x="2514601" y="5951360"/>
            <a:ext cx="1843092" cy="30779"/>
          </a:xfrm>
          <a:prstGeom prst="curvedConnector3">
            <a:avLst/>
          </a:prstGeom>
          <a:ln w="31750">
            <a:solidFill>
              <a:schemeClr val="tx1">
                <a:lumMod val="65000"/>
                <a:lumOff val="35000"/>
              </a:schemeClr>
            </a:solidFill>
            <a:prstDash val="dash"/>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0" y="0"/>
            <a:ext cx="9144000" cy="1066800"/>
          </a:xfrm>
          <a:solidFill>
            <a:schemeClr val="bg1">
              <a:lumMod val="85000"/>
            </a:schemeClr>
          </a:solidFill>
          <a:ln>
            <a:noFill/>
          </a:ln>
        </p:spPr>
        <p:txBody>
          <a:bodyPr vert="horz" lIns="365760" tIns="45720" rIns="91440" bIns="45720" rtlCol="0" anchor="ctr">
            <a:normAutofit fontScale="90000"/>
          </a:bodyPr>
          <a:lstStyle/>
          <a:p>
            <a:r>
              <a:rPr lang="en-US" dirty="0" smtClean="0"/>
              <a:t>Shortcoming of Block-Oriented Organization</a:t>
            </a:r>
            <a:endParaRPr lang="en-US" dirty="0"/>
          </a:p>
        </p:txBody>
      </p:sp>
    </p:spTree>
    <p:extLst>
      <p:ext uri="{BB962C8B-B14F-4D97-AF65-F5344CB8AC3E}">
        <p14:creationId xmlns:p14="http://schemas.microsoft.com/office/powerpoint/2010/main" val="28188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50"/>
                                        <p:tgtEl>
                                          <p:spTgt spid="19"/>
                                        </p:tgtEl>
                                      </p:cBhvr>
                                    </p:animEffect>
                                    <p:set>
                                      <p:cBhvr>
                                        <p:cTn id="20" dur="1" fill="hold">
                                          <p:stCondLst>
                                            <p:cond delay="249"/>
                                          </p:stCondLst>
                                        </p:cTn>
                                        <p:tgtEl>
                                          <p:spTgt spid="1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50"/>
                                        <p:tgtEl>
                                          <p:spTgt spid="20"/>
                                        </p:tgtEl>
                                      </p:cBhvr>
                                    </p:animEffect>
                                    <p:set>
                                      <p:cBhvr>
                                        <p:cTn id="31" dur="1" fill="hold">
                                          <p:stCondLst>
                                            <p:cond delay="249"/>
                                          </p:stCondLst>
                                        </p:cTn>
                                        <p:tgtEl>
                                          <p:spTgt spid="20"/>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50"/>
                                        <p:tgtEl>
                                          <p:spTgt spid="23"/>
                                        </p:tgtEl>
                                      </p:cBhvr>
                                    </p:animEffect>
                                    <p:set>
                                      <p:cBhvr>
                                        <p:cTn id="42" dur="1" fill="hold">
                                          <p:stCondLst>
                                            <p:cond delay="249"/>
                                          </p:stCondLst>
                                        </p:cTn>
                                        <p:tgtEl>
                                          <p:spTgt spid="23"/>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200"/>
                                        <p:tgtEl>
                                          <p:spTgt spid="13"/>
                                        </p:tgtEl>
                                      </p:cBhvr>
                                    </p:animEffect>
                                    <p:set>
                                      <p:cBhvr>
                                        <p:cTn id="56" dur="1" fill="hold">
                                          <p:stCondLst>
                                            <p:cond delay="199"/>
                                          </p:stCondLst>
                                        </p:cTn>
                                        <p:tgtEl>
                                          <p:spTgt spid="1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
                                        <p:tgtEl>
                                          <p:spTgt spid="14"/>
                                        </p:tgtEl>
                                      </p:cBhvr>
                                    </p:animEffect>
                                    <p:set>
                                      <p:cBhvr>
                                        <p:cTn id="59" dur="1" fill="hold">
                                          <p:stCondLst>
                                            <p:cond delay="199"/>
                                          </p:stCondLst>
                                        </p:cTn>
                                        <p:tgtEl>
                                          <p:spTgt spid="1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
                                        <p:tgtEl>
                                          <p:spTgt spid="15"/>
                                        </p:tgtEl>
                                      </p:cBhvr>
                                    </p:animEffect>
                                    <p:set>
                                      <p:cBhvr>
                                        <p:cTn id="62" dur="1" fill="hold">
                                          <p:stCondLst>
                                            <p:cond delay="199"/>
                                          </p:stCondLst>
                                        </p:cTn>
                                        <p:tgtEl>
                                          <p:spTgt spid="1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
                                        <p:tgtEl>
                                          <p:spTgt spid="17"/>
                                        </p:tgtEl>
                                      </p:cBhvr>
                                    </p:animEffect>
                                    <p:set>
                                      <p:cBhvr>
                                        <p:cTn id="65" dur="1" fill="hold">
                                          <p:stCondLst>
                                            <p:cond delay="199"/>
                                          </p:stCondLst>
                                        </p:cTn>
                                        <p:tgtEl>
                                          <p:spTgt spid="17"/>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00"/>
                                        <p:tgtEl>
                                          <p:spTgt spid="26"/>
                                        </p:tgtEl>
                                      </p:cBhvr>
                                    </p:animEffect>
                                    <p:set>
                                      <p:cBhvr>
                                        <p:cTn id="68" dur="1" fill="hold">
                                          <p:stCondLst>
                                            <p:cond delay="199"/>
                                          </p:stCondLst>
                                        </p:cTn>
                                        <p:tgtEl>
                                          <p:spTgt spid="2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00"/>
                                        <p:tgtEl>
                                          <p:spTgt spid="16"/>
                                        </p:tgtEl>
                                      </p:cBhvr>
                                    </p:animEffect>
                                    <p:set>
                                      <p:cBhvr>
                                        <p:cTn id="71" dur="1" fill="hold">
                                          <p:stCondLst>
                                            <p:cond delay="199"/>
                                          </p:stCondLst>
                                        </p:cTn>
                                        <p:tgtEl>
                                          <p:spTgt spid="1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
                                        <p:tgtEl>
                                          <p:spTgt spid="29"/>
                                        </p:tgtEl>
                                      </p:cBhvr>
                                    </p:animEffect>
                                    <p:set>
                                      <p:cBhvr>
                                        <p:cTn id="74" dur="1" fill="hold">
                                          <p:stCondLst>
                                            <p:cond delay="1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6" grpId="0"/>
      <p:bldP spid="16" grpId="1"/>
      <p:bldP spid="17" grpId="0"/>
      <p:bldP spid="17"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Dirty-Block Index (DBI)</a:t>
            </a:r>
            <a:endParaRPr lang="en-US" dirty="0"/>
          </a:p>
        </p:txBody>
      </p:sp>
      <p:sp>
        <p:nvSpPr>
          <p:cNvPr id="4" name="Slide Number Placeholder 3"/>
          <p:cNvSpPr>
            <a:spLocks noGrp="1"/>
          </p:cNvSpPr>
          <p:nvPr>
            <p:ph type="sldNum" sz="quarter" idx="12"/>
          </p:nvPr>
        </p:nvSpPr>
        <p:spPr/>
        <p:txBody>
          <a:bodyPr/>
          <a:lstStyle/>
          <a:p>
            <a:fld id="{650CCC6F-3220-49CD-89DB-71B165F2F9D5}" type="slidenum">
              <a:rPr lang="en-US" smtClean="0">
                <a:solidFill>
                  <a:prstClr val="black">
                    <a:lumMod val="85000"/>
                    <a:lumOff val="15000"/>
                  </a:prstClr>
                </a:solidFill>
                <a:latin typeface="Calibri"/>
              </a:rPr>
              <a:pPr/>
              <a:t>71</a:t>
            </a:fld>
            <a:endParaRPr lang="en-US" dirty="0">
              <a:solidFill>
                <a:prstClr val="black">
                  <a:lumMod val="85000"/>
                  <a:lumOff val="15000"/>
                </a:prstClr>
              </a:solidFill>
              <a:latin typeface="Calibri"/>
            </a:endParaRPr>
          </a:p>
        </p:txBody>
      </p:sp>
      <p:sp>
        <p:nvSpPr>
          <p:cNvPr id="28" name="Rounded Rectangle 27"/>
          <p:cNvSpPr/>
          <p:nvPr/>
        </p:nvSpPr>
        <p:spPr>
          <a:xfrm>
            <a:off x="4953000" y="1447800"/>
            <a:ext cx="457200" cy="609600"/>
          </a:xfrm>
          <a:prstGeom prst="round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latin typeface="Calibri"/>
              </a:rPr>
              <a:t>V</a:t>
            </a:r>
          </a:p>
        </p:txBody>
      </p:sp>
      <p:sp>
        <p:nvSpPr>
          <p:cNvPr id="29" name="Rounded Rectangle 28"/>
          <p:cNvSpPr/>
          <p:nvPr/>
        </p:nvSpPr>
        <p:spPr>
          <a:xfrm>
            <a:off x="2057400" y="1447800"/>
            <a:ext cx="2819400" cy="609600"/>
          </a:xfrm>
          <a:prstGeom prst="round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latin typeface="Calibri"/>
              </a:rPr>
              <a:t>Block Address</a:t>
            </a:r>
          </a:p>
        </p:txBody>
      </p:sp>
      <p:grpSp>
        <p:nvGrpSpPr>
          <p:cNvPr id="9" name="Group 8"/>
          <p:cNvGrpSpPr/>
          <p:nvPr/>
        </p:nvGrpSpPr>
        <p:grpSpPr>
          <a:xfrm>
            <a:off x="6019800" y="1447800"/>
            <a:ext cx="2971800" cy="609600"/>
            <a:chOff x="6019800" y="1447800"/>
            <a:chExt cx="2971800" cy="609600"/>
          </a:xfrm>
        </p:grpSpPr>
        <p:sp>
          <p:nvSpPr>
            <p:cNvPr id="32" name="Rounded Rectangle 31"/>
            <p:cNvSpPr/>
            <p:nvPr/>
          </p:nvSpPr>
          <p:spPr>
            <a:xfrm>
              <a:off x="6019800" y="1447800"/>
              <a:ext cx="838200" cy="609600"/>
            </a:xfrm>
            <a:prstGeom prst="round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prstClr val="white"/>
                  </a:solidFill>
                  <a:latin typeface="Calibri"/>
                </a:rPr>
                <a:t>Sh</a:t>
              </a:r>
              <a:endParaRPr lang="en-US" sz="3200" dirty="0" smtClean="0">
                <a:solidFill>
                  <a:prstClr val="white"/>
                </a:solidFill>
                <a:latin typeface="Calibri"/>
              </a:endParaRPr>
            </a:p>
          </p:txBody>
        </p:sp>
        <p:sp>
          <p:nvSpPr>
            <p:cNvPr id="34" name="Rounded Rectangle 33"/>
            <p:cNvSpPr/>
            <p:nvPr/>
          </p:nvSpPr>
          <p:spPr>
            <a:xfrm>
              <a:off x="6934200" y="1447800"/>
              <a:ext cx="1066800" cy="609600"/>
            </a:xfrm>
            <a:prstGeom prst="round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latin typeface="Calibri"/>
                </a:rPr>
                <a:t>Repl</a:t>
              </a:r>
            </a:p>
          </p:txBody>
        </p:sp>
        <p:sp>
          <p:nvSpPr>
            <p:cNvPr id="41" name="Rounded Rectangle 40"/>
            <p:cNvSpPr/>
            <p:nvPr/>
          </p:nvSpPr>
          <p:spPr>
            <a:xfrm>
              <a:off x="8077200" y="1447800"/>
              <a:ext cx="914400" cy="609600"/>
            </a:xfrm>
            <a:prstGeom prst="round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latin typeface="Calibri"/>
                </a:rPr>
                <a:t>ECC</a:t>
              </a:r>
            </a:p>
          </p:txBody>
        </p:sp>
      </p:grpSp>
      <p:sp>
        <p:nvSpPr>
          <p:cNvPr id="43" name="Rounded Rectangle 42"/>
          <p:cNvSpPr/>
          <p:nvPr/>
        </p:nvSpPr>
        <p:spPr>
          <a:xfrm>
            <a:off x="533400" y="2819400"/>
            <a:ext cx="2514600" cy="3352800"/>
          </a:xfrm>
          <a:prstGeom prst="roundRect">
            <a:avLst>
              <a:gd name="adj" fmla="val 579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latin typeface="Calibri"/>
              </a:rPr>
              <a:t>Cache </a:t>
            </a:r>
          </a:p>
          <a:p>
            <a:pPr algn="ctr"/>
            <a:r>
              <a:rPr lang="en-US" sz="3600" dirty="0" smtClean="0">
                <a:solidFill>
                  <a:prstClr val="white"/>
                </a:solidFill>
                <a:latin typeface="Calibri"/>
              </a:rPr>
              <a:t>Tag Store</a:t>
            </a:r>
          </a:p>
        </p:txBody>
      </p:sp>
      <p:sp>
        <p:nvSpPr>
          <p:cNvPr id="44" name="Rounded Rectangle 43"/>
          <p:cNvSpPr/>
          <p:nvPr/>
        </p:nvSpPr>
        <p:spPr>
          <a:xfrm>
            <a:off x="1676400" y="2895600"/>
            <a:ext cx="1295400" cy="457200"/>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lumMod val="75000"/>
                    <a:lumOff val="25000"/>
                  </a:prstClr>
                </a:solidFill>
                <a:latin typeface="Calibri"/>
              </a:rPr>
              <a:t>Tag Entry</a:t>
            </a:r>
            <a:endParaRPr lang="en-US" sz="2400" b="1" dirty="0" smtClean="0">
              <a:solidFill>
                <a:prstClr val="black">
                  <a:lumMod val="75000"/>
                  <a:lumOff val="25000"/>
                </a:prstClr>
              </a:solidFill>
              <a:latin typeface="Calibri"/>
            </a:endParaRPr>
          </a:p>
        </p:txBody>
      </p:sp>
      <p:cxnSp>
        <p:nvCxnSpPr>
          <p:cNvPr id="45" name="Straight Connector 44"/>
          <p:cNvCxnSpPr/>
          <p:nvPr/>
        </p:nvCxnSpPr>
        <p:spPr>
          <a:xfrm flipV="1">
            <a:off x="1676400" y="2057400"/>
            <a:ext cx="457200" cy="914400"/>
          </a:xfrm>
          <a:prstGeom prst="line">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009900" y="2057400"/>
            <a:ext cx="5829300" cy="914400"/>
          </a:xfrm>
          <a:prstGeom prst="line">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5486400" y="1447800"/>
            <a:ext cx="457200" cy="6096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D</a:t>
            </a:r>
          </a:p>
        </p:txBody>
      </p:sp>
      <p:sp>
        <p:nvSpPr>
          <p:cNvPr id="27" name="Rounded Rectangle 26"/>
          <p:cNvSpPr/>
          <p:nvPr/>
        </p:nvSpPr>
        <p:spPr>
          <a:xfrm>
            <a:off x="4572000" y="2819400"/>
            <a:ext cx="2362200" cy="1371600"/>
          </a:xfrm>
          <a:prstGeom prst="roundRect">
            <a:avLst>
              <a:gd name="adj" fmla="val 7292"/>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latin typeface="Calibri"/>
              </a:rPr>
              <a:t>DBI</a:t>
            </a:r>
          </a:p>
          <a:p>
            <a:pPr algn="ctr"/>
            <a:endParaRPr lang="en-US" sz="3600" b="1" dirty="0" smtClean="0">
              <a:solidFill>
                <a:prstClr val="white"/>
              </a:solidFill>
              <a:latin typeface="Calibri"/>
            </a:endParaRPr>
          </a:p>
        </p:txBody>
      </p:sp>
      <p:sp>
        <p:nvSpPr>
          <p:cNvPr id="30" name="TextBox 29"/>
          <p:cNvSpPr txBox="1"/>
          <p:nvPr/>
        </p:nvSpPr>
        <p:spPr>
          <a:xfrm>
            <a:off x="3062749" y="4267200"/>
            <a:ext cx="5782160" cy="1077218"/>
          </a:xfrm>
          <a:prstGeom prst="rect">
            <a:avLst/>
          </a:prstGeom>
          <a:noFill/>
        </p:spPr>
        <p:txBody>
          <a:bodyPr wrap="none" rtlCol="0">
            <a:spAutoFit/>
          </a:bodyPr>
          <a:lstStyle/>
          <a:p>
            <a:pPr algn="ctr"/>
            <a:r>
              <a:rPr lang="en-US" sz="3200" dirty="0" smtClean="0">
                <a:solidFill>
                  <a:prstClr val="black">
                    <a:lumMod val="85000"/>
                    <a:lumOff val="15000"/>
                  </a:prstClr>
                </a:solidFill>
                <a:latin typeface="Calibri"/>
              </a:rPr>
              <a:t>DRAM row-oriented organization </a:t>
            </a:r>
          </a:p>
          <a:p>
            <a:pPr algn="ctr"/>
            <a:r>
              <a:rPr lang="en-US" sz="3200" dirty="0" smtClean="0">
                <a:solidFill>
                  <a:prstClr val="black">
                    <a:lumMod val="85000"/>
                    <a:lumOff val="15000"/>
                  </a:prstClr>
                </a:solidFill>
                <a:latin typeface="Calibri"/>
              </a:rPr>
              <a:t>of dirty bits</a:t>
            </a:r>
          </a:p>
        </p:txBody>
      </p:sp>
      <p:cxnSp>
        <p:nvCxnSpPr>
          <p:cNvPr id="35" name="Straight Connector 34"/>
          <p:cNvCxnSpPr/>
          <p:nvPr/>
        </p:nvCxnSpPr>
        <p:spPr>
          <a:xfrm flipV="1">
            <a:off x="3009900" y="2057400"/>
            <a:ext cx="5295900" cy="914400"/>
          </a:xfrm>
          <a:prstGeom prst="line">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994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500" fill="hold"/>
                                        <p:tgtEl>
                                          <p:spTgt spid="19"/>
                                        </p:tgtEl>
                                        <p:attrNameLst>
                                          <p:attrName>ppt_x</p:attrName>
                                          <p:attrName>ppt_y</p:attrName>
                                        </p:attrNameLst>
                                      </p:cBhvr>
                                    </p:animMotion>
                                  </p:childTnLst>
                                </p:cTn>
                              </p:par>
                              <p:par>
                                <p:cTn id="7" presetID="42" presetClass="path" presetSubtype="0" accel="50000" decel="50000" fill="hold" nodeType="withEffect">
                                  <p:stCondLst>
                                    <p:cond delay="0"/>
                                  </p:stCondLst>
                                  <p:childTnLst>
                                    <p:animMotion origin="layout" path="M 3.33333E-6 8.51064E-7 L -0.05834 8.51064E-7 " pathEditMode="relative" rAng="0" ptsTypes="AA">
                                      <p:cBhvr>
                                        <p:cTn id="8" dur="500" fill="hold"/>
                                        <p:tgtEl>
                                          <p:spTgt spid="9"/>
                                        </p:tgtEl>
                                        <p:attrNameLst>
                                          <p:attrName>ppt_x</p:attrName>
                                          <p:attrName>ppt_y</p:attrName>
                                        </p:attrNameLst>
                                      </p:cBhvr>
                                      <p:rCtr x="-2917" y="0"/>
                                    </p:animMotion>
                                  </p:childTnLst>
                                </p:cTn>
                              </p:par>
                              <p:par>
                                <p:cTn id="9" presetID="10" presetClass="exit" presetSubtype="0" fill="hold" nodeType="withEffect">
                                  <p:stCondLst>
                                    <p:cond delay="0"/>
                                  </p:stCondLst>
                                  <p:childTnLst>
                                    <p:animEffect transition="out" filter="fade">
                                      <p:cBhvr>
                                        <p:cTn id="10" dur="200"/>
                                        <p:tgtEl>
                                          <p:spTgt spid="46"/>
                                        </p:tgtEl>
                                      </p:cBhvr>
                                    </p:animEffect>
                                    <p:set>
                                      <p:cBhvr>
                                        <p:cTn id="11" dur="1" fill="hold">
                                          <p:stCondLst>
                                            <p:cond delay="199"/>
                                          </p:stCondLst>
                                        </p:cTn>
                                        <p:tgtEl>
                                          <p:spTgt spid="46"/>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00"/>
                                        <p:tgtEl>
                                          <p:spTgt spid="19"/>
                                        </p:tgtEl>
                                      </p:cBhvr>
                                    </p:animEffect>
                                    <p:set>
                                      <p:cBhvr>
                                        <p:cTn id="19" dur="1" fill="hold">
                                          <p:stCondLst>
                                            <p:cond delay="199"/>
                                          </p:stCondLst>
                                        </p:cTn>
                                        <p:tgtEl>
                                          <p:spTgt spid="19"/>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7" grpId="0" animBg="1"/>
      <p:bldP spid="30" grpId="0"/>
      <p:bldP spid="30"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lIns="1005840"/>
          <a:lstStyle/>
          <a:p>
            <a:r>
              <a:rPr lang="en-US" dirty="0" smtClean="0"/>
              <a:t>DRAM-Aware </a:t>
            </a:r>
            <a:r>
              <a:rPr lang="en-US" dirty="0" err="1" smtClean="0"/>
              <a:t>Writeback</a:t>
            </a:r>
            <a:r>
              <a:rPr lang="en-US" dirty="0" smtClean="0"/>
              <a:t> w/ DBI</a:t>
            </a:r>
            <a:endParaRPr lang="en-US" dirty="0"/>
          </a:p>
        </p:txBody>
      </p:sp>
      <p:sp>
        <p:nvSpPr>
          <p:cNvPr id="4" name="Slide Number Placeholder 3"/>
          <p:cNvSpPr>
            <a:spLocks noGrp="1"/>
          </p:cNvSpPr>
          <p:nvPr>
            <p:ph type="sldNum" sz="quarter" idx="12"/>
          </p:nvPr>
        </p:nvSpPr>
        <p:spPr/>
        <p:txBody>
          <a:bodyPr/>
          <a:lstStyle/>
          <a:p>
            <a:fld id="{650CCC6F-3220-49CD-89DB-71B165F2F9D5}" type="slidenum">
              <a:rPr lang="en-US" smtClean="0">
                <a:solidFill>
                  <a:prstClr val="black">
                    <a:lumMod val="85000"/>
                    <a:lumOff val="15000"/>
                  </a:prstClr>
                </a:solidFill>
                <a:latin typeface="Calibri"/>
              </a:rPr>
              <a:pPr/>
              <a:t>72</a:t>
            </a:fld>
            <a:endParaRPr lang="en-US" dirty="0">
              <a:solidFill>
                <a:prstClr val="black">
                  <a:lumMod val="85000"/>
                  <a:lumOff val="15000"/>
                </a:prstClr>
              </a:solidFill>
              <a:latin typeface="Calibri"/>
            </a:endParaRPr>
          </a:p>
        </p:txBody>
      </p:sp>
      <p:sp>
        <p:nvSpPr>
          <p:cNvPr id="5" name="Oval 4"/>
          <p:cNvSpPr/>
          <p:nvPr/>
        </p:nvSpPr>
        <p:spPr>
          <a:xfrm>
            <a:off x="304800" y="266700"/>
            <a:ext cx="533400" cy="533400"/>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smtClean="0">
                <a:solidFill>
                  <a:prstClr val="white"/>
                </a:solidFill>
                <a:latin typeface="Calibri"/>
              </a:rPr>
              <a:t>1</a:t>
            </a:r>
          </a:p>
        </p:txBody>
      </p:sp>
      <p:grpSp>
        <p:nvGrpSpPr>
          <p:cNvPr id="3" name="Group 2"/>
          <p:cNvGrpSpPr/>
          <p:nvPr/>
        </p:nvGrpSpPr>
        <p:grpSpPr>
          <a:xfrm>
            <a:off x="2590800" y="1905000"/>
            <a:ext cx="3896941" cy="646331"/>
            <a:chOff x="2590800" y="1905000"/>
            <a:chExt cx="3896941" cy="646331"/>
          </a:xfrm>
        </p:grpSpPr>
        <p:sp>
          <p:nvSpPr>
            <p:cNvPr id="14" name="TextBox 13"/>
            <p:cNvSpPr txBox="1"/>
            <p:nvPr/>
          </p:nvSpPr>
          <p:spPr>
            <a:xfrm>
              <a:off x="4215965" y="1905000"/>
              <a:ext cx="2271776" cy="646331"/>
            </a:xfrm>
            <a:prstGeom prst="rect">
              <a:avLst/>
            </a:prstGeom>
            <a:noFill/>
          </p:spPr>
          <p:txBody>
            <a:bodyPr wrap="none" rtlCol="0">
              <a:spAutoFit/>
            </a:bodyPr>
            <a:lstStyle/>
            <a:p>
              <a:r>
                <a:rPr lang="en-US" sz="3600" b="1" dirty="0" smtClean="0">
                  <a:solidFill>
                    <a:srgbClr val="C00000"/>
                  </a:solidFill>
                  <a:latin typeface="Calibri"/>
                </a:rPr>
                <a:t>Dirty Block</a:t>
              </a:r>
            </a:p>
          </p:txBody>
        </p:sp>
        <p:cxnSp>
          <p:nvCxnSpPr>
            <p:cNvPr id="17" name="Straight Arrow Connector 16"/>
            <p:cNvCxnSpPr>
              <a:endCxn id="14" idx="1"/>
            </p:cNvCxnSpPr>
            <p:nvPr/>
          </p:nvCxnSpPr>
          <p:spPr>
            <a:xfrm>
              <a:off x="2590800" y="2228166"/>
              <a:ext cx="1625165" cy="0"/>
            </a:xfrm>
            <a:prstGeom prst="straightConnector1">
              <a:avLst/>
            </a:prstGeom>
            <a:ln w="28575">
              <a:solidFill>
                <a:schemeClr val="tx1">
                  <a:lumMod val="85000"/>
                  <a:lumOff val="15000"/>
                </a:schemeClr>
              </a:solidFill>
              <a:prstDash val="dash"/>
              <a:headEnd type="none" w="med" len="med"/>
              <a:tailEnd type="arrow" w="lg" len="lg"/>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120188" y="2531960"/>
            <a:ext cx="4118812" cy="1384995"/>
          </a:xfrm>
          <a:prstGeom prst="rect">
            <a:avLst/>
          </a:prstGeom>
          <a:noFill/>
        </p:spPr>
        <p:txBody>
          <a:bodyPr wrap="square" rtlCol="0">
            <a:spAutoFit/>
          </a:bodyPr>
          <a:lstStyle/>
          <a:p>
            <a:pPr algn="ctr"/>
            <a:r>
              <a:rPr lang="en-US" sz="2800" dirty="0" smtClean="0">
                <a:solidFill>
                  <a:prstClr val="black">
                    <a:lumMod val="75000"/>
                    <a:lumOff val="25000"/>
                  </a:prstClr>
                </a:solidFill>
                <a:latin typeface="Calibri"/>
              </a:rPr>
              <a:t>Proactively write back </a:t>
            </a:r>
          </a:p>
          <a:p>
            <a:pPr algn="ctr"/>
            <a:r>
              <a:rPr lang="en-US" sz="2800" dirty="0" smtClean="0">
                <a:solidFill>
                  <a:prstClr val="black">
                    <a:lumMod val="75000"/>
                    <a:lumOff val="25000"/>
                  </a:prstClr>
                </a:solidFill>
                <a:latin typeface="Calibri"/>
              </a:rPr>
              <a:t>all other dirty blocks from the same DRAM row</a:t>
            </a:r>
          </a:p>
        </p:txBody>
      </p:sp>
      <p:grpSp>
        <p:nvGrpSpPr>
          <p:cNvPr id="56" name="Group 55"/>
          <p:cNvGrpSpPr/>
          <p:nvPr/>
        </p:nvGrpSpPr>
        <p:grpSpPr>
          <a:xfrm>
            <a:off x="2971800" y="4368225"/>
            <a:ext cx="6036625" cy="609600"/>
            <a:chOff x="2971800" y="4495800"/>
            <a:chExt cx="6036625" cy="609600"/>
          </a:xfrm>
        </p:grpSpPr>
        <p:grpSp>
          <p:nvGrpSpPr>
            <p:cNvPr id="24" name="Group 23"/>
            <p:cNvGrpSpPr/>
            <p:nvPr/>
          </p:nvGrpSpPr>
          <p:grpSpPr>
            <a:xfrm>
              <a:off x="5181600" y="4495800"/>
              <a:ext cx="1905000" cy="609600"/>
              <a:chOff x="6921500" y="4648200"/>
              <a:chExt cx="1905000" cy="609600"/>
            </a:xfrm>
          </p:grpSpPr>
          <p:sp>
            <p:nvSpPr>
              <p:cNvPr id="25" name="Rounded Rectangle 24"/>
              <p:cNvSpPr/>
              <p:nvPr/>
            </p:nvSpPr>
            <p:spPr>
              <a:xfrm>
                <a:off x="6921500" y="4648200"/>
                <a:ext cx="457200" cy="6096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latin typeface="Calibri"/>
                  </a:rPr>
                  <a:t>1</a:t>
                </a:r>
                <a:endParaRPr lang="en-US" sz="3200" dirty="0" smtClean="0">
                  <a:solidFill>
                    <a:prstClr val="white"/>
                  </a:solidFill>
                  <a:latin typeface="Calibri"/>
                </a:endParaRPr>
              </a:p>
            </p:txBody>
          </p:sp>
          <p:sp>
            <p:nvSpPr>
              <p:cNvPr id="26" name="Rounded Rectangle 25"/>
              <p:cNvSpPr/>
              <p:nvPr/>
            </p:nvSpPr>
            <p:spPr>
              <a:xfrm>
                <a:off x="7404100" y="4648200"/>
                <a:ext cx="457200" cy="6096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latin typeface="Calibri"/>
                  </a:rPr>
                  <a:t>0</a:t>
                </a:r>
                <a:endParaRPr lang="en-US" sz="3200" dirty="0" smtClean="0">
                  <a:solidFill>
                    <a:prstClr val="white"/>
                  </a:solidFill>
                  <a:latin typeface="Calibri"/>
                </a:endParaRPr>
              </a:p>
            </p:txBody>
          </p:sp>
          <p:sp>
            <p:nvSpPr>
              <p:cNvPr id="27" name="Rounded Rectangle 26"/>
              <p:cNvSpPr/>
              <p:nvPr/>
            </p:nvSpPr>
            <p:spPr>
              <a:xfrm>
                <a:off x="7886700" y="4648200"/>
                <a:ext cx="457200" cy="6096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latin typeface="Calibri"/>
                  </a:rPr>
                  <a:t>0</a:t>
                </a:r>
                <a:endParaRPr lang="en-US" sz="3200" dirty="0" smtClean="0">
                  <a:solidFill>
                    <a:prstClr val="white"/>
                  </a:solidFill>
                  <a:latin typeface="Calibri"/>
                </a:endParaRPr>
              </a:p>
            </p:txBody>
          </p:sp>
          <p:sp>
            <p:nvSpPr>
              <p:cNvPr id="28" name="Rounded Rectangle 27"/>
              <p:cNvSpPr/>
              <p:nvPr/>
            </p:nvSpPr>
            <p:spPr>
              <a:xfrm>
                <a:off x="8369300" y="4648200"/>
                <a:ext cx="457200" cy="6096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latin typeface="Calibri"/>
                  </a:rPr>
                  <a:t>0</a:t>
                </a:r>
                <a:endParaRPr lang="en-US" sz="3200" dirty="0" smtClean="0">
                  <a:solidFill>
                    <a:prstClr val="white"/>
                  </a:solidFill>
                  <a:latin typeface="Calibri"/>
                </a:endParaRPr>
              </a:p>
            </p:txBody>
          </p:sp>
        </p:grpSp>
        <p:sp>
          <p:nvSpPr>
            <p:cNvPr id="31" name="Rounded Rectangle 30"/>
            <p:cNvSpPr/>
            <p:nvPr/>
          </p:nvSpPr>
          <p:spPr>
            <a:xfrm>
              <a:off x="2971800" y="4495800"/>
              <a:ext cx="1600200" cy="609600"/>
            </a:xfrm>
            <a:prstGeom prst="round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latin typeface="Calibri"/>
                </a:rPr>
                <a:t>R</a:t>
              </a:r>
            </a:p>
          </p:txBody>
        </p:sp>
        <p:sp>
          <p:nvSpPr>
            <p:cNvPr id="33" name="Rounded Rectangle 32"/>
            <p:cNvSpPr/>
            <p:nvPr/>
          </p:nvSpPr>
          <p:spPr>
            <a:xfrm>
              <a:off x="4648200" y="4495800"/>
              <a:ext cx="457200" cy="609600"/>
            </a:xfrm>
            <a:prstGeom prst="round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latin typeface="Calibri"/>
                </a:rPr>
                <a:t>1</a:t>
              </a:r>
              <a:endParaRPr lang="en-US" sz="3200" dirty="0" smtClean="0">
                <a:solidFill>
                  <a:prstClr val="white"/>
                </a:solidFill>
                <a:latin typeface="Calibri"/>
              </a:endParaRPr>
            </a:p>
          </p:txBody>
        </p:sp>
        <p:grpSp>
          <p:nvGrpSpPr>
            <p:cNvPr id="36" name="Group 35"/>
            <p:cNvGrpSpPr/>
            <p:nvPr/>
          </p:nvGrpSpPr>
          <p:grpSpPr>
            <a:xfrm>
              <a:off x="7103425" y="4495800"/>
              <a:ext cx="1905000" cy="609600"/>
              <a:chOff x="6921500" y="4648200"/>
              <a:chExt cx="1905000" cy="609600"/>
            </a:xfrm>
          </p:grpSpPr>
          <p:sp>
            <p:nvSpPr>
              <p:cNvPr id="37" name="Rounded Rectangle 36"/>
              <p:cNvSpPr/>
              <p:nvPr/>
            </p:nvSpPr>
            <p:spPr>
              <a:xfrm>
                <a:off x="6921500" y="4648200"/>
                <a:ext cx="457200" cy="6096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latin typeface="Calibri"/>
                  </a:rPr>
                  <a:t>1</a:t>
                </a:r>
                <a:endParaRPr lang="en-US" sz="3200" dirty="0" smtClean="0">
                  <a:solidFill>
                    <a:prstClr val="white"/>
                  </a:solidFill>
                  <a:latin typeface="Calibri"/>
                </a:endParaRPr>
              </a:p>
            </p:txBody>
          </p:sp>
          <p:sp>
            <p:nvSpPr>
              <p:cNvPr id="38" name="Rounded Rectangle 37"/>
              <p:cNvSpPr/>
              <p:nvPr/>
            </p:nvSpPr>
            <p:spPr>
              <a:xfrm>
                <a:off x="7404100" y="4648200"/>
                <a:ext cx="457200" cy="6096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latin typeface="Calibri"/>
                  </a:rPr>
                  <a:t>0</a:t>
                </a:r>
              </a:p>
            </p:txBody>
          </p:sp>
          <p:sp>
            <p:nvSpPr>
              <p:cNvPr id="39" name="Rounded Rectangle 38"/>
              <p:cNvSpPr/>
              <p:nvPr/>
            </p:nvSpPr>
            <p:spPr>
              <a:xfrm>
                <a:off x="7886700" y="4648200"/>
                <a:ext cx="457200" cy="6096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latin typeface="Calibri"/>
                  </a:rPr>
                  <a:t>1</a:t>
                </a:r>
              </a:p>
            </p:txBody>
          </p:sp>
          <p:sp>
            <p:nvSpPr>
              <p:cNvPr id="40" name="Rounded Rectangle 39"/>
              <p:cNvSpPr/>
              <p:nvPr/>
            </p:nvSpPr>
            <p:spPr>
              <a:xfrm>
                <a:off x="8369300" y="4648200"/>
                <a:ext cx="457200" cy="6096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latin typeface="Calibri"/>
                  </a:rPr>
                  <a:t>0</a:t>
                </a:r>
              </a:p>
            </p:txBody>
          </p:sp>
        </p:grpSp>
      </p:grpSp>
      <p:sp>
        <p:nvSpPr>
          <p:cNvPr id="41" name="Oval 40"/>
          <p:cNvSpPr/>
          <p:nvPr/>
        </p:nvSpPr>
        <p:spPr>
          <a:xfrm>
            <a:off x="6988300" y="4292025"/>
            <a:ext cx="707900" cy="762000"/>
          </a:xfrm>
          <a:prstGeom prst="ellipse">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prstClr val="white"/>
              </a:solidFill>
              <a:latin typeface="Calibri"/>
            </a:endParaRPr>
          </a:p>
        </p:txBody>
      </p:sp>
      <p:sp>
        <p:nvSpPr>
          <p:cNvPr id="53" name="Freeform 52"/>
          <p:cNvSpPr/>
          <p:nvPr/>
        </p:nvSpPr>
        <p:spPr>
          <a:xfrm>
            <a:off x="6375399" y="1891619"/>
            <a:ext cx="1184841" cy="2398427"/>
          </a:xfrm>
          <a:custGeom>
            <a:avLst/>
            <a:gdLst>
              <a:gd name="connsiteX0" fmla="*/ 0 w 1325696"/>
              <a:gd name="connsiteY0" fmla="*/ 177741 h 2398427"/>
              <a:gd name="connsiteX1" fmla="*/ 1246910 w 1325696"/>
              <a:gd name="connsiteY1" fmla="*/ 225242 h 2398427"/>
              <a:gd name="connsiteX2" fmla="*/ 1092530 w 1325696"/>
              <a:gd name="connsiteY2" fmla="*/ 2398427 h 2398427"/>
            </a:gdLst>
            <a:ahLst/>
            <a:cxnLst>
              <a:cxn ang="0">
                <a:pos x="connsiteX0" y="connsiteY0"/>
              </a:cxn>
              <a:cxn ang="0">
                <a:pos x="connsiteX1" y="connsiteY1"/>
              </a:cxn>
              <a:cxn ang="0">
                <a:pos x="connsiteX2" y="connsiteY2"/>
              </a:cxn>
            </a:cxnLst>
            <a:rect l="l" t="t" r="r" b="b"/>
            <a:pathLst>
              <a:path w="1325696" h="2398427">
                <a:moveTo>
                  <a:pt x="0" y="177741"/>
                </a:moveTo>
                <a:cubicBezTo>
                  <a:pt x="532411" y="16434"/>
                  <a:pt x="1064822" y="-144872"/>
                  <a:pt x="1246910" y="225242"/>
                </a:cubicBezTo>
                <a:cubicBezTo>
                  <a:pt x="1428998" y="595356"/>
                  <a:pt x="1260764" y="1496891"/>
                  <a:pt x="1092530" y="2398427"/>
                </a:cubicBezTo>
              </a:path>
            </a:pathLst>
          </a:custGeom>
          <a:noFill/>
          <a:ln w="28575">
            <a:solidFill>
              <a:schemeClr val="tx1">
                <a:lumMod val="85000"/>
                <a:lumOff val="15000"/>
              </a:schemeClr>
            </a:solidFill>
            <a:prstDash val="dash"/>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4" name="Oval 53"/>
          <p:cNvSpPr/>
          <p:nvPr/>
        </p:nvSpPr>
        <p:spPr>
          <a:xfrm>
            <a:off x="7924800" y="4292025"/>
            <a:ext cx="707900" cy="762000"/>
          </a:xfrm>
          <a:prstGeom prst="ellipse">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prstClr val="white"/>
              </a:solidFill>
              <a:latin typeface="Calibri"/>
            </a:endParaRPr>
          </a:p>
        </p:txBody>
      </p:sp>
      <p:sp>
        <p:nvSpPr>
          <p:cNvPr id="55" name="Oval 54"/>
          <p:cNvSpPr/>
          <p:nvPr/>
        </p:nvSpPr>
        <p:spPr>
          <a:xfrm>
            <a:off x="5083300" y="4292025"/>
            <a:ext cx="707900" cy="762000"/>
          </a:xfrm>
          <a:prstGeom prst="ellipse">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prstClr val="white"/>
              </a:solidFill>
              <a:latin typeface="Calibri"/>
            </a:endParaRPr>
          </a:p>
        </p:txBody>
      </p:sp>
      <p:grpSp>
        <p:nvGrpSpPr>
          <p:cNvPr id="63" name="Group 62"/>
          <p:cNvGrpSpPr/>
          <p:nvPr/>
        </p:nvGrpSpPr>
        <p:grpSpPr>
          <a:xfrm>
            <a:off x="2819400" y="5054025"/>
            <a:ext cx="6031524" cy="1209020"/>
            <a:chOff x="2819400" y="5029200"/>
            <a:chExt cx="6031524" cy="1209020"/>
          </a:xfrm>
        </p:grpSpPr>
        <p:sp>
          <p:nvSpPr>
            <p:cNvPr id="58" name="TextBox 57"/>
            <p:cNvSpPr txBox="1"/>
            <p:nvPr/>
          </p:nvSpPr>
          <p:spPr>
            <a:xfrm>
              <a:off x="2819400" y="5715000"/>
              <a:ext cx="6031524" cy="523220"/>
            </a:xfrm>
            <a:prstGeom prst="rect">
              <a:avLst/>
            </a:prstGeom>
            <a:noFill/>
          </p:spPr>
          <p:txBody>
            <a:bodyPr wrap="none" rtlCol="0">
              <a:spAutoFit/>
            </a:bodyPr>
            <a:lstStyle/>
            <a:p>
              <a:pPr algn="ctr"/>
              <a:r>
                <a:rPr lang="en-US" sz="2800" b="1" dirty="0" smtClean="0">
                  <a:solidFill>
                    <a:prstClr val="black">
                      <a:lumMod val="75000"/>
                      <a:lumOff val="25000"/>
                    </a:prstClr>
                  </a:solidFill>
                  <a:latin typeface="Calibri"/>
                </a:rPr>
                <a:t>Look up the cache only for these blocks</a:t>
              </a:r>
            </a:p>
          </p:txBody>
        </p:sp>
        <p:cxnSp>
          <p:nvCxnSpPr>
            <p:cNvPr id="60" name="Curved Connector 59"/>
            <p:cNvCxnSpPr>
              <a:stCxn id="55" idx="4"/>
              <a:endCxn id="58" idx="0"/>
            </p:cNvCxnSpPr>
            <p:nvPr/>
          </p:nvCxnSpPr>
          <p:spPr>
            <a:xfrm rot="16200000" flipH="1">
              <a:off x="5293306" y="5173144"/>
              <a:ext cx="685800" cy="397912"/>
            </a:xfrm>
            <a:prstGeom prst="curvedConnector3">
              <a:avLst/>
            </a:prstGeom>
            <a:noFill/>
            <a:ln w="28575">
              <a:solidFill>
                <a:schemeClr val="tx1">
                  <a:lumMod val="85000"/>
                  <a:lumOff val="15000"/>
                </a:schemeClr>
              </a:solidFill>
              <a:prstDash val="dash"/>
              <a:tailEnd type="arrow" w="lg" len="lg"/>
            </a:ln>
          </p:spPr>
          <p:style>
            <a:lnRef idx="2">
              <a:schemeClr val="accent1">
                <a:shade val="50000"/>
              </a:schemeClr>
            </a:lnRef>
            <a:fillRef idx="1">
              <a:schemeClr val="accent1"/>
            </a:fillRef>
            <a:effectRef idx="0">
              <a:schemeClr val="accent1"/>
            </a:effectRef>
            <a:fontRef idx="minor">
              <a:schemeClr val="lt1"/>
            </a:fontRef>
          </p:style>
        </p:cxnSp>
        <p:cxnSp>
          <p:nvCxnSpPr>
            <p:cNvPr id="62" name="Curved Connector 61"/>
            <p:cNvCxnSpPr>
              <a:stCxn id="54" idx="4"/>
              <a:endCxn id="58" idx="0"/>
            </p:cNvCxnSpPr>
            <p:nvPr/>
          </p:nvCxnSpPr>
          <p:spPr>
            <a:xfrm rot="5400000">
              <a:off x="6714056" y="4150306"/>
              <a:ext cx="685800" cy="2443588"/>
            </a:xfrm>
            <a:prstGeom prst="curvedConnector3">
              <a:avLst/>
            </a:prstGeom>
            <a:noFill/>
            <a:ln w="28575">
              <a:solidFill>
                <a:schemeClr val="tx1">
                  <a:lumMod val="85000"/>
                  <a:lumOff val="15000"/>
                </a:schemeClr>
              </a:solidFill>
              <a:prstDash val="dash"/>
              <a:tailEnd type="arrow" w="lg" len="lg"/>
            </a:ln>
          </p:spPr>
          <p:style>
            <a:lnRef idx="2">
              <a:schemeClr val="accent1">
                <a:shade val="50000"/>
              </a:schemeClr>
            </a:lnRef>
            <a:fillRef idx="1">
              <a:schemeClr val="accent1"/>
            </a:fillRef>
            <a:effectRef idx="0">
              <a:schemeClr val="accent1"/>
            </a:effectRef>
            <a:fontRef idx="minor">
              <a:schemeClr val="lt1"/>
            </a:fontRef>
          </p:style>
        </p:cxnSp>
      </p:grpSp>
      <p:sp>
        <p:nvSpPr>
          <p:cNvPr id="6" name="Rounded Rectangle 5"/>
          <p:cNvSpPr/>
          <p:nvPr/>
        </p:nvSpPr>
        <p:spPr>
          <a:xfrm>
            <a:off x="371599" y="1828800"/>
            <a:ext cx="2219201" cy="2748009"/>
          </a:xfrm>
          <a:prstGeom prst="roundRect">
            <a:avLst>
              <a:gd name="adj" fmla="val 579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latin typeface="Calibri"/>
              </a:rPr>
              <a:t>Last-Level Cache</a:t>
            </a:r>
          </a:p>
        </p:txBody>
      </p:sp>
      <p:grpSp>
        <p:nvGrpSpPr>
          <p:cNvPr id="57" name="Group 56"/>
          <p:cNvGrpSpPr/>
          <p:nvPr/>
        </p:nvGrpSpPr>
        <p:grpSpPr>
          <a:xfrm>
            <a:off x="828799" y="4684496"/>
            <a:ext cx="1700331" cy="1030504"/>
            <a:chOff x="838200" y="4455896"/>
            <a:chExt cx="1700331" cy="1030504"/>
          </a:xfrm>
        </p:grpSpPr>
        <p:sp>
          <p:nvSpPr>
            <p:cNvPr id="23" name="Rounded Rectangle 22"/>
            <p:cNvSpPr/>
            <p:nvPr/>
          </p:nvSpPr>
          <p:spPr>
            <a:xfrm>
              <a:off x="838200" y="4455896"/>
              <a:ext cx="1700331" cy="1030504"/>
            </a:xfrm>
            <a:prstGeom prst="roundRect">
              <a:avLst>
                <a:gd name="adj" fmla="val 7292"/>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latin typeface="Calibri"/>
                </a:rPr>
                <a:t>DBI</a:t>
              </a:r>
            </a:p>
          </p:txBody>
        </p:sp>
        <p:sp>
          <p:nvSpPr>
            <p:cNvPr id="21" name="Rounded Rectangle 20"/>
            <p:cNvSpPr/>
            <p:nvPr/>
          </p:nvSpPr>
          <p:spPr>
            <a:xfrm>
              <a:off x="1640865" y="4491521"/>
              <a:ext cx="850166" cy="134252"/>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prstClr val="white"/>
                </a:solidFill>
                <a:latin typeface="Calibri"/>
              </a:endParaRPr>
            </a:p>
          </p:txBody>
        </p:sp>
      </p:grpSp>
      <p:sp>
        <p:nvSpPr>
          <p:cNvPr id="35" name="TextBox 34"/>
          <p:cNvSpPr txBox="1"/>
          <p:nvPr/>
        </p:nvSpPr>
        <p:spPr>
          <a:xfrm>
            <a:off x="228600" y="1143000"/>
            <a:ext cx="8996758" cy="430887"/>
          </a:xfrm>
          <a:prstGeom prst="rect">
            <a:avLst/>
          </a:prstGeom>
          <a:noFill/>
        </p:spPr>
        <p:txBody>
          <a:bodyPr wrap="none" rtlCol="0">
            <a:spAutoFit/>
          </a:bodyPr>
          <a:lstStyle/>
          <a:p>
            <a:r>
              <a:rPr lang="en-US" sz="2200" b="1" dirty="0" smtClean="0">
                <a:solidFill>
                  <a:prstClr val="black">
                    <a:lumMod val="65000"/>
                    <a:lumOff val="35000"/>
                  </a:prstClr>
                </a:solidFill>
                <a:latin typeface="Calibri"/>
              </a:rPr>
              <a:t>Virtual Write Queue [ISCA 2010], DRAM-Aware Writeback [TR-HPS-2010-2] </a:t>
            </a:r>
          </a:p>
        </p:txBody>
      </p:sp>
      <p:sp>
        <p:nvSpPr>
          <p:cNvPr id="7" name="Rounded Rectangle 6"/>
          <p:cNvSpPr/>
          <p:nvPr/>
        </p:nvSpPr>
        <p:spPr>
          <a:xfrm rot="236251">
            <a:off x="315095" y="3077694"/>
            <a:ext cx="8476728" cy="173871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Calibri"/>
              </a:rPr>
              <a:t>DBI achieves the benefit of DRAM-aware </a:t>
            </a:r>
            <a:r>
              <a:rPr lang="en-US" sz="2800" b="1" dirty="0" err="1" smtClean="0">
                <a:solidFill>
                  <a:prstClr val="black">
                    <a:lumMod val="95000"/>
                    <a:lumOff val="5000"/>
                  </a:prstClr>
                </a:solidFill>
                <a:latin typeface="Calibri"/>
              </a:rPr>
              <a:t>writeback</a:t>
            </a:r>
            <a:r>
              <a:rPr lang="en-US" sz="2800" b="1" dirty="0" smtClean="0">
                <a:solidFill>
                  <a:prstClr val="black">
                    <a:lumMod val="95000"/>
                    <a:lumOff val="5000"/>
                  </a:prstClr>
                </a:solidFill>
                <a:latin typeface="Calibri"/>
              </a:rPr>
              <a:t> </a:t>
            </a:r>
            <a:r>
              <a:rPr lang="en-US" sz="2800" b="1" i="1" dirty="0" smtClean="0">
                <a:solidFill>
                  <a:prstClr val="black">
                    <a:lumMod val="95000"/>
                    <a:lumOff val="5000"/>
                  </a:prstClr>
                </a:solidFill>
                <a:latin typeface="Calibri"/>
              </a:rPr>
              <a:t>without</a:t>
            </a:r>
            <a:r>
              <a:rPr lang="en-US" sz="2800" b="1" dirty="0" smtClean="0">
                <a:solidFill>
                  <a:prstClr val="black">
                    <a:lumMod val="95000"/>
                    <a:lumOff val="5000"/>
                  </a:prstClr>
                </a:solidFill>
                <a:latin typeface="Calibri"/>
              </a:rPr>
              <a:t> increasing contention for the tag store!</a:t>
            </a:r>
            <a:endParaRPr lang="en-US" sz="2800" b="1" dirty="0">
              <a:solidFill>
                <a:prstClr val="black">
                  <a:lumMod val="95000"/>
                  <a:lumOff val="5000"/>
                </a:prstClr>
              </a:solidFill>
              <a:latin typeface="Calibri"/>
            </a:endParaRPr>
          </a:p>
        </p:txBody>
      </p:sp>
    </p:spTree>
    <p:extLst>
      <p:ext uri="{BB962C8B-B14F-4D97-AF65-F5344CB8AC3E}">
        <p14:creationId xmlns:p14="http://schemas.microsoft.com/office/powerpoint/2010/main" val="142090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nodeType="clickEffect">
                                  <p:stCondLst>
                                    <p:cond delay="0"/>
                                  </p:stCondLst>
                                  <p:childTnLst>
                                    <p:set>
                                      <p:cBhvr rctx="PPT">
                                        <p:cTn id="47" dur="indefinite"/>
                                        <p:tgtEl>
                                          <p:spTgt spid="3"/>
                                        </p:tgtEl>
                                        <p:attrNameLst>
                                          <p:attrName>style.opacity</p:attrName>
                                        </p:attrNameLst>
                                      </p:cBhvr>
                                      <p:to>
                                        <p:strVal val="0.2"/>
                                      </p:to>
                                    </p:set>
                                    <p:animEffect filter="image" prLst="opacity: 0.2">
                                      <p:cBhvr rctx="IE">
                                        <p:cTn id="48" dur="indefinite"/>
                                        <p:tgtEl>
                                          <p:spTgt spid="3"/>
                                        </p:tgtEl>
                                      </p:cBhvr>
                                    </p:animEffect>
                                  </p:childTnLst>
                                </p:cTn>
                              </p:par>
                              <p:par>
                                <p:cTn id="49" presetID="9" presetClass="emph" presetSubtype="0" grpId="1" nodeType="withEffect">
                                  <p:stCondLst>
                                    <p:cond delay="0"/>
                                  </p:stCondLst>
                                  <p:childTnLst>
                                    <p:set>
                                      <p:cBhvr rctx="PPT">
                                        <p:cTn id="50" dur="indefinite"/>
                                        <p:tgtEl>
                                          <p:spTgt spid="20"/>
                                        </p:tgtEl>
                                        <p:attrNameLst>
                                          <p:attrName>style.opacity</p:attrName>
                                        </p:attrNameLst>
                                      </p:cBhvr>
                                      <p:to>
                                        <p:strVal val="0.2"/>
                                      </p:to>
                                    </p:set>
                                    <p:animEffect filter="image" prLst="opacity: 0.2">
                                      <p:cBhvr rctx="IE">
                                        <p:cTn id="51" dur="indefinite"/>
                                        <p:tgtEl>
                                          <p:spTgt spid="20"/>
                                        </p:tgtEl>
                                      </p:cBhvr>
                                    </p:animEffect>
                                  </p:childTnLst>
                                </p:cTn>
                              </p:par>
                              <p:par>
                                <p:cTn id="52" presetID="9" presetClass="emph" presetSubtype="0" nodeType="withEffect">
                                  <p:stCondLst>
                                    <p:cond delay="0"/>
                                  </p:stCondLst>
                                  <p:childTnLst>
                                    <p:set>
                                      <p:cBhvr rctx="PPT">
                                        <p:cTn id="53" dur="indefinite"/>
                                        <p:tgtEl>
                                          <p:spTgt spid="56"/>
                                        </p:tgtEl>
                                        <p:attrNameLst>
                                          <p:attrName>style.opacity</p:attrName>
                                        </p:attrNameLst>
                                      </p:cBhvr>
                                      <p:to>
                                        <p:strVal val="0.2"/>
                                      </p:to>
                                    </p:set>
                                    <p:animEffect filter="image" prLst="opacity: 0.2">
                                      <p:cBhvr rctx="IE">
                                        <p:cTn id="54" dur="indefinite"/>
                                        <p:tgtEl>
                                          <p:spTgt spid="56"/>
                                        </p:tgtEl>
                                      </p:cBhvr>
                                    </p:animEffect>
                                  </p:childTnLst>
                                </p:cTn>
                              </p:par>
                              <p:par>
                                <p:cTn id="55" presetID="9" presetClass="emph" presetSubtype="0" grpId="1" nodeType="withEffect">
                                  <p:stCondLst>
                                    <p:cond delay="0"/>
                                  </p:stCondLst>
                                  <p:childTnLst>
                                    <p:set>
                                      <p:cBhvr rctx="PPT">
                                        <p:cTn id="56" dur="indefinite"/>
                                        <p:tgtEl>
                                          <p:spTgt spid="41"/>
                                        </p:tgtEl>
                                        <p:attrNameLst>
                                          <p:attrName>style.opacity</p:attrName>
                                        </p:attrNameLst>
                                      </p:cBhvr>
                                      <p:to>
                                        <p:strVal val="0.2"/>
                                      </p:to>
                                    </p:set>
                                    <p:animEffect filter="image" prLst="opacity: 0.2">
                                      <p:cBhvr rctx="IE">
                                        <p:cTn id="57" dur="indefinite"/>
                                        <p:tgtEl>
                                          <p:spTgt spid="41"/>
                                        </p:tgtEl>
                                      </p:cBhvr>
                                    </p:animEffect>
                                  </p:childTnLst>
                                </p:cTn>
                              </p:par>
                              <p:par>
                                <p:cTn id="58" presetID="9" presetClass="emph" presetSubtype="0" grpId="1" nodeType="withEffect">
                                  <p:stCondLst>
                                    <p:cond delay="0"/>
                                  </p:stCondLst>
                                  <p:childTnLst>
                                    <p:set>
                                      <p:cBhvr rctx="PPT">
                                        <p:cTn id="59" dur="indefinite"/>
                                        <p:tgtEl>
                                          <p:spTgt spid="53"/>
                                        </p:tgtEl>
                                        <p:attrNameLst>
                                          <p:attrName>style.opacity</p:attrName>
                                        </p:attrNameLst>
                                      </p:cBhvr>
                                      <p:to>
                                        <p:strVal val="0.2"/>
                                      </p:to>
                                    </p:set>
                                    <p:animEffect filter="image" prLst="opacity: 0.2">
                                      <p:cBhvr rctx="IE">
                                        <p:cTn id="60" dur="indefinite"/>
                                        <p:tgtEl>
                                          <p:spTgt spid="53"/>
                                        </p:tgtEl>
                                      </p:cBhvr>
                                    </p:animEffect>
                                  </p:childTnLst>
                                </p:cTn>
                              </p:par>
                              <p:par>
                                <p:cTn id="61" presetID="9" presetClass="emph" presetSubtype="0" grpId="1" nodeType="withEffect">
                                  <p:stCondLst>
                                    <p:cond delay="0"/>
                                  </p:stCondLst>
                                  <p:childTnLst>
                                    <p:set>
                                      <p:cBhvr rctx="PPT">
                                        <p:cTn id="62" dur="indefinite"/>
                                        <p:tgtEl>
                                          <p:spTgt spid="55"/>
                                        </p:tgtEl>
                                        <p:attrNameLst>
                                          <p:attrName>style.opacity</p:attrName>
                                        </p:attrNameLst>
                                      </p:cBhvr>
                                      <p:to>
                                        <p:strVal val="0.2"/>
                                      </p:to>
                                    </p:set>
                                    <p:animEffect filter="image" prLst="opacity: 0.2">
                                      <p:cBhvr rctx="IE">
                                        <p:cTn id="63" dur="indefinite"/>
                                        <p:tgtEl>
                                          <p:spTgt spid="55"/>
                                        </p:tgtEl>
                                      </p:cBhvr>
                                    </p:animEffect>
                                  </p:childTnLst>
                                </p:cTn>
                              </p:par>
                              <p:par>
                                <p:cTn id="64" presetID="9" presetClass="emph" presetSubtype="0" grpId="1" nodeType="withEffect">
                                  <p:stCondLst>
                                    <p:cond delay="0"/>
                                  </p:stCondLst>
                                  <p:childTnLst>
                                    <p:set>
                                      <p:cBhvr rctx="PPT">
                                        <p:cTn id="65" dur="indefinite"/>
                                        <p:tgtEl>
                                          <p:spTgt spid="54"/>
                                        </p:tgtEl>
                                        <p:attrNameLst>
                                          <p:attrName>style.opacity</p:attrName>
                                        </p:attrNameLst>
                                      </p:cBhvr>
                                      <p:to>
                                        <p:strVal val="0.2"/>
                                      </p:to>
                                    </p:set>
                                    <p:animEffect filter="image" prLst="opacity: 0.2">
                                      <p:cBhvr rctx="IE">
                                        <p:cTn id="66" dur="indefinite"/>
                                        <p:tgtEl>
                                          <p:spTgt spid="54"/>
                                        </p:tgtEl>
                                      </p:cBhvr>
                                    </p:animEffect>
                                  </p:childTnLst>
                                </p:cTn>
                              </p:par>
                              <p:par>
                                <p:cTn id="67" presetID="9" presetClass="emph" presetSubtype="0" nodeType="withEffect">
                                  <p:stCondLst>
                                    <p:cond delay="0"/>
                                  </p:stCondLst>
                                  <p:childTnLst>
                                    <p:set>
                                      <p:cBhvr rctx="PPT">
                                        <p:cTn id="68" dur="indefinite"/>
                                        <p:tgtEl>
                                          <p:spTgt spid="63"/>
                                        </p:tgtEl>
                                        <p:attrNameLst>
                                          <p:attrName>style.opacity</p:attrName>
                                        </p:attrNameLst>
                                      </p:cBhvr>
                                      <p:to>
                                        <p:strVal val="0.2"/>
                                      </p:to>
                                    </p:set>
                                    <p:animEffect filter="image" prLst="opacity: 0.2">
                                      <p:cBhvr rctx="IE">
                                        <p:cTn id="69" dur="indefinite"/>
                                        <p:tgtEl>
                                          <p:spTgt spid="63"/>
                                        </p:tgtEl>
                                      </p:cBhvr>
                                    </p:animEffect>
                                  </p:childTnLst>
                                </p:cTn>
                              </p:par>
                              <p:par>
                                <p:cTn id="70" presetID="9" presetClass="emph" presetSubtype="0" grpId="0" nodeType="withEffect">
                                  <p:stCondLst>
                                    <p:cond delay="0"/>
                                  </p:stCondLst>
                                  <p:childTnLst>
                                    <p:set>
                                      <p:cBhvr rctx="PPT">
                                        <p:cTn id="71" dur="indefinite"/>
                                        <p:tgtEl>
                                          <p:spTgt spid="6"/>
                                        </p:tgtEl>
                                        <p:attrNameLst>
                                          <p:attrName>style.opacity</p:attrName>
                                        </p:attrNameLst>
                                      </p:cBhvr>
                                      <p:to>
                                        <p:strVal val="0.2"/>
                                      </p:to>
                                    </p:set>
                                    <p:animEffect filter="image" prLst="opacity: 0.2">
                                      <p:cBhvr rctx="IE">
                                        <p:cTn id="72" dur="indefinite"/>
                                        <p:tgtEl>
                                          <p:spTgt spid="6"/>
                                        </p:tgtEl>
                                      </p:cBhvr>
                                    </p:animEffect>
                                  </p:childTnLst>
                                </p:cTn>
                              </p:par>
                              <p:par>
                                <p:cTn id="73" presetID="9" presetClass="emph" presetSubtype="0" grpId="0" nodeType="withEffect">
                                  <p:stCondLst>
                                    <p:cond delay="0"/>
                                  </p:stCondLst>
                                  <p:childTnLst>
                                    <p:set>
                                      <p:cBhvr rctx="PPT">
                                        <p:cTn id="74" dur="indefinite"/>
                                        <p:tgtEl>
                                          <p:spTgt spid="35"/>
                                        </p:tgtEl>
                                        <p:attrNameLst>
                                          <p:attrName>style.opacity</p:attrName>
                                        </p:attrNameLst>
                                      </p:cBhvr>
                                      <p:to>
                                        <p:strVal val="0.2"/>
                                      </p:to>
                                    </p:set>
                                    <p:animEffect filter="image" prLst="opacity: 0.2">
                                      <p:cBhvr rctx="IE">
                                        <p:cTn id="75" dur="indefinite"/>
                                        <p:tgtEl>
                                          <p:spTgt spid="35"/>
                                        </p:tgtEl>
                                      </p:cBhvr>
                                    </p:animEffect>
                                  </p:childTnLst>
                                </p:cTn>
                              </p:par>
                            </p:childTnLst>
                          </p:cTn>
                        </p:par>
                        <p:par>
                          <p:cTn id="76" fill="hold">
                            <p:stCondLst>
                              <p:cond delay="0"/>
                            </p:stCondLst>
                            <p:childTnLst>
                              <p:par>
                                <p:cTn id="77" presetID="10" presetClass="entr" presetSubtype="0"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41" grpId="0" animBg="1"/>
      <p:bldP spid="41" grpId="1" animBg="1"/>
      <p:bldP spid="53" grpId="0" animBg="1"/>
      <p:bldP spid="53" grpId="1" animBg="1"/>
      <p:bldP spid="54" grpId="0" animBg="1"/>
      <p:bldP spid="54" grpId="1" animBg="1"/>
      <p:bldP spid="55" grpId="0" animBg="1"/>
      <p:bldP spid="55" grpId="1" animBg="1"/>
      <p:bldP spid="6" grpId="0" animBg="1"/>
      <p:bldP spid="35" grpId="0"/>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161753" y="1778169"/>
            <a:ext cx="2525047" cy="812631"/>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prstClr val="white"/>
                </a:solidFill>
                <a:latin typeface="Myriad Pro Cond"/>
              </a:rPr>
              <a:t>DBI</a:t>
            </a:r>
          </a:p>
        </p:txBody>
      </p:sp>
      <p:sp>
        <p:nvSpPr>
          <p:cNvPr id="8" name="TextBox 7"/>
          <p:cNvSpPr txBox="1"/>
          <p:nvPr/>
        </p:nvSpPr>
        <p:spPr>
          <a:xfrm>
            <a:off x="2224896" y="76200"/>
            <a:ext cx="4460709" cy="830997"/>
          </a:xfrm>
          <a:prstGeom prst="rect">
            <a:avLst/>
          </a:prstGeom>
          <a:noFill/>
        </p:spPr>
        <p:txBody>
          <a:bodyPr wrap="none" rtlCol="0">
            <a:spAutoFit/>
          </a:bodyPr>
          <a:lstStyle/>
          <a:p>
            <a:pPr algn="ctr"/>
            <a:r>
              <a:rPr lang="en-US" sz="4800" b="1" dirty="0" smtClean="0">
                <a:solidFill>
                  <a:prstClr val="black"/>
                </a:solidFill>
                <a:latin typeface="Myriad Pro Cond"/>
              </a:rPr>
              <a:t>Many Optimizations</a:t>
            </a:r>
          </a:p>
        </p:txBody>
      </p:sp>
      <p:sp>
        <p:nvSpPr>
          <p:cNvPr id="9" name="TextBox 8"/>
          <p:cNvSpPr txBox="1"/>
          <p:nvPr/>
        </p:nvSpPr>
        <p:spPr>
          <a:xfrm>
            <a:off x="361223" y="1143000"/>
            <a:ext cx="5960093" cy="5359096"/>
          </a:xfrm>
          <a:prstGeom prst="rect">
            <a:avLst/>
          </a:prstGeom>
          <a:noFill/>
        </p:spPr>
        <p:txBody>
          <a:bodyPr wrap="none" rtlCol="0">
            <a:spAutoFit/>
          </a:bodyPr>
          <a:lstStyle/>
          <a:p>
            <a:pPr marL="514350" indent="-514350">
              <a:lnSpc>
                <a:spcPct val="120000"/>
              </a:lnSpc>
              <a:buFontTx/>
              <a:buAutoNum type="arabicPeriod"/>
            </a:pPr>
            <a:r>
              <a:rPr lang="en-US" sz="3600" b="1" dirty="0" smtClean="0">
                <a:solidFill>
                  <a:prstClr val="black"/>
                </a:solidFill>
                <a:latin typeface="Myriad Pro Cond"/>
              </a:rPr>
              <a:t>DRAM-aware </a:t>
            </a:r>
            <a:r>
              <a:rPr lang="en-US" sz="3600" b="1" dirty="0" err="1">
                <a:solidFill>
                  <a:prstClr val="black"/>
                </a:solidFill>
                <a:latin typeface="Myriad Pro Cond"/>
              </a:rPr>
              <a:t>w</a:t>
            </a:r>
            <a:r>
              <a:rPr lang="en-US" sz="3600" b="1" dirty="0" err="1" smtClean="0">
                <a:solidFill>
                  <a:prstClr val="black"/>
                </a:solidFill>
                <a:latin typeface="Myriad Pro Cond"/>
              </a:rPr>
              <a:t>riteback</a:t>
            </a:r>
            <a:endParaRPr lang="en-US" sz="3600" b="1" dirty="0" smtClean="0">
              <a:solidFill>
                <a:prstClr val="black"/>
              </a:solidFill>
              <a:latin typeface="Myriad Pro Cond"/>
            </a:endParaRPr>
          </a:p>
          <a:p>
            <a:pPr marL="514350" indent="-514350">
              <a:lnSpc>
                <a:spcPct val="120000"/>
              </a:lnSpc>
              <a:buFontTx/>
              <a:buAutoNum type="arabicPeriod"/>
            </a:pPr>
            <a:r>
              <a:rPr lang="en-US" sz="3600" b="1" dirty="0" smtClean="0">
                <a:solidFill>
                  <a:prstClr val="black"/>
                </a:solidFill>
                <a:latin typeface="Myriad Pro Cond"/>
              </a:rPr>
              <a:t>Bypassing cache lookups</a:t>
            </a:r>
          </a:p>
          <a:p>
            <a:pPr marL="514350" indent="-514350">
              <a:lnSpc>
                <a:spcPct val="120000"/>
              </a:lnSpc>
              <a:buFontTx/>
              <a:buAutoNum type="arabicPeriod"/>
            </a:pPr>
            <a:r>
              <a:rPr lang="en-US" sz="3600" b="1" dirty="0" smtClean="0">
                <a:solidFill>
                  <a:prstClr val="black"/>
                </a:solidFill>
                <a:latin typeface="Myriad Pro Cond"/>
              </a:rPr>
              <a:t>Reducing ECC overhead</a:t>
            </a:r>
          </a:p>
          <a:p>
            <a:pPr marL="514350" indent="-514350">
              <a:lnSpc>
                <a:spcPct val="120000"/>
              </a:lnSpc>
              <a:buFontTx/>
              <a:buAutoNum type="arabicPeriod"/>
            </a:pPr>
            <a:r>
              <a:rPr lang="en-US" sz="3600" b="1" dirty="0">
                <a:solidFill>
                  <a:prstClr val="black"/>
                </a:solidFill>
                <a:latin typeface="Myriad Pro Cond"/>
              </a:rPr>
              <a:t>Efficient cache flushing</a:t>
            </a:r>
          </a:p>
          <a:p>
            <a:pPr marL="514350" indent="-514350">
              <a:lnSpc>
                <a:spcPct val="120000"/>
              </a:lnSpc>
              <a:buFontTx/>
              <a:buAutoNum type="arabicPeriod"/>
            </a:pPr>
            <a:r>
              <a:rPr lang="en-US" sz="3600" b="1" dirty="0">
                <a:solidFill>
                  <a:prstClr val="black"/>
                </a:solidFill>
                <a:latin typeface="Myriad Pro Cond"/>
              </a:rPr>
              <a:t>Load balancing memory accesses</a:t>
            </a:r>
          </a:p>
          <a:p>
            <a:pPr marL="514350" indent="-514350">
              <a:lnSpc>
                <a:spcPct val="120000"/>
              </a:lnSpc>
              <a:buFontTx/>
              <a:buAutoNum type="arabicPeriod"/>
            </a:pPr>
            <a:r>
              <a:rPr lang="en-US" sz="3600" b="1" dirty="0">
                <a:solidFill>
                  <a:prstClr val="black"/>
                </a:solidFill>
                <a:latin typeface="Myriad Pro Cond"/>
              </a:rPr>
              <a:t>Bulk DMA</a:t>
            </a:r>
          </a:p>
          <a:p>
            <a:pPr marL="514350" indent="-514350">
              <a:lnSpc>
                <a:spcPct val="120000"/>
              </a:lnSpc>
              <a:buFontTx/>
              <a:buAutoNum type="arabicPeriod"/>
            </a:pPr>
            <a:r>
              <a:rPr lang="en-US" sz="3600" b="1" dirty="0">
                <a:solidFill>
                  <a:prstClr val="black"/>
                </a:solidFill>
                <a:latin typeface="Myriad Pro Cond"/>
              </a:rPr>
              <a:t>Efficient write scheduling</a:t>
            </a:r>
          </a:p>
          <a:p>
            <a:pPr>
              <a:lnSpc>
                <a:spcPct val="120000"/>
              </a:lnSpc>
            </a:pPr>
            <a:r>
              <a:rPr lang="en-US" sz="3600" b="1" dirty="0">
                <a:solidFill>
                  <a:prstClr val="black"/>
                </a:solidFill>
                <a:latin typeface="Myriad Pro Cond"/>
              </a:rPr>
              <a:t>...</a:t>
            </a:r>
          </a:p>
        </p:txBody>
      </p:sp>
    </p:spTree>
    <p:extLst>
      <p:ext uri="{BB962C8B-B14F-4D97-AF65-F5344CB8AC3E}">
        <p14:creationId xmlns:p14="http://schemas.microsoft.com/office/powerpoint/2010/main" val="30029055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224896" y="76200"/>
            <a:ext cx="4460709" cy="830997"/>
          </a:xfrm>
          <a:prstGeom prst="rect">
            <a:avLst/>
          </a:prstGeom>
          <a:noFill/>
        </p:spPr>
        <p:txBody>
          <a:bodyPr wrap="none" rtlCol="0">
            <a:spAutoFit/>
          </a:bodyPr>
          <a:lstStyle/>
          <a:p>
            <a:pPr algn="ctr"/>
            <a:r>
              <a:rPr lang="en-US" sz="4800" b="1" dirty="0" smtClean="0">
                <a:solidFill>
                  <a:prstClr val="black"/>
                </a:solidFill>
                <a:latin typeface="Myriad Pro Cond"/>
              </a:rPr>
              <a:t>Many Optimizations</a:t>
            </a:r>
          </a:p>
        </p:txBody>
      </p:sp>
      <p:sp>
        <p:nvSpPr>
          <p:cNvPr id="3" name="TextBox 2"/>
          <p:cNvSpPr txBox="1"/>
          <p:nvPr/>
        </p:nvSpPr>
        <p:spPr>
          <a:xfrm>
            <a:off x="361223" y="1143000"/>
            <a:ext cx="5960093" cy="5359096"/>
          </a:xfrm>
          <a:prstGeom prst="rect">
            <a:avLst/>
          </a:prstGeom>
          <a:noFill/>
        </p:spPr>
        <p:txBody>
          <a:bodyPr wrap="none" rtlCol="0">
            <a:spAutoFit/>
          </a:bodyPr>
          <a:lstStyle/>
          <a:p>
            <a:pPr marL="514350" indent="-514350">
              <a:lnSpc>
                <a:spcPct val="120000"/>
              </a:lnSpc>
              <a:buFontTx/>
              <a:buAutoNum type="arabicPeriod"/>
            </a:pPr>
            <a:r>
              <a:rPr lang="en-US" sz="3600" b="1" dirty="0" smtClean="0">
                <a:solidFill>
                  <a:prstClr val="black"/>
                </a:solidFill>
                <a:latin typeface="Myriad Pro Cond"/>
              </a:rPr>
              <a:t>DRAM-aware </a:t>
            </a:r>
            <a:r>
              <a:rPr lang="en-US" sz="3600" b="1" dirty="0" err="1">
                <a:solidFill>
                  <a:prstClr val="black"/>
                </a:solidFill>
                <a:latin typeface="Myriad Pro Cond"/>
              </a:rPr>
              <a:t>w</a:t>
            </a:r>
            <a:r>
              <a:rPr lang="en-US" sz="3600" b="1" dirty="0" err="1" smtClean="0">
                <a:solidFill>
                  <a:prstClr val="black"/>
                </a:solidFill>
                <a:latin typeface="Myriad Pro Cond"/>
              </a:rPr>
              <a:t>riteback</a:t>
            </a:r>
            <a:endParaRPr lang="en-US" sz="3600" b="1" dirty="0" smtClean="0">
              <a:solidFill>
                <a:prstClr val="black"/>
              </a:solidFill>
              <a:latin typeface="Myriad Pro Cond"/>
            </a:endParaRPr>
          </a:p>
          <a:p>
            <a:pPr marL="514350" indent="-514350">
              <a:lnSpc>
                <a:spcPct val="120000"/>
              </a:lnSpc>
              <a:buFontTx/>
              <a:buAutoNum type="arabicPeriod"/>
            </a:pPr>
            <a:r>
              <a:rPr lang="en-US" sz="3600" b="1" dirty="0" smtClean="0">
                <a:solidFill>
                  <a:prstClr val="black"/>
                </a:solidFill>
                <a:latin typeface="Myriad Pro Cond"/>
              </a:rPr>
              <a:t>Bypassing cache lookups</a:t>
            </a:r>
          </a:p>
          <a:p>
            <a:pPr marL="514350" indent="-514350">
              <a:lnSpc>
                <a:spcPct val="120000"/>
              </a:lnSpc>
              <a:buFontTx/>
              <a:buAutoNum type="arabicPeriod"/>
            </a:pPr>
            <a:r>
              <a:rPr lang="en-US" sz="3600" b="1" dirty="0" smtClean="0">
                <a:solidFill>
                  <a:prstClr val="black"/>
                </a:solidFill>
                <a:latin typeface="Myriad Pro Cond"/>
              </a:rPr>
              <a:t>Reducing ECC overhead</a:t>
            </a:r>
          </a:p>
          <a:p>
            <a:pPr marL="514350" indent="-514350">
              <a:lnSpc>
                <a:spcPct val="120000"/>
              </a:lnSpc>
              <a:buFontTx/>
              <a:buAutoNum type="arabicPeriod"/>
            </a:pPr>
            <a:r>
              <a:rPr lang="en-US" sz="3600" b="1" dirty="0" smtClean="0">
                <a:solidFill>
                  <a:prstClr val="white">
                    <a:lumMod val="85000"/>
                  </a:prstClr>
                </a:solidFill>
                <a:latin typeface="Myriad Pro Cond"/>
              </a:rPr>
              <a:t>Efficient cache flushing</a:t>
            </a:r>
          </a:p>
          <a:p>
            <a:pPr marL="514350" indent="-514350">
              <a:lnSpc>
                <a:spcPct val="120000"/>
              </a:lnSpc>
              <a:buFontTx/>
              <a:buAutoNum type="arabicPeriod"/>
            </a:pPr>
            <a:r>
              <a:rPr lang="en-US" sz="3600" b="1" dirty="0" smtClean="0">
                <a:solidFill>
                  <a:prstClr val="white">
                    <a:lumMod val="85000"/>
                  </a:prstClr>
                </a:solidFill>
                <a:latin typeface="Myriad Pro Cond"/>
              </a:rPr>
              <a:t>Load balancing memory accesses</a:t>
            </a:r>
          </a:p>
          <a:p>
            <a:pPr marL="514350" indent="-514350">
              <a:lnSpc>
                <a:spcPct val="120000"/>
              </a:lnSpc>
              <a:buFontTx/>
              <a:buAutoNum type="arabicPeriod"/>
            </a:pPr>
            <a:r>
              <a:rPr lang="en-US" sz="3600" b="1" dirty="0" smtClean="0">
                <a:solidFill>
                  <a:prstClr val="white">
                    <a:lumMod val="85000"/>
                  </a:prstClr>
                </a:solidFill>
                <a:latin typeface="Myriad Pro Cond"/>
              </a:rPr>
              <a:t>Bulk DMA</a:t>
            </a:r>
          </a:p>
          <a:p>
            <a:pPr marL="514350" indent="-514350">
              <a:lnSpc>
                <a:spcPct val="120000"/>
              </a:lnSpc>
              <a:buFontTx/>
              <a:buAutoNum type="arabicPeriod"/>
            </a:pPr>
            <a:r>
              <a:rPr lang="en-US" sz="3600" b="1" dirty="0" smtClean="0">
                <a:solidFill>
                  <a:prstClr val="white">
                    <a:lumMod val="85000"/>
                  </a:prstClr>
                </a:solidFill>
                <a:latin typeface="Myriad Pro Cond"/>
              </a:rPr>
              <a:t>Efficient write scheduling</a:t>
            </a:r>
          </a:p>
          <a:p>
            <a:pPr>
              <a:lnSpc>
                <a:spcPct val="120000"/>
              </a:lnSpc>
            </a:pPr>
            <a:r>
              <a:rPr lang="en-US" sz="3600" b="1" dirty="0" smtClean="0">
                <a:solidFill>
                  <a:prstClr val="white">
                    <a:lumMod val="85000"/>
                  </a:prstClr>
                </a:solidFill>
                <a:latin typeface="Myriad Pro Cond"/>
              </a:rPr>
              <a:t>...</a:t>
            </a:r>
          </a:p>
        </p:txBody>
      </p:sp>
      <p:sp>
        <p:nvSpPr>
          <p:cNvPr id="7" name="Rounded Rectangle 6"/>
          <p:cNvSpPr/>
          <p:nvPr/>
        </p:nvSpPr>
        <p:spPr>
          <a:xfrm>
            <a:off x="6161753" y="1778169"/>
            <a:ext cx="2525047" cy="812631"/>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prstClr val="white"/>
                </a:solidFill>
                <a:latin typeface="Myriad Pro Cond"/>
              </a:rPr>
              <a:t>DBI</a:t>
            </a:r>
          </a:p>
        </p:txBody>
      </p:sp>
      <p:sp>
        <p:nvSpPr>
          <p:cNvPr id="5" name="Rounded Rectangle 4"/>
          <p:cNvSpPr/>
          <p:nvPr/>
        </p:nvSpPr>
        <p:spPr>
          <a:xfrm rot="21245793">
            <a:off x="551616" y="3454757"/>
            <a:ext cx="7939615" cy="2419350"/>
          </a:xfrm>
          <a:prstGeom prst="round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400" b="1" dirty="0" smtClean="0">
                <a:solidFill>
                  <a:prstClr val="white"/>
                </a:solidFill>
                <a:latin typeface="Myriad Pro Cond"/>
              </a:rPr>
              <a:t>31% performance over baseline</a:t>
            </a:r>
          </a:p>
          <a:p>
            <a:pPr algn="ctr">
              <a:lnSpc>
                <a:spcPct val="120000"/>
              </a:lnSpc>
            </a:pPr>
            <a:r>
              <a:rPr lang="en-US" sz="4400" b="1" dirty="0" smtClean="0">
                <a:solidFill>
                  <a:prstClr val="white"/>
                </a:solidFill>
                <a:latin typeface="Myriad Pro Cond"/>
              </a:rPr>
              <a:t>6% over best previous mechanism</a:t>
            </a:r>
          </a:p>
          <a:p>
            <a:pPr algn="ctr">
              <a:lnSpc>
                <a:spcPct val="120000"/>
              </a:lnSpc>
            </a:pPr>
            <a:r>
              <a:rPr lang="en-US" sz="4400" b="1" dirty="0" smtClean="0">
                <a:solidFill>
                  <a:prstClr val="white"/>
                </a:solidFill>
                <a:latin typeface="Myriad Pro Cond"/>
              </a:rPr>
              <a:t>8% cache area reduction</a:t>
            </a:r>
          </a:p>
        </p:txBody>
      </p:sp>
    </p:spTree>
    <p:extLst>
      <p:ext uri="{BB962C8B-B14F-4D97-AF65-F5344CB8AC3E}">
        <p14:creationId xmlns:p14="http://schemas.microsoft.com/office/powerpoint/2010/main" val="7601157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a:t>
            </a:r>
            <a:endParaRPr lang="en-US" dirty="0"/>
          </a:p>
        </p:txBody>
      </p:sp>
      <p:sp>
        <p:nvSpPr>
          <p:cNvPr id="3" name="Content Placeholder 2"/>
          <p:cNvSpPr>
            <a:spLocks noGrp="1"/>
          </p:cNvSpPr>
          <p:nvPr>
            <p:ph idx="1"/>
          </p:nvPr>
        </p:nvSpPr>
        <p:spPr>
          <a:xfrm>
            <a:off x="228600" y="1196752"/>
            <a:ext cx="8807896" cy="5051648"/>
          </a:xfrm>
        </p:spPr>
        <p:txBody>
          <a:bodyPr/>
          <a:lstStyle/>
          <a:p>
            <a:r>
              <a:rPr lang="en-US" sz="2000" dirty="0"/>
              <a:t>Vivek Seshadri, Abhishek </a:t>
            </a:r>
            <a:r>
              <a:rPr lang="en-US" sz="2000" dirty="0" err="1"/>
              <a:t>Bhowmick</a:t>
            </a:r>
            <a:r>
              <a:rPr lang="en-US" sz="2000" dirty="0"/>
              <a:t>, </a:t>
            </a:r>
            <a:r>
              <a:rPr lang="en-US" sz="2000" u="sng" dirty="0"/>
              <a:t>Onur Mutlu</a:t>
            </a:r>
            <a:r>
              <a:rPr lang="en-US" sz="2000" dirty="0"/>
              <a:t>, Phillip B. Gibbons, Michael A. </a:t>
            </a:r>
            <a:r>
              <a:rPr lang="en-US" sz="2000" dirty="0" err="1"/>
              <a:t>Kozuch</a:t>
            </a:r>
            <a:r>
              <a:rPr lang="en-US" sz="2000" dirty="0"/>
              <a:t>, and Todd C. </a:t>
            </a:r>
            <a:r>
              <a:rPr lang="en-US" sz="2000" dirty="0" err="1"/>
              <a:t>Mowry</a:t>
            </a:r>
            <a:r>
              <a:rPr lang="en-US" sz="2000" dirty="0"/>
              <a:t>,</a:t>
            </a:r>
            <a:br>
              <a:rPr lang="en-US" sz="2000" dirty="0"/>
            </a:br>
            <a:r>
              <a:rPr lang="en-US" sz="2000" b="1" dirty="0">
                <a:hlinkClick r:id="rId2"/>
              </a:rPr>
              <a:t>"The Dirty-Block Index"</a:t>
            </a:r>
            <a:r>
              <a:rPr lang="en-US" sz="2000" dirty="0"/>
              <a:t/>
            </a:r>
            <a:br>
              <a:rPr lang="en-US" sz="2000" dirty="0"/>
            </a:br>
            <a:r>
              <a:rPr lang="en-US" sz="2000" i="1" dirty="0"/>
              <a:t>Proceedings of the </a:t>
            </a:r>
            <a:r>
              <a:rPr lang="en-US" sz="2000" i="1" dirty="0">
                <a:hlinkClick r:id="rId3"/>
              </a:rPr>
              <a:t>41st International Symposium on Computer Architecture</a:t>
            </a:r>
            <a:r>
              <a:rPr lang="en-US" sz="2000" i="1" dirty="0"/>
              <a:t> (</a:t>
            </a:r>
            <a:r>
              <a:rPr lang="en-US" sz="2000" b="1" i="1" dirty="0"/>
              <a:t>ISCA</a:t>
            </a:r>
            <a:r>
              <a:rPr lang="en-US" sz="2000" i="1" dirty="0"/>
              <a:t>)</a:t>
            </a:r>
            <a:r>
              <a:rPr lang="en-US" sz="2000" dirty="0"/>
              <a:t>, Minneapolis, MN, June 2014. </a:t>
            </a:r>
            <a:r>
              <a:rPr lang="en-US" sz="2000" dirty="0">
                <a:hlinkClick r:id="rId4"/>
              </a:rPr>
              <a:t>Slides (pptx)</a:t>
            </a:r>
            <a:r>
              <a:rPr lang="en-US" sz="2000" dirty="0"/>
              <a:t> </a:t>
            </a:r>
            <a:r>
              <a:rPr lang="en-US" sz="2000" dirty="0">
                <a:hlinkClick r:id="rId5"/>
              </a:rPr>
              <a:t>(pdf)</a:t>
            </a:r>
            <a:r>
              <a:rPr lang="en-US" sz="2000" dirty="0"/>
              <a:t> </a:t>
            </a:r>
            <a:r>
              <a:rPr lang="en-US" sz="2000" dirty="0">
                <a:hlinkClick r:id="rId6"/>
              </a:rPr>
              <a:t>Lightning Session Slides (pptx)</a:t>
            </a:r>
            <a:r>
              <a:rPr lang="en-US" sz="2000" dirty="0"/>
              <a:t> </a:t>
            </a:r>
            <a:r>
              <a:rPr lang="en-US" sz="2000" dirty="0">
                <a:hlinkClick r:id="rId7"/>
              </a:rPr>
              <a:t>(pdf)</a:t>
            </a:r>
            <a:r>
              <a:rPr lang="en-US" sz="2000" dirty="0"/>
              <a:t> </a:t>
            </a:r>
            <a:r>
              <a:rPr lang="en-US" sz="2000" dirty="0" smtClean="0"/>
              <a:t> </a:t>
            </a:r>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75</a:t>
            </a:fld>
            <a:endParaRPr lang="en-US" altLang="en-US">
              <a:solidFill>
                <a:srgbClr val="000000"/>
              </a:solidFill>
            </a:endParaRPr>
          </a:p>
        </p:txBody>
      </p:sp>
    </p:spTree>
    <p:extLst>
      <p:ext uri="{BB962C8B-B14F-4D97-AF65-F5344CB8AC3E}">
        <p14:creationId xmlns:p14="http://schemas.microsoft.com/office/powerpoint/2010/main" val="970385417"/>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Refresh-Access Parallelization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76</a:t>
            </a:fld>
            <a:endParaRPr lang="en-US" altLang="en-US">
              <a:solidFill>
                <a:srgbClr val="000000"/>
              </a:solidFill>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393673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Refresh Penalty</a:t>
            </a:r>
            <a:endParaRPr lang="en-US" dirty="0"/>
          </a:p>
        </p:txBody>
      </p:sp>
      <p:grpSp>
        <p:nvGrpSpPr>
          <p:cNvPr id="13" name="Group 12"/>
          <p:cNvGrpSpPr/>
          <p:nvPr/>
        </p:nvGrpSpPr>
        <p:grpSpPr>
          <a:xfrm>
            <a:off x="489662" y="2951035"/>
            <a:ext cx="2329738" cy="1352803"/>
            <a:chOff x="575594" y="1712784"/>
            <a:chExt cx="2329738" cy="1352803"/>
          </a:xfrm>
        </p:grpSpPr>
        <p:grpSp>
          <p:nvGrpSpPr>
            <p:cNvPr id="12" name="Group 11"/>
            <p:cNvGrpSpPr/>
            <p:nvPr/>
          </p:nvGrpSpPr>
          <p:grpSpPr>
            <a:xfrm>
              <a:off x="575594" y="1751733"/>
              <a:ext cx="2329738" cy="1258166"/>
              <a:chOff x="718262" y="1751733"/>
              <a:chExt cx="2329738" cy="1258166"/>
            </a:xfrm>
          </p:grpSpPr>
          <p:grpSp>
            <p:nvGrpSpPr>
              <p:cNvPr id="8" name="Group 7"/>
              <p:cNvGrpSpPr/>
              <p:nvPr/>
            </p:nvGrpSpPr>
            <p:grpSpPr>
              <a:xfrm>
                <a:off x="752268" y="1751733"/>
                <a:ext cx="2295732" cy="1258166"/>
                <a:chOff x="218869" y="1446934"/>
                <a:chExt cx="2295732" cy="1258166"/>
              </a:xfrm>
            </p:grpSpPr>
            <p:sp>
              <p:nvSpPr>
                <p:cNvPr id="5" name="R"/>
                <p:cNvSpPr/>
                <p:nvPr/>
              </p:nvSpPr>
              <p:spPr>
                <a:xfrm>
                  <a:off x="218869" y="1447800"/>
                  <a:ext cx="2295732" cy="1257300"/>
                </a:xfrm>
                <a:prstGeom prst="roundRect">
                  <a:avLst>
                    <a:gd name="adj" fmla="val 549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prstClr val="black"/>
                    </a:solidFill>
                    <a:latin typeface="Calibri"/>
                  </a:endParaRPr>
                </a:p>
              </p:txBody>
            </p:sp>
            <p:sp>
              <p:nvSpPr>
                <p:cNvPr id="6" name="R"/>
                <p:cNvSpPr/>
                <p:nvPr/>
              </p:nvSpPr>
              <p:spPr>
                <a:xfrm rot="16200000">
                  <a:off x="1577568" y="1771217"/>
                  <a:ext cx="1258166" cy="609599"/>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grpSp>
          <p:sp>
            <p:nvSpPr>
              <p:cNvPr id="7" name="R"/>
              <p:cNvSpPr/>
              <p:nvPr/>
            </p:nvSpPr>
            <p:spPr>
              <a:xfrm>
                <a:off x="718262" y="2194718"/>
                <a:ext cx="1710406" cy="388936"/>
              </a:xfrm>
              <a:prstGeom prst="roundRect">
                <a:avLst>
                  <a:gd name="adj" fmla="val 54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Processor</a:t>
                </a:r>
                <a:endParaRPr lang="en-US" sz="2800" b="1" i="1" dirty="0">
                  <a:solidFill>
                    <a:prstClr val="black"/>
                  </a:solidFill>
                  <a:latin typeface="Calibri"/>
                </a:endParaRPr>
              </a:p>
            </p:txBody>
          </p:sp>
        </p:grpSp>
        <p:sp>
          <p:nvSpPr>
            <p:cNvPr id="43" name="MC text"/>
            <p:cNvSpPr/>
            <p:nvPr/>
          </p:nvSpPr>
          <p:spPr>
            <a:xfrm rot="16200000">
              <a:off x="1891852" y="2084386"/>
              <a:ext cx="1352803" cy="609599"/>
            </a:xfrm>
            <a:prstGeom prst="roundRect">
              <a:avLst>
                <a:gd name="adj" fmla="val 54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Calibri"/>
                </a:rPr>
                <a:t>Memory Controller</a:t>
              </a:r>
              <a:endParaRPr lang="en-US" sz="2000" b="1" i="1" dirty="0">
                <a:solidFill>
                  <a:prstClr val="black"/>
                </a:solidFill>
                <a:latin typeface="Calibri"/>
              </a:endParaRPr>
            </a:p>
          </p:txBody>
        </p:sp>
      </p:grpSp>
      <p:sp>
        <p:nvSpPr>
          <p:cNvPr id="4" name="Slide Number Placeholder 3"/>
          <p:cNvSpPr>
            <a:spLocks noGrp="1"/>
          </p:cNvSpPr>
          <p:nvPr>
            <p:ph type="sldNum" sz="quarter" idx="12"/>
          </p:nvPr>
        </p:nvSpPr>
        <p:spPr/>
        <p:txBody>
          <a:bodyPr/>
          <a:lstStyle/>
          <a:p>
            <a:fld id="{13F32364-6BA0-48AA-B029-3ED2192016FC}" type="slidenum">
              <a:rPr lang="en-US" smtClean="0">
                <a:solidFill>
                  <a:prstClr val="black"/>
                </a:solidFill>
                <a:latin typeface="Calibri"/>
              </a:rPr>
              <a:pPr/>
              <a:t>77</a:t>
            </a:fld>
            <a:endParaRPr lang="en-US">
              <a:solidFill>
                <a:prstClr val="black"/>
              </a:solidFill>
              <a:latin typeface="Calibri"/>
            </a:endParaRPr>
          </a:p>
        </p:txBody>
      </p:sp>
      <p:sp>
        <p:nvSpPr>
          <p:cNvPr id="9" name="Left-Right Arrow 8"/>
          <p:cNvSpPr/>
          <p:nvPr/>
        </p:nvSpPr>
        <p:spPr>
          <a:xfrm>
            <a:off x="2895600" y="3276600"/>
            <a:ext cx="1309917" cy="685798"/>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DRAM"/>
          <p:cNvSpPr/>
          <p:nvPr/>
        </p:nvSpPr>
        <p:spPr>
          <a:xfrm>
            <a:off x="4296014" y="2989984"/>
            <a:ext cx="2057400" cy="1258166"/>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DRAM</a:t>
            </a:r>
            <a:endParaRPr lang="en-US" sz="2800" b="1" i="1" dirty="0">
              <a:solidFill>
                <a:prstClr val="black"/>
              </a:solidFill>
              <a:latin typeface="Calibri"/>
            </a:endParaRPr>
          </a:p>
        </p:txBody>
      </p:sp>
      <p:sp>
        <p:nvSpPr>
          <p:cNvPr id="14" name="Ref"/>
          <p:cNvSpPr/>
          <p:nvPr/>
        </p:nvSpPr>
        <p:spPr>
          <a:xfrm>
            <a:off x="2279715" y="3409953"/>
            <a:ext cx="1097280" cy="260805"/>
          </a:xfrm>
          <a:prstGeom prst="roundRect">
            <a:avLst/>
          </a:prstGeom>
          <a:solidFill>
            <a:srgbClr val="FF8C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Calibri"/>
              </a:rPr>
              <a:t>Refresh</a:t>
            </a:r>
            <a:endParaRPr lang="en-US" sz="2000" b="1" dirty="0">
              <a:solidFill>
                <a:prstClr val="white"/>
              </a:solidFill>
              <a:latin typeface="Calibri"/>
            </a:endParaRPr>
          </a:p>
        </p:txBody>
      </p:sp>
      <p:sp>
        <p:nvSpPr>
          <p:cNvPr id="41" name="read"/>
          <p:cNvSpPr/>
          <p:nvPr/>
        </p:nvSpPr>
        <p:spPr>
          <a:xfrm>
            <a:off x="2279715" y="3552752"/>
            <a:ext cx="822960" cy="265331"/>
          </a:xfrm>
          <a:prstGeom prst="roundRect">
            <a:avLst/>
          </a:prstGeom>
          <a:solidFill>
            <a:srgbClr val="404F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Calibri"/>
              </a:rPr>
              <a:t>Read</a:t>
            </a:r>
            <a:endParaRPr lang="en-US" sz="2000" b="1" dirty="0">
              <a:solidFill>
                <a:prstClr val="white"/>
              </a:solidFill>
              <a:latin typeface="Calibri"/>
            </a:endParaRPr>
          </a:p>
        </p:txBody>
      </p:sp>
      <p:sp>
        <p:nvSpPr>
          <p:cNvPr id="44" name="data"/>
          <p:cNvSpPr/>
          <p:nvPr/>
        </p:nvSpPr>
        <p:spPr>
          <a:xfrm>
            <a:off x="4440556" y="3752851"/>
            <a:ext cx="822960" cy="265331"/>
          </a:xfrm>
          <a:prstGeom prst="roundRect">
            <a:avLst/>
          </a:prstGeom>
          <a:solidFill>
            <a:srgbClr val="404F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Calibri"/>
              </a:rPr>
              <a:t>Data</a:t>
            </a:r>
            <a:endParaRPr lang="en-US" sz="2000" b="1" dirty="0">
              <a:solidFill>
                <a:prstClr val="white"/>
              </a:solidFill>
              <a:latin typeface="Calibri"/>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9989" y="4324353"/>
            <a:ext cx="435217" cy="419098"/>
          </a:xfrm>
          <a:prstGeom prst="rect">
            <a:avLst/>
          </a:prstGeom>
        </p:spPr>
      </p:pic>
      <p:grpSp>
        <p:nvGrpSpPr>
          <p:cNvPr id="52" name="Group 51"/>
          <p:cNvGrpSpPr/>
          <p:nvPr/>
        </p:nvGrpSpPr>
        <p:grpSpPr>
          <a:xfrm>
            <a:off x="6044671" y="2457451"/>
            <a:ext cx="2692612" cy="2219276"/>
            <a:chOff x="6130603" y="1219200"/>
            <a:chExt cx="2692612" cy="2219276"/>
          </a:xfrm>
        </p:grpSpPr>
        <p:grpSp>
          <p:nvGrpSpPr>
            <p:cNvPr id="19" name="Group 18"/>
            <p:cNvGrpSpPr/>
            <p:nvPr/>
          </p:nvGrpSpPr>
          <p:grpSpPr>
            <a:xfrm>
              <a:off x="6794502" y="1386092"/>
              <a:ext cx="1663698" cy="1691003"/>
              <a:chOff x="6794502" y="899797"/>
              <a:chExt cx="1663698" cy="1691003"/>
            </a:xfrm>
          </p:grpSpPr>
          <p:cxnSp>
            <p:nvCxnSpPr>
              <p:cNvPr id="20" name="Straight Arrow Connector 19"/>
              <p:cNvCxnSpPr/>
              <p:nvPr/>
            </p:nvCxnSpPr>
            <p:spPr>
              <a:xfrm flipH="1">
                <a:off x="6794502" y="1287153"/>
                <a:ext cx="166369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988345" y="1301115"/>
                <a:ext cx="1241256" cy="1289685"/>
                <a:chOff x="3145581" y="1582420"/>
                <a:chExt cx="1482167" cy="1615192"/>
              </a:xfrm>
            </p:grpSpPr>
            <p:cxnSp>
              <p:nvCxnSpPr>
                <p:cNvPr id="23" name="Straight Arrow Connector 22"/>
                <p:cNvCxnSpPr/>
                <p:nvPr/>
              </p:nvCxnSpPr>
              <p:spPr>
                <a:xfrm>
                  <a:off x="4399148" y="2917386"/>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170550" y="2802737"/>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399148" y="2802738"/>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89709" y="1737098"/>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469196" y="1880461"/>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3908674" y="1978413"/>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469196" y="1978413"/>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908674" y="2207013"/>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99074" y="2207013"/>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469195" y="1978413"/>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689709" y="1582420"/>
                  <a:ext cx="1" cy="17603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3145581" y="2207013"/>
                  <a:ext cx="153494" cy="129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399148" y="2319211"/>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170550" y="2452811"/>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3995269" y="2207015"/>
                  <a:ext cx="403880" cy="228599"/>
                </a:xfrm>
                <a:prstGeom prst="bentConnector3">
                  <a:avLst>
                    <a:gd name="adj1" fmla="val -8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2" name="Straight Arrow Connector 21"/>
              <p:cNvCxnSpPr/>
              <p:nvPr/>
            </p:nvCxnSpPr>
            <p:spPr>
              <a:xfrm flipV="1">
                <a:off x="6988659" y="899797"/>
                <a:ext cx="0" cy="169100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7486984" y="2987872"/>
              <a:ext cx="1199816" cy="400110"/>
            </a:xfrm>
            <a:prstGeom prst="rect">
              <a:avLst/>
            </a:prstGeom>
            <a:noFill/>
          </p:spPr>
          <p:txBody>
            <a:bodyPr wrap="none" rtlCol="0">
              <a:spAutoFit/>
            </a:bodyPr>
            <a:lstStyle/>
            <a:p>
              <a:r>
                <a:rPr lang="en-US" sz="2000" b="1" i="1" dirty="0">
                  <a:solidFill>
                    <a:prstClr val="black"/>
                  </a:solidFill>
                  <a:latin typeface="Calibri"/>
                </a:rPr>
                <a:t>C</a:t>
              </a:r>
              <a:r>
                <a:rPr lang="en-US" sz="2000" b="1" i="1" dirty="0" smtClean="0">
                  <a:solidFill>
                    <a:prstClr val="black"/>
                  </a:solidFill>
                  <a:latin typeface="Calibri"/>
                </a:rPr>
                <a:t>apacitor</a:t>
              </a:r>
              <a:endParaRPr lang="en-US" sz="2000" b="1" i="1" dirty="0">
                <a:solidFill>
                  <a:prstClr val="black"/>
                </a:solidFill>
                <a:latin typeface="Calibri"/>
              </a:endParaRPr>
            </a:p>
          </p:txBody>
        </p:sp>
        <p:sp>
          <p:nvSpPr>
            <p:cNvPr id="40" name="TextBox 39"/>
            <p:cNvSpPr txBox="1"/>
            <p:nvPr/>
          </p:nvSpPr>
          <p:spPr>
            <a:xfrm>
              <a:off x="7620000" y="1754285"/>
              <a:ext cx="1203215" cy="590931"/>
            </a:xfrm>
            <a:prstGeom prst="rect">
              <a:avLst/>
            </a:prstGeom>
            <a:noFill/>
          </p:spPr>
          <p:txBody>
            <a:bodyPr wrap="none" rtlCol="0">
              <a:spAutoFit/>
            </a:bodyPr>
            <a:lstStyle/>
            <a:p>
              <a:pPr>
                <a:lnSpc>
                  <a:spcPct val="80000"/>
                </a:lnSpc>
              </a:pPr>
              <a:r>
                <a:rPr lang="en-US" sz="2000" b="1" i="1" dirty="0">
                  <a:solidFill>
                    <a:prstClr val="black"/>
                  </a:solidFill>
                  <a:latin typeface="Calibri"/>
                </a:rPr>
                <a:t>A</a:t>
              </a:r>
              <a:r>
                <a:rPr lang="en-US" sz="2000" b="1" i="1" dirty="0" smtClean="0">
                  <a:solidFill>
                    <a:prstClr val="black"/>
                  </a:solidFill>
                  <a:latin typeface="Calibri"/>
                </a:rPr>
                <a:t>ccess</a:t>
              </a:r>
              <a:br>
                <a:rPr lang="en-US" sz="2000" b="1" i="1" dirty="0" smtClean="0">
                  <a:solidFill>
                    <a:prstClr val="black"/>
                  </a:solidFill>
                  <a:latin typeface="Calibri"/>
                </a:rPr>
              </a:br>
              <a:r>
                <a:rPr lang="en-US" sz="2000" b="1" i="1" dirty="0" smtClean="0">
                  <a:solidFill>
                    <a:prstClr val="black"/>
                  </a:solidFill>
                  <a:latin typeface="Calibri"/>
                </a:rPr>
                <a:t>transistor</a:t>
              </a:r>
            </a:p>
          </p:txBody>
        </p:sp>
        <p:cxnSp>
          <p:nvCxnSpPr>
            <p:cNvPr id="46" name="Straight Connector 45"/>
            <p:cNvCxnSpPr/>
            <p:nvPr/>
          </p:nvCxnSpPr>
          <p:spPr>
            <a:xfrm flipV="1">
              <a:off x="6130603" y="1219200"/>
              <a:ext cx="663899" cy="12098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130603" y="2429055"/>
              <a:ext cx="922014" cy="100942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54" name="new loc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0494" y="3157894"/>
            <a:ext cx="956906" cy="956906"/>
          </a:xfrm>
          <a:prstGeom prst="rect">
            <a:avLst/>
          </a:prstGeom>
        </p:spPr>
      </p:pic>
      <p:sp>
        <p:nvSpPr>
          <p:cNvPr id="45" name="capa"/>
          <p:cNvSpPr/>
          <p:nvPr/>
        </p:nvSpPr>
        <p:spPr>
          <a:xfrm>
            <a:off x="7760782" y="3744943"/>
            <a:ext cx="393192" cy="2377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leftover charge"/>
          <p:cNvSpPr/>
          <p:nvPr/>
        </p:nvSpPr>
        <p:spPr>
          <a:xfrm>
            <a:off x="7760782" y="3894693"/>
            <a:ext cx="393192" cy="8799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discharge"/>
          <p:cNvGrpSpPr/>
          <p:nvPr/>
        </p:nvGrpSpPr>
        <p:grpSpPr>
          <a:xfrm>
            <a:off x="7036970" y="3494977"/>
            <a:ext cx="1297143" cy="699989"/>
            <a:chOff x="7036970" y="3494977"/>
            <a:chExt cx="1297143" cy="699989"/>
          </a:xfrm>
        </p:grpSpPr>
        <p:sp>
          <p:nvSpPr>
            <p:cNvPr id="15" name="Oval 14"/>
            <p:cNvSpPr/>
            <p:nvPr/>
          </p:nvSpPr>
          <p:spPr>
            <a:xfrm>
              <a:off x="7555314" y="3494977"/>
              <a:ext cx="778799" cy="699989"/>
            </a:xfrm>
            <a:prstGeom prst="ellipse">
              <a:avLst/>
            </a:prstGeom>
            <a:solidFill>
              <a:srgbClr val="FF0000">
                <a:alpha val="1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Lightning Bolt 16"/>
            <p:cNvSpPr/>
            <p:nvPr/>
          </p:nvSpPr>
          <p:spPr>
            <a:xfrm>
              <a:off x="7036970" y="3691897"/>
              <a:ext cx="463157" cy="488205"/>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51" name="recharge"/>
          <p:cNvGrpSpPr/>
          <p:nvPr/>
        </p:nvGrpSpPr>
        <p:grpSpPr>
          <a:xfrm>
            <a:off x="7036970" y="3494977"/>
            <a:ext cx="1297143" cy="699989"/>
            <a:chOff x="7036970" y="3494977"/>
            <a:chExt cx="1297143" cy="699989"/>
          </a:xfrm>
        </p:grpSpPr>
        <p:sp>
          <p:nvSpPr>
            <p:cNvPr id="53" name="Oval 52"/>
            <p:cNvSpPr/>
            <p:nvPr/>
          </p:nvSpPr>
          <p:spPr>
            <a:xfrm>
              <a:off x="7555314" y="3494977"/>
              <a:ext cx="778799" cy="699989"/>
            </a:xfrm>
            <a:prstGeom prst="ellipse">
              <a:avLst/>
            </a:prstGeom>
            <a:solidFill>
              <a:srgbClr val="6699FF">
                <a:alpha val="10000"/>
              </a:srgb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5" name="Lightning Bolt 54"/>
            <p:cNvSpPr/>
            <p:nvPr/>
          </p:nvSpPr>
          <p:spPr>
            <a:xfrm>
              <a:off x="7036970" y="3691897"/>
              <a:ext cx="463157" cy="488205"/>
            </a:xfrm>
            <a:prstGeom prst="lightningBolt">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38" name="refresh penalty"/>
          <p:cNvSpPr txBox="1"/>
          <p:nvPr/>
        </p:nvSpPr>
        <p:spPr>
          <a:xfrm>
            <a:off x="828884" y="4805610"/>
            <a:ext cx="4994603" cy="461665"/>
          </a:xfrm>
          <a:prstGeom prst="rect">
            <a:avLst/>
          </a:prstGeom>
          <a:noFill/>
        </p:spPr>
        <p:txBody>
          <a:bodyPr wrap="none" rtlCol="0">
            <a:spAutoFit/>
          </a:bodyPr>
          <a:lstStyle/>
          <a:p>
            <a:r>
              <a:rPr lang="en-US" sz="2400" b="1" i="1" dirty="0" smtClean="0">
                <a:solidFill>
                  <a:srgbClr val="FF0000"/>
                </a:solidFill>
                <a:latin typeface="Calibri"/>
              </a:rPr>
              <a:t>Refresh delays requests by 100s of ns</a:t>
            </a:r>
            <a:endParaRPr lang="en-US" sz="2400" b="1" i="1" dirty="0">
              <a:solidFill>
                <a:srgbClr val="FF0000"/>
              </a:solidFill>
              <a:latin typeface="Calibri"/>
            </a:endParaRPr>
          </a:p>
        </p:txBody>
      </p:sp>
      <p:grpSp>
        <p:nvGrpSpPr>
          <p:cNvPr id="3" name="cover"/>
          <p:cNvGrpSpPr/>
          <p:nvPr/>
        </p:nvGrpSpPr>
        <p:grpSpPr>
          <a:xfrm>
            <a:off x="0" y="1295399"/>
            <a:ext cx="9144000" cy="5410201"/>
            <a:chOff x="0" y="1295399"/>
            <a:chExt cx="9144000" cy="5410201"/>
          </a:xfrm>
        </p:grpSpPr>
        <p:sp>
          <p:nvSpPr>
            <p:cNvPr id="48" name="punchline"/>
            <p:cNvSpPr/>
            <p:nvPr/>
          </p:nvSpPr>
          <p:spPr>
            <a:xfrm>
              <a:off x="0" y="1295399"/>
              <a:ext cx="9144000" cy="5410201"/>
            </a:xfrm>
            <a:prstGeom prst="roundRect">
              <a:avLst>
                <a:gd name="adj" fmla="val 0"/>
              </a:avLst>
            </a:prstGeom>
            <a:solidFill>
              <a:srgbClr val="FFFFFF">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prstClr val="white"/>
                </a:solidFill>
                <a:latin typeface="Calibri"/>
              </a:endParaRPr>
            </a:p>
          </p:txBody>
        </p:sp>
        <p:sp>
          <p:nvSpPr>
            <p:cNvPr id="16" name="Rectangle 15"/>
            <p:cNvSpPr/>
            <p:nvPr/>
          </p:nvSpPr>
          <p:spPr>
            <a:xfrm rot="21013284">
              <a:off x="205573" y="3564934"/>
              <a:ext cx="8839728" cy="707886"/>
            </a:xfrm>
            <a:prstGeom prst="rect">
              <a:avLst/>
            </a:prstGeom>
            <a:solidFill>
              <a:srgbClr val="FF0000"/>
            </a:solidFill>
          </p:spPr>
          <p:txBody>
            <a:bodyPr wrap="none">
              <a:spAutoFit/>
            </a:bodyPr>
            <a:lstStyle/>
            <a:p>
              <a:r>
                <a:rPr lang="en-US" sz="4000" i="1" dirty="0">
                  <a:solidFill>
                    <a:prstClr val="white"/>
                  </a:solidFill>
                  <a:latin typeface="Calibri"/>
                </a:rPr>
                <a:t>Refresh interferes with memory accesses</a:t>
              </a:r>
            </a:p>
          </p:txBody>
        </p:sp>
      </p:grpSp>
    </p:spTree>
    <p:extLst>
      <p:ext uri="{BB962C8B-B14F-4D97-AF65-F5344CB8AC3E}">
        <p14:creationId xmlns:p14="http://schemas.microsoft.com/office/powerpoint/2010/main" val="215648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289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22" presetClass="exit" presetSubtype="1" fill="hold" grpId="1" nodeType="withEffect">
                                  <p:stCondLst>
                                    <p:cond delay="700"/>
                                  </p:stCondLst>
                                  <p:childTnLst>
                                    <p:animEffect transition="out" filter="wipe(up)">
                                      <p:cBhvr>
                                        <p:cTn id="16" dur="3300"/>
                                        <p:tgtEl>
                                          <p:spTgt spid="45"/>
                                        </p:tgtEl>
                                      </p:cBhvr>
                                    </p:animEffect>
                                    <p:set>
                                      <p:cBhvr>
                                        <p:cTn id="17" dur="1" fill="hold">
                                          <p:stCondLst>
                                            <p:cond delay="3299"/>
                                          </p:stCondLst>
                                        </p:cTn>
                                        <p:tgtEl>
                                          <p:spTgt spid="4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2"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42" presetClass="path" presetSubtype="0" accel="50000" decel="50000" fill="hold" grpId="0" nodeType="withEffect">
                                  <p:stCondLst>
                                    <p:cond delay="0"/>
                                  </p:stCondLst>
                                  <p:childTnLst>
                                    <p:animMotion origin="layout" path="M 1.66667E-6 1.85185E-6 L 0.28646 -0.00232 " pathEditMode="relative" rAng="0" ptsTypes="AA">
                                      <p:cBhvr>
                                        <p:cTn id="23" dur="2000" fill="hold"/>
                                        <p:tgtEl>
                                          <p:spTgt spid="14"/>
                                        </p:tgtEl>
                                        <p:attrNameLst>
                                          <p:attrName>ppt_x</p:attrName>
                                          <p:attrName>ppt_y</p:attrName>
                                        </p:attrNameLst>
                                      </p:cBhvr>
                                      <p:rCtr x="14323" y="-116"/>
                                    </p:animMotion>
                                  </p:childTnLst>
                                </p:cTn>
                              </p:par>
                              <p:par>
                                <p:cTn id="24" presetID="1" presetClass="exit" presetSubtype="0" fill="hold" grpId="1" nodeType="withEffect">
                                  <p:stCondLst>
                                    <p:cond delay="2000"/>
                                  </p:stCondLst>
                                  <p:childTnLst>
                                    <p:set>
                                      <p:cBhvr>
                                        <p:cTn id="25" dur="1" fill="hold">
                                          <p:stCondLst>
                                            <p:cond delay="0"/>
                                          </p:stCondLst>
                                        </p:cTn>
                                        <p:tgtEl>
                                          <p:spTgt spid="14"/>
                                        </p:tgtEl>
                                        <p:attrNameLst>
                                          <p:attrName>style.visibility</p:attrName>
                                        </p:attrNameLst>
                                      </p:cBhvr>
                                      <p:to>
                                        <p:strVal val="hidden"/>
                                      </p:to>
                                    </p:set>
                                  </p:childTnLst>
                                </p:cTn>
                              </p:par>
                              <p:par>
                                <p:cTn id="26" presetID="1" presetClass="emph" presetSubtype="2" fill="hold" nodeType="withEffect">
                                  <p:stCondLst>
                                    <p:cond delay="2000"/>
                                  </p:stCondLst>
                                  <p:childTnLst>
                                    <p:animClr clrSpc="rgb" dir="cw">
                                      <p:cBhvr>
                                        <p:cTn id="27" dur="2000" fill="hold"/>
                                        <p:tgtEl>
                                          <p:spTgt spid="11"/>
                                        </p:tgtEl>
                                        <p:attrNameLst>
                                          <p:attrName>fillcolor</p:attrName>
                                        </p:attrNameLst>
                                      </p:cBhvr>
                                      <p:to>
                                        <a:schemeClr val="accent2"/>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par>
                                <p:cTn id="30" presetID="1" presetClass="entr" presetSubtype="0" fill="hold" nodeType="withEffect">
                                  <p:stCondLst>
                                    <p:cond delay="3900"/>
                                  </p:stCondLst>
                                  <p:childTnLst>
                                    <p:set>
                                      <p:cBhvr>
                                        <p:cTn id="31" dur="1" fill="hold">
                                          <p:stCondLst>
                                            <p:cond delay="0"/>
                                          </p:stCondLst>
                                        </p:cTn>
                                        <p:tgtEl>
                                          <p:spTgt spid="54"/>
                                        </p:tgtEl>
                                        <p:attrNameLst>
                                          <p:attrName>style.visibility</p:attrName>
                                        </p:attrNameLst>
                                      </p:cBhvr>
                                      <p:to>
                                        <p:strVal val="visible"/>
                                      </p:to>
                                    </p:set>
                                  </p:childTnLst>
                                </p:cTn>
                              </p:par>
                              <p:par>
                                <p:cTn id="32" presetID="22" presetClass="entr" presetSubtype="4" fill="hold" grpId="2" nodeType="withEffect">
                                  <p:stCondLst>
                                    <p:cond delay="390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4000"/>
                                        <p:tgtEl>
                                          <p:spTgt spid="45"/>
                                        </p:tgtEl>
                                      </p:cBhvr>
                                    </p:animEffect>
                                  </p:childTnLst>
                                </p:cTn>
                              </p:par>
                              <p:par>
                                <p:cTn id="35" presetID="1" presetClass="exit" presetSubtype="0" fill="hold" nodeType="withEffect">
                                  <p:stCondLst>
                                    <p:cond delay="210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ntr" presetSubtype="0" fill="hold" nodeType="withEffect">
                                  <p:stCondLst>
                                    <p:cond delay="210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54"/>
                                        </p:tgtEl>
                                        <p:attrNameLst>
                                          <p:attrName>style.visibility</p:attrName>
                                        </p:attrNameLst>
                                      </p:cBhvr>
                                      <p:to>
                                        <p:strVal val="hidden"/>
                                      </p:to>
                                    </p:set>
                                  </p:childTnLst>
                                </p:cTn>
                              </p:par>
                              <p:par>
                                <p:cTn id="51" presetID="1" presetClass="emph" presetSubtype="2" fill="hold" nodeType="withEffect">
                                  <p:stCondLst>
                                    <p:cond delay="0"/>
                                  </p:stCondLst>
                                  <p:childTnLst>
                                    <p:animClr clrSpc="rgb" dir="cw">
                                      <p:cBhvr>
                                        <p:cTn id="52" dur="100" fill="hold"/>
                                        <p:tgtEl>
                                          <p:spTgt spid="11"/>
                                        </p:tgtEl>
                                        <p:attrNameLst>
                                          <p:attrName>fillcolor</p:attrName>
                                        </p:attrNameLst>
                                      </p:cBhvr>
                                      <p:to>
                                        <a:schemeClr val="bg1"/>
                                      </p:to>
                                    </p:animClr>
                                    <p:set>
                                      <p:cBhvr>
                                        <p:cTn id="53" dur="100" fill="hold"/>
                                        <p:tgtEl>
                                          <p:spTgt spid="11"/>
                                        </p:tgtEl>
                                        <p:attrNameLst>
                                          <p:attrName>fill.type</p:attrName>
                                        </p:attrNameLst>
                                      </p:cBhvr>
                                      <p:to>
                                        <p:strVal val="solid"/>
                                      </p:to>
                                    </p:set>
                                    <p:set>
                                      <p:cBhvr>
                                        <p:cTn id="54" dur="100" fill="hold"/>
                                        <p:tgtEl>
                                          <p:spTgt spid="11"/>
                                        </p:tgtEl>
                                        <p:attrNameLst>
                                          <p:attrName>fill.on</p:attrName>
                                        </p:attrNameLst>
                                      </p:cBhvr>
                                      <p:to>
                                        <p:strVal val="true"/>
                                      </p:to>
                                    </p:set>
                                  </p:childTnLst>
                                </p:cTn>
                              </p:par>
                              <p:par>
                                <p:cTn id="55" presetID="1" presetClass="exit" presetSubtype="0" fill="hold" nodeType="withEffect">
                                  <p:stCondLst>
                                    <p:cond delay="750"/>
                                  </p:stCondLst>
                                  <p:childTnLst>
                                    <p:set>
                                      <p:cBhvr>
                                        <p:cTn id="56" dur="1" fill="hold">
                                          <p:stCondLst>
                                            <p:cond delay="0"/>
                                          </p:stCondLst>
                                        </p:cTn>
                                        <p:tgtEl>
                                          <p:spTgt spid="10"/>
                                        </p:tgtEl>
                                        <p:attrNameLst>
                                          <p:attrName>style.visibility</p:attrName>
                                        </p:attrNameLst>
                                      </p:cBhvr>
                                      <p:to>
                                        <p:strVal val="hidden"/>
                                      </p:to>
                                    </p:set>
                                  </p:childTnLst>
                                </p:cTn>
                              </p:par>
                              <p:par>
                                <p:cTn id="57" presetID="1" presetClass="exit" presetSubtype="0" fill="hold" grpId="1" nodeType="withEffect">
                                  <p:stCondLst>
                                    <p:cond delay="750"/>
                                  </p:stCondLst>
                                  <p:childTnLst>
                                    <p:set>
                                      <p:cBhvr>
                                        <p:cTn id="58" dur="1" fill="hold">
                                          <p:stCondLst>
                                            <p:cond delay="0"/>
                                          </p:stCondLst>
                                        </p:cTn>
                                        <p:tgtEl>
                                          <p:spTgt spid="3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8.33333E-7 -2.96296E-6 L 0.28906 0.00023 " pathEditMode="relative" rAng="0" ptsTypes="AA">
                                      <p:cBhvr>
                                        <p:cTn id="62" dur="2000" fill="hold"/>
                                        <p:tgtEl>
                                          <p:spTgt spid="41"/>
                                        </p:tgtEl>
                                        <p:attrNameLst>
                                          <p:attrName>ppt_x</p:attrName>
                                          <p:attrName>ppt_y</p:attrName>
                                        </p:attrNameLst>
                                      </p:cBhvr>
                                      <p:rCtr x="14444" y="0"/>
                                    </p:animMotion>
                                  </p:childTnLst>
                                </p:cTn>
                              </p:par>
                              <p:par>
                                <p:cTn id="63" presetID="1" presetClass="exit" presetSubtype="0" fill="hold" grpId="2" nodeType="withEffect">
                                  <p:stCondLst>
                                    <p:cond delay="200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ntr" presetSubtype="0" fill="hold" grpId="2" nodeType="withEffect">
                                  <p:stCondLst>
                                    <p:cond delay="200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2000"/>
                                  </p:stCondLst>
                                  <p:childTnLst>
                                    <p:set>
                                      <p:cBhvr>
                                        <p:cTn id="68" dur="1" fill="hold">
                                          <p:stCondLst>
                                            <p:cond delay="0"/>
                                          </p:stCondLst>
                                        </p:cTn>
                                        <p:tgtEl>
                                          <p:spTgt spid="44"/>
                                        </p:tgtEl>
                                        <p:attrNameLst>
                                          <p:attrName>style.visibility</p:attrName>
                                        </p:attrNameLst>
                                      </p:cBhvr>
                                      <p:to>
                                        <p:strVal val="visible"/>
                                      </p:to>
                                    </p:set>
                                  </p:childTnLst>
                                </p:cTn>
                              </p:par>
                              <p:par>
                                <p:cTn id="69" presetID="42" presetClass="path" presetSubtype="0" accel="50000" decel="50000" fill="hold" grpId="1" nodeType="withEffect">
                                  <p:stCondLst>
                                    <p:cond delay="2000"/>
                                  </p:stCondLst>
                                  <p:childTnLst>
                                    <p:animMotion origin="layout" path="M -3.88889E-6 3.7037E-7 L -0.30243 3.7037E-7 " pathEditMode="relative" rAng="0" ptsTypes="AA">
                                      <p:cBhvr>
                                        <p:cTn id="70" dur="2000" fill="hold"/>
                                        <p:tgtEl>
                                          <p:spTgt spid="44"/>
                                        </p:tgtEl>
                                        <p:attrNameLst>
                                          <p:attrName>ppt_x</p:attrName>
                                          <p:attrName>ppt_y</p:attrName>
                                        </p:attrNameLst>
                                      </p:cBhvr>
                                      <p:rCtr x="-15122" y="0"/>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41" grpId="0" animBg="1"/>
      <p:bldP spid="41" grpId="1" animBg="1"/>
      <p:bldP spid="41" grpId="2" animBg="1"/>
      <p:bldP spid="44" grpId="0" animBg="1"/>
      <p:bldP spid="44" grpId="1" animBg="1"/>
      <p:bldP spid="44" grpId="2" animBg="1"/>
      <p:bldP spid="45" grpId="0" animBg="1"/>
      <p:bldP spid="45" grpId="1" animBg="1"/>
      <p:bldP spid="45" grpId="2" animBg="1"/>
      <p:bldP spid="47" grpId="0" animBg="1"/>
      <p:bldP spid="38" grpId="0"/>
      <p:bldP spid="38"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165"/>
          <p:cNvGrpSpPr/>
          <p:nvPr/>
        </p:nvGrpSpPr>
        <p:grpSpPr>
          <a:xfrm>
            <a:off x="304800" y="3886200"/>
            <a:ext cx="6058069" cy="2290172"/>
            <a:chOff x="304800" y="3886200"/>
            <a:chExt cx="6058069" cy="2290172"/>
          </a:xfrm>
        </p:grpSpPr>
        <p:sp>
          <p:nvSpPr>
            <p:cNvPr id="101" name="TextBox 100"/>
            <p:cNvSpPr txBox="1"/>
            <p:nvPr/>
          </p:nvSpPr>
          <p:spPr>
            <a:xfrm>
              <a:off x="4547448" y="4614704"/>
              <a:ext cx="711476" cy="400110"/>
            </a:xfrm>
            <a:prstGeom prst="rect">
              <a:avLst/>
            </a:prstGeom>
            <a:noFill/>
          </p:spPr>
          <p:txBody>
            <a:bodyPr wrap="none" rtlCol="0">
              <a:spAutoFit/>
            </a:bodyPr>
            <a:lstStyle/>
            <a:p>
              <a:r>
                <a:rPr lang="en-US" sz="2000" dirty="0" smtClean="0">
                  <a:solidFill>
                    <a:prstClr val="black"/>
                  </a:solidFill>
                  <a:latin typeface="Calibri"/>
                </a:rPr>
                <a:t>Time</a:t>
              </a:r>
              <a:endParaRPr lang="en-US" sz="2000" dirty="0">
                <a:solidFill>
                  <a:prstClr val="black"/>
                </a:solidFill>
                <a:latin typeface="Calibri"/>
              </a:endParaRPr>
            </a:p>
          </p:txBody>
        </p:sp>
        <p:grpSp>
          <p:nvGrpSpPr>
            <p:cNvPr id="165" name="Group 164"/>
            <p:cNvGrpSpPr/>
            <p:nvPr/>
          </p:nvGrpSpPr>
          <p:grpSpPr>
            <a:xfrm>
              <a:off x="304800" y="3886200"/>
              <a:ext cx="6058069" cy="2290172"/>
              <a:chOff x="304800" y="3886200"/>
              <a:chExt cx="6058069" cy="2290172"/>
            </a:xfrm>
          </p:grpSpPr>
          <p:sp>
            <p:nvSpPr>
              <p:cNvPr id="59" name="TextBox 58"/>
              <p:cNvSpPr txBox="1"/>
              <p:nvPr/>
            </p:nvSpPr>
            <p:spPr>
              <a:xfrm>
                <a:off x="304800" y="3886200"/>
                <a:ext cx="6058069" cy="523220"/>
              </a:xfrm>
              <a:prstGeom prst="rect">
                <a:avLst/>
              </a:prstGeom>
              <a:noFill/>
            </p:spPr>
            <p:txBody>
              <a:bodyPr wrap="none" rtlCol="0">
                <a:spAutoFit/>
              </a:bodyPr>
              <a:lstStyle/>
              <a:p>
                <a:r>
                  <a:rPr lang="en-US" sz="2800" b="1" dirty="0" smtClean="0">
                    <a:solidFill>
                      <a:prstClr val="black"/>
                    </a:solidFill>
                    <a:latin typeface="Calibri"/>
                  </a:rPr>
                  <a:t>Per-bank refresh </a:t>
                </a:r>
                <a:r>
                  <a:rPr lang="en-US" sz="2400" dirty="0" smtClean="0">
                    <a:solidFill>
                      <a:prstClr val="black"/>
                    </a:solidFill>
                    <a:latin typeface="Calibri"/>
                  </a:rPr>
                  <a:t>in mobile DRAM (</a:t>
                </a:r>
                <a:r>
                  <a:rPr lang="en-US" sz="2400" dirty="0" err="1" smtClean="0">
                    <a:solidFill>
                      <a:prstClr val="black"/>
                    </a:solidFill>
                    <a:latin typeface="Calibri"/>
                  </a:rPr>
                  <a:t>LPDDRx</a:t>
                </a:r>
                <a:r>
                  <a:rPr lang="en-US" sz="2400" dirty="0" smtClean="0">
                    <a:solidFill>
                      <a:prstClr val="black"/>
                    </a:solidFill>
                    <a:latin typeface="Calibri"/>
                  </a:rPr>
                  <a:t>)</a:t>
                </a:r>
                <a:endParaRPr lang="en-US" sz="2400" dirty="0">
                  <a:solidFill>
                    <a:prstClr val="black"/>
                  </a:solidFill>
                  <a:latin typeface="Calibri"/>
                </a:endParaRPr>
              </a:p>
            </p:txBody>
          </p:sp>
          <p:cxnSp>
            <p:nvCxnSpPr>
              <p:cNvPr id="103" name="timeline"/>
              <p:cNvCxnSpPr/>
              <p:nvPr/>
            </p:nvCxnSpPr>
            <p:spPr>
              <a:xfrm flipV="1">
                <a:off x="534524" y="4825488"/>
                <a:ext cx="4114800" cy="7949"/>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timeline"/>
              <p:cNvCxnSpPr/>
              <p:nvPr/>
            </p:nvCxnSpPr>
            <p:spPr>
              <a:xfrm flipV="1">
                <a:off x="534524" y="5699229"/>
                <a:ext cx="4114800" cy="7949"/>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timeline"/>
              <p:cNvCxnSpPr/>
              <p:nvPr/>
            </p:nvCxnSpPr>
            <p:spPr>
              <a:xfrm flipV="1">
                <a:off x="534524" y="6168423"/>
                <a:ext cx="4114800" cy="7949"/>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timeline"/>
              <p:cNvCxnSpPr/>
              <p:nvPr/>
            </p:nvCxnSpPr>
            <p:spPr>
              <a:xfrm flipV="1">
                <a:off x="533400" y="5249851"/>
                <a:ext cx="4114800" cy="7949"/>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p:txBody>
          <a:bodyPr/>
          <a:lstStyle/>
          <a:p>
            <a:r>
              <a:rPr lang="en-US" dirty="0" smtClean="0"/>
              <a:t>Existing Refresh Modes</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solidFill>
                  <a:prstClr val="black"/>
                </a:solidFill>
                <a:latin typeface="Calibri"/>
              </a:rPr>
              <a:pPr/>
              <a:t>78</a:t>
            </a:fld>
            <a:endParaRPr lang="en-US" dirty="0">
              <a:solidFill>
                <a:prstClr val="black"/>
              </a:solidFill>
              <a:latin typeface="Calibri"/>
            </a:endParaRPr>
          </a:p>
        </p:txBody>
      </p:sp>
      <p:sp>
        <p:nvSpPr>
          <p:cNvPr id="7" name="TextBox 6"/>
          <p:cNvSpPr txBox="1"/>
          <p:nvPr/>
        </p:nvSpPr>
        <p:spPr>
          <a:xfrm>
            <a:off x="4546324" y="1905000"/>
            <a:ext cx="711476" cy="400110"/>
          </a:xfrm>
          <a:prstGeom prst="rect">
            <a:avLst/>
          </a:prstGeom>
          <a:noFill/>
        </p:spPr>
        <p:txBody>
          <a:bodyPr wrap="none" rtlCol="0">
            <a:spAutoFit/>
          </a:bodyPr>
          <a:lstStyle/>
          <a:p>
            <a:r>
              <a:rPr lang="en-US" sz="2000" dirty="0" smtClean="0">
                <a:solidFill>
                  <a:prstClr val="black"/>
                </a:solidFill>
                <a:latin typeface="Calibri"/>
              </a:rPr>
              <a:t>Time</a:t>
            </a:r>
            <a:endParaRPr lang="en-US" sz="2000" dirty="0">
              <a:solidFill>
                <a:prstClr val="black"/>
              </a:solidFill>
              <a:latin typeface="Calibri"/>
            </a:endParaRPr>
          </a:p>
        </p:txBody>
      </p:sp>
      <p:cxnSp>
        <p:nvCxnSpPr>
          <p:cNvPr id="5" name="timeline"/>
          <p:cNvCxnSpPr/>
          <p:nvPr/>
        </p:nvCxnSpPr>
        <p:spPr>
          <a:xfrm flipV="1">
            <a:off x="533400" y="2115784"/>
            <a:ext cx="4114800" cy="7949"/>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4800" y="1219200"/>
            <a:ext cx="6365845" cy="523220"/>
          </a:xfrm>
          <a:prstGeom prst="rect">
            <a:avLst/>
          </a:prstGeom>
          <a:noFill/>
        </p:spPr>
        <p:txBody>
          <a:bodyPr wrap="none" rtlCol="0">
            <a:spAutoFit/>
          </a:bodyPr>
          <a:lstStyle/>
          <a:p>
            <a:r>
              <a:rPr lang="en-US" sz="2800" b="1" dirty="0" smtClean="0">
                <a:solidFill>
                  <a:prstClr val="black"/>
                </a:solidFill>
                <a:latin typeface="Calibri"/>
              </a:rPr>
              <a:t>All-bank refresh </a:t>
            </a:r>
            <a:r>
              <a:rPr lang="en-US" sz="2400" dirty="0" smtClean="0">
                <a:solidFill>
                  <a:prstClr val="black"/>
                </a:solidFill>
                <a:latin typeface="Calibri"/>
              </a:rPr>
              <a:t>in commodity DRAM (</a:t>
            </a:r>
            <a:r>
              <a:rPr lang="en-US" sz="2400" dirty="0" err="1" smtClean="0">
                <a:solidFill>
                  <a:prstClr val="black"/>
                </a:solidFill>
                <a:latin typeface="Calibri"/>
              </a:rPr>
              <a:t>DDRx</a:t>
            </a:r>
            <a:r>
              <a:rPr lang="en-US" sz="2400" dirty="0" smtClean="0">
                <a:solidFill>
                  <a:prstClr val="black"/>
                </a:solidFill>
                <a:latin typeface="Calibri"/>
              </a:rPr>
              <a:t>)</a:t>
            </a:r>
            <a:endParaRPr lang="en-US" sz="2400" dirty="0">
              <a:solidFill>
                <a:prstClr val="black"/>
              </a:solidFill>
              <a:latin typeface="Calibri"/>
            </a:endParaRPr>
          </a:p>
        </p:txBody>
      </p:sp>
      <p:sp>
        <p:nvSpPr>
          <p:cNvPr id="38" name="DRAM"/>
          <p:cNvSpPr/>
          <p:nvPr/>
        </p:nvSpPr>
        <p:spPr>
          <a:xfrm>
            <a:off x="5332877" y="1842572"/>
            <a:ext cx="3277723" cy="175484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prstClr val="black"/>
              </a:solidFill>
              <a:latin typeface="Calibri"/>
            </a:endParaRPr>
          </a:p>
        </p:txBody>
      </p:sp>
      <p:sp>
        <p:nvSpPr>
          <p:cNvPr id="39" name="DRAM"/>
          <p:cNvSpPr/>
          <p:nvPr/>
        </p:nvSpPr>
        <p:spPr>
          <a:xfrm>
            <a:off x="5332877" y="1842572"/>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 7</a:t>
            </a:r>
            <a:endParaRPr lang="en-US" sz="2800" b="1" i="1" dirty="0">
              <a:solidFill>
                <a:prstClr val="black"/>
              </a:solidFill>
              <a:latin typeface="Calibri"/>
            </a:endParaRPr>
          </a:p>
        </p:txBody>
      </p:sp>
      <p:sp>
        <p:nvSpPr>
          <p:cNvPr id="40" name="DRAM"/>
          <p:cNvSpPr/>
          <p:nvPr/>
        </p:nvSpPr>
        <p:spPr>
          <a:xfrm>
            <a:off x="5332875" y="2281081"/>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prstClr val="black"/>
              </a:solidFill>
              <a:latin typeface="Calibri"/>
            </a:endParaRPr>
          </a:p>
        </p:txBody>
      </p:sp>
      <p:sp>
        <p:nvSpPr>
          <p:cNvPr id="41" name="DRAM"/>
          <p:cNvSpPr/>
          <p:nvPr/>
        </p:nvSpPr>
        <p:spPr>
          <a:xfrm>
            <a:off x="5332876" y="2719590"/>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 1</a:t>
            </a:r>
            <a:endParaRPr lang="en-US" sz="2800" b="1" i="1" dirty="0">
              <a:solidFill>
                <a:prstClr val="black"/>
              </a:solidFill>
              <a:latin typeface="Calibri"/>
            </a:endParaRPr>
          </a:p>
        </p:txBody>
      </p:sp>
      <p:sp>
        <p:nvSpPr>
          <p:cNvPr id="42" name="DRAM"/>
          <p:cNvSpPr/>
          <p:nvPr/>
        </p:nvSpPr>
        <p:spPr>
          <a:xfrm>
            <a:off x="5332876" y="3157696"/>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 0</a:t>
            </a:r>
            <a:endParaRPr lang="en-US" sz="2800" b="1" i="1" dirty="0">
              <a:solidFill>
                <a:prstClr val="black"/>
              </a:solidFill>
              <a:latin typeface="Calibri"/>
            </a:endParaRPr>
          </a:p>
        </p:txBody>
      </p:sp>
      <p:sp>
        <p:nvSpPr>
          <p:cNvPr id="43" name="TextBox 42"/>
          <p:cNvSpPr txBox="1"/>
          <p:nvPr/>
        </p:nvSpPr>
        <p:spPr>
          <a:xfrm rot="5400000">
            <a:off x="6772803" y="2269503"/>
            <a:ext cx="397866" cy="461665"/>
          </a:xfrm>
          <a:prstGeom prst="rect">
            <a:avLst/>
          </a:prstGeom>
          <a:noFill/>
        </p:spPr>
        <p:txBody>
          <a:bodyPr wrap="none" rtlCol="0">
            <a:spAutoFit/>
          </a:bodyPr>
          <a:lstStyle/>
          <a:p>
            <a:r>
              <a:rPr lang="en-US" sz="2400" dirty="0" smtClean="0">
                <a:solidFill>
                  <a:prstClr val="black"/>
                </a:solidFill>
                <a:latin typeface="Calibri"/>
              </a:rPr>
              <a:t>…</a:t>
            </a:r>
            <a:endParaRPr lang="en-US" sz="2400" dirty="0">
              <a:solidFill>
                <a:prstClr val="black"/>
              </a:solidFill>
              <a:latin typeface="Calibri"/>
            </a:endParaRPr>
          </a:p>
        </p:txBody>
      </p:sp>
      <p:grpSp>
        <p:nvGrpSpPr>
          <p:cNvPr id="6" name="Group 5"/>
          <p:cNvGrpSpPr/>
          <p:nvPr/>
        </p:nvGrpSpPr>
        <p:grpSpPr>
          <a:xfrm>
            <a:off x="5332874" y="1828800"/>
            <a:ext cx="3277723" cy="1769207"/>
            <a:chOff x="5332874" y="1828800"/>
            <a:chExt cx="3277723" cy="1769207"/>
          </a:xfrm>
        </p:grpSpPr>
        <p:sp>
          <p:nvSpPr>
            <p:cNvPr id="47" name="DRAM"/>
            <p:cNvSpPr/>
            <p:nvPr/>
          </p:nvSpPr>
          <p:spPr>
            <a:xfrm>
              <a:off x="5332874" y="1828800"/>
              <a:ext cx="3277723" cy="1769207"/>
            </a:xfrm>
            <a:prstGeom prst="roundRect">
              <a:avLst>
                <a:gd name="adj" fmla="val 988"/>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prstClr val="black"/>
                </a:solidFill>
                <a:latin typeface="Calibri"/>
              </a:endParaRPr>
            </a:p>
          </p:txBody>
        </p:sp>
        <p:pic>
          <p:nvPicPr>
            <p:cNvPr id="56" name="new 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209800"/>
              <a:ext cx="989474" cy="989474"/>
            </a:xfrm>
            <a:prstGeom prst="rect">
              <a:avLst/>
            </a:prstGeom>
          </p:spPr>
        </p:pic>
      </p:grpSp>
      <p:cxnSp>
        <p:nvCxnSpPr>
          <p:cNvPr id="58" name="Straight Connector 57"/>
          <p:cNvCxnSpPr/>
          <p:nvPr/>
        </p:nvCxnSpPr>
        <p:spPr>
          <a:xfrm>
            <a:off x="0" y="3810000"/>
            <a:ext cx="9144000" cy="0"/>
          </a:xfrm>
          <a:prstGeom prst="lin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timeline"/>
          <p:cNvCxnSpPr/>
          <p:nvPr/>
        </p:nvCxnSpPr>
        <p:spPr>
          <a:xfrm flipV="1">
            <a:off x="533400" y="3011074"/>
            <a:ext cx="4114800" cy="7949"/>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timeline"/>
          <p:cNvCxnSpPr/>
          <p:nvPr/>
        </p:nvCxnSpPr>
        <p:spPr>
          <a:xfrm flipV="1">
            <a:off x="533400" y="3458719"/>
            <a:ext cx="4114800" cy="7949"/>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2" name="Group 171"/>
          <p:cNvGrpSpPr/>
          <p:nvPr/>
        </p:nvGrpSpPr>
        <p:grpSpPr>
          <a:xfrm>
            <a:off x="5333999" y="4552276"/>
            <a:ext cx="3277725" cy="1754842"/>
            <a:chOff x="5333999" y="4552276"/>
            <a:chExt cx="3277725" cy="1754842"/>
          </a:xfrm>
        </p:grpSpPr>
        <p:sp>
          <p:nvSpPr>
            <p:cNvPr id="106" name="DRAM"/>
            <p:cNvSpPr/>
            <p:nvPr/>
          </p:nvSpPr>
          <p:spPr>
            <a:xfrm>
              <a:off x="5334001" y="4552276"/>
              <a:ext cx="3277723" cy="175484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prstClr val="black"/>
                </a:solidFill>
                <a:latin typeface="Calibri"/>
              </a:endParaRPr>
            </a:p>
          </p:txBody>
        </p:sp>
        <p:sp>
          <p:nvSpPr>
            <p:cNvPr id="107" name="DRAM"/>
            <p:cNvSpPr/>
            <p:nvPr/>
          </p:nvSpPr>
          <p:spPr>
            <a:xfrm>
              <a:off x="5334001" y="4552276"/>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 7</a:t>
              </a:r>
              <a:endParaRPr lang="en-US" sz="2800" b="1" i="1" dirty="0">
                <a:solidFill>
                  <a:prstClr val="black"/>
                </a:solidFill>
                <a:latin typeface="Calibri"/>
              </a:endParaRPr>
            </a:p>
          </p:txBody>
        </p:sp>
        <p:sp>
          <p:nvSpPr>
            <p:cNvPr id="108" name="DRAM"/>
            <p:cNvSpPr/>
            <p:nvPr/>
          </p:nvSpPr>
          <p:spPr>
            <a:xfrm>
              <a:off x="5333999" y="4990785"/>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prstClr val="black"/>
                </a:solidFill>
                <a:latin typeface="Calibri"/>
              </a:endParaRPr>
            </a:p>
          </p:txBody>
        </p:sp>
        <p:sp>
          <p:nvSpPr>
            <p:cNvPr id="109" name="DRAM"/>
            <p:cNvSpPr/>
            <p:nvPr/>
          </p:nvSpPr>
          <p:spPr>
            <a:xfrm>
              <a:off x="5334000" y="5429294"/>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 1</a:t>
              </a:r>
              <a:endParaRPr lang="en-US" sz="2800" b="1" i="1" dirty="0">
                <a:solidFill>
                  <a:prstClr val="black"/>
                </a:solidFill>
                <a:latin typeface="Calibri"/>
              </a:endParaRPr>
            </a:p>
          </p:txBody>
        </p:sp>
        <p:sp>
          <p:nvSpPr>
            <p:cNvPr id="110" name="DRAM"/>
            <p:cNvSpPr/>
            <p:nvPr/>
          </p:nvSpPr>
          <p:spPr>
            <a:xfrm>
              <a:off x="5334000" y="5867400"/>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 0</a:t>
              </a:r>
              <a:endParaRPr lang="en-US" sz="2800" b="1" i="1" dirty="0">
                <a:solidFill>
                  <a:prstClr val="black"/>
                </a:solidFill>
                <a:latin typeface="Calibri"/>
              </a:endParaRPr>
            </a:p>
          </p:txBody>
        </p:sp>
        <p:sp>
          <p:nvSpPr>
            <p:cNvPr id="111" name="TextBox 110"/>
            <p:cNvSpPr txBox="1"/>
            <p:nvPr/>
          </p:nvSpPr>
          <p:spPr>
            <a:xfrm rot="5400000">
              <a:off x="6773927" y="4979207"/>
              <a:ext cx="397866" cy="461665"/>
            </a:xfrm>
            <a:prstGeom prst="rect">
              <a:avLst/>
            </a:prstGeom>
            <a:noFill/>
          </p:spPr>
          <p:txBody>
            <a:bodyPr wrap="none" rtlCol="0">
              <a:spAutoFit/>
            </a:bodyPr>
            <a:lstStyle/>
            <a:p>
              <a:r>
                <a:rPr lang="en-US" sz="2400" dirty="0" smtClean="0">
                  <a:solidFill>
                    <a:prstClr val="black"/>
                  </a:solidFill>
                  <a:latin typeface="Calibri"/>
                </a:rPr>
                <a:t>…</a:t>
              </a:r>
              <a:endParaRPr lang="en-US" sz="2400" dirty="0">
                <a:solidFill>
                  <a:prstClr val="black"/>
                </a:solidFill>
                <a:latin typeface="Calibri"/>
              </a:endParaRPr>
            </a:p>
          </p:txBody>
        </p:sp>
      </p:grpSp>
      <p:cxnSp>
        <p:nvCxnSpPr>
          <p:cNvPr id="155" name="timeline"/>
          <p:cNvCxnSpPr/>
          <p:nvPr/>
        </p:nvCxnSpPr>
        <p:spPr>
          <a:xfrm flipV="1">
            <a:off x="533400" y="2563429"/>
            <a:ext cx="4114800" cy="7949"/>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ref1"/>
          <p:cNvSpPr/>
          <p:nvPr/>
        </p:nvSpPr>
        <p:spPr>
          <a:xfrm>
            <a:off x="1981200" y="1981200"/>
            <a:ext cx="1143000" cy="1609344"/>
          </a:xfrm>
          <a:prstGeom prst="roundRect">
            <a:avLst>
              <a:gd name="adj" fmla="val 4273"/>
            </a:avLst>
          </a:prstGeom>
          <a:solidFill>
            <a:srgbClr val="FF8C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Calibri"/>
              </a:rPr>
              <a:t>Refresh</a:t>
            </a:r>
            <a:endParaRPr lang="en-US" sz="2000" b="1" dirty="0">
              <a:solidFill>
                <a:prstClr val="white"/>
              </a:solidFill>
              <a:latin typeface="Calibri"/>
            </a:endParaRPr>
          </a:p>
        </p:txBody>
      </p:sp>
      <p:grpSp>
        <p:nvGrpSpPr>
          <p:cNvPr id="188" name="Group 187"/>
          <p:cNvGrpSpPr/>
          <p:nvPr/>
        </p:nvGrpSpPr>
        <p:grpSpPr>
          <a:xfrm>
            <a:off x="1981200" y="5716126"/>
            <a:ext cx="6630523" cy="684674"/>
            <a:chOff x="1981200" y="5716126"/>
            <a:chExt cx="6630523" cy="684674"/>
          </a:xfrm>
        </p:grpSpPr>
        <p:sp>
          <p:nvSpPr>
            <p:cNvPr id="128" name="ref1"/>
            <p:cNvSpPr/>
            <p:nvPr/>
          </p:nvSpPr>
          <p:spPr>
            <a:xfrm>
              <a:off x="1981200" y="6043394"/>
              <a:ext cx="276244" cy="281206"/>
            </a:xfrm>
            <a:prstGeom prst="roundRect">
              <a:avLst/>
            </a:prstGeom>
            <a:solidFill>
              <a:srgbClr val="FF8C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prstClr val="white"/>
                </a:solidFill>
                <a:latin typeface="Calibri"/>
              </a:endParaRPr>
            </a:p>
          </p:txBody>
        </p:sp>
        <p:grpSp>
          <p:nvGrpSpPr>
            <p:cNvPr id="184" name="Group 183"/>
            <p:cNvGrpSpPr/>
            <p:nvPr/>
          </p:nvGrpSpPr>
          <p:grpSpPr>
            <a:xfrm>
              <a:off x="5334000" y="5716126"/>
              <a:ext cx="3277723" cy="684674"/>
              <a:chOff x="5334000" y="5716126"/>
              <a:chExt cx="3277723" cy="684674"/>
            </a:xfrm>
          </p:grpSpPr>
          <p:sp>
            <p:nvSpPr>
              <p:cNvPr id="174" name="DRAM"/>
              <p:cNvSpPr/>
              <p:nvPr/>
            </p:nvSpPr>
            <p:spPr>
              <a:xfrm>
                <a:off x="5334000" y="5867400"/>
                <a:ext cx="3277723" cy="457200"/>
              </a:xfrm>
              <a:prstGeom prst="roundRect">
                <a:avLst>
                  <a:gd name="adj" fmla="val 5494"/>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prstClr val="black"/>
                  </a:solidFill>
                  <a:latin typeface="Calibri"/>
                </a:endParaRPr>
              </a:p>
            </p:txBody>
          </p:sp>
          <p:pic>
            <p:nvPicPr>
              <p:cNvPr id="178" name="new 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716126"/>
                <a:ext cx="684674" cy="684674"/>
              </a:xfrm>
              <a:prstGeom prst="rect">
                <a:avLst/>
              </a:prstGeom>
            </p:spPr>
          </p:pic>
        </p:grpSp>
      </p:grpSp>
      <p:grpSp>
        <p:nvGrpSpPr>
          <p:cNvPr id="189" name="Group 188"/>
          <p:cNvGrpSpPr/>
          <p:nvPr/>
        </p:nvGrpSpPr>
        <p:grpSpPr>
          <a:xfrm>
            <a:off x="2362200" y="5335126"/>
            <a:ext cx="6249523" cy="684674"/>
            <a:chOff x="2362200" y="5335126"/>
            <a:chExt cx="6249523" cy="684674"/>
          </a:xfrm>
        </p:grpSpPr>
        <p:sp>
          <p:nvSpPr>
            <p:cNvPr id="130" name="ref1"/>
            <p:cNvSpPr/>
            <p:nvPr/>
          </p:nvSpPr>
          <p:spPr>
            <a:xfrm>
              <a:off x="2362200" y="5562600"/>
              <a:ext cx="276244" cy="281206"/>
            </a:xfrm>
            <a:prstGeom prst="roundRect">
              <a:avLst/>
            </a:prstGeom>
            <a:solidFill>
              <a:srgbClr val="FF8C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prstClr val="white"/>
                </a:solidFill>
                <a:latin typeface="Calibri"/>
              </a:endParaRPr>
            </a:p>
          </p:txBody>
        </p:sp>
        <p:grpSp>
          <p:nvGrpSpPr>
            <p:cNvPr id="185" name="Group 184"/>
            <p:cNvGrpSpPr/>
            <p:nvPr/>
          </p:nvGrpSpPr>
          <p:grpSpPr>
            <a:xfrm>
              <a:off x="5334000" y="5335126"/>
              <a:ext cx="3277723" cy="684674"/>
              <a:chOff x="5334000" y="5335126"/>
              <a:chExt cx="3277723" cy="684674"/>
            </a:xfrm>
          </p:grpSpPr>
          <p:sp>
            <p:nvSpPr>
              <p:cNvPr id="175" name="DRAM"/>
              <p:cNvSpPr/>
              <p:nvPr/>
            </p:nvSpPr>
            <p:spPr>
              <a:xfrm>
                <a:off x="5334000" y="5410200"/>
                <a:ext cx="3277723" cy="453625"/>
              </a:xfrm>
              <a:prstGeom prst="roundRect">
                <a:avLst>
                  <a:gd name="adj" fmla="val 5494"/>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prstClr val="black"/>
                  </a:solidFill>
                  <a:latin typeface="Calibri"/>
                </a:endParaRPr>
              </a:p>
            </p:txBody>
          </p:sp>
          <p:pic>
            <p:nvPicPr>
              <p:cNvPr id="179" name="new 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335126"/>
                <a:ext cx="684674" cy="684674"/>
              </a:xfrm>
              <a:prstGeom prst="rect">
                <a:avLst/>
              </a:prstGeom>
            </p:spPr>
          </p:pic>
        </p:grpSp>
      </p:grpSp>
      <p:grpSp>
        <p:nvGrpSpPr>
          <p:cNvPr id="190" name="Group 189"/>
          <p:cNvGrpSpPr/>
          <p:nvPr/>
        </p:nvGrpSpPr>
        <p:grpSpPr>
          <a:xfrm>
            <a:off x="2771756" y="4877926"/>
            <a:ext cx="5839967" cy="684674"/>
            <a:chOff x="2771756" y="4877926"/>
            <a:chExt cx="5839967" cy="684674"/>
          </a:xfrm>
        </p:grpSpPr>
        <p:sp>
          <p:nvSpPr>
            <p:cNvPr id="160" name="ref1"/>
            <p:cNvSpPr/>
            <p:nvPr/>
          </p:nvSpPr>
          <p:spPr>
            <a:xfrm>
              <a:off x="2771756" y="5105400"/>
              <a:ext cx="276244" cy="281206"/>
            </a:xfrm>
            <a:prstGeom prst="roundRect">
              <a:avLst/>
            </a:prstGeom>
            <a:solidFill>
              <a:srgbClr val="FF8C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prstClr val="white"/>
                </a:solidFill>
                <a:latin typeface="Calibri"/>
              </a:endParaRPr>
            </a:p>
          </p:txBody>
        </p:sp>
        <p:grpSp>
          <p:nvGrpSpPr>
            <p:cNvPr id="186" name="Group 185"/>
            <p:cNvGrpSpPr/>
            <p:nvPr/>
          </p:nvGrpSpPr>
          <p:grpSpPr>
            <a:xfrm>
              <a:off x="5334000" y="4877926"/>
              <a:ext cx="3277723" cy="684674"/>
              <a:chOff x="5334000" y="4877926"/>
              <a:chExt cx="3277723" cy="684674"/>
            </a:xfrm>
          </p:grpSpPr>
          <p:sp>
            <p:nvSpPr>
              <p:cNvPr id="176" name="DRAM"/>
              <p:cNvSpPr/>
              <p:nvPr/>
            </p:nvSpPr>
            <p:spPr>
              <a:xfrm>
                <a:off x="5334000" y="4974336"/>
                <a:ext cx="3277723" cy="450049"/>
              </a:xfrm>
              <a:prstGeom prst="roundRect">
                <a:avLst>
                  <a:gd name="adj" fmla="val 5494"/>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prstClr val="black"/>
                  </a:solidFill>
                  <a:latin typeface="Calibri"/>
                </a:endParaRPr>
              </a:p>
            </p:txBody>
          </p:sp>
          <p:pic>
            <p:nvPicPr>
              <p:cNvPr id="182" name="new 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4877926"/>
                <a:ext cx="684674" cy="684674"/>
              </a:xfrm>
              <a:prstGeom prst="rect">
                <a:avLst/>
              </a:prstGeom>
            </p:spPr>
          </p:pic>
        </p:grpSp>
      </p:grpSp>
      <p:grpSp>
        <p:nvGrpSpPr>
          <p:cNvPr id="191" name="Group 190"/>
          <p:cNvGrpSpPr/>
          <p:nvPr/>
        </p:nvGrpSpPr>
        <p:grpSpPr>
          <a:xfrm>
            <a:off x="3533756" y="4420726"/>
            <a:ext cx="5077967" cy="684674"/>
            <a:chOff x="3533756" y="4420726"/>
            <a:chExt cx="5077967" cy="684674"/>
          </a:xfrm>
        </p:grpSpPr>
        <p:sp>
          <p:nvSpPr>
            <p:cNvPr id="161" name="ref1"/>
            <p:cNvSpPr/>
            <p:nvPr/>
          </p:nvSpPr>
          <p:spPr>
            <a:xfrm>
              <a:off x="3533756" y="4671794"/>
              <a:ext cx="276244" cy="281206"/>
            </a:xfrm>
            <a:prstGeom prst="roundRect">
              <a:avLst/>
            </a:prstGeom>
            <a:solidFill>
              <a:srgbClr val="FF8C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prstClr val="white"/>
                </a:solidFill>
                <a:latin typeface="Calibri"/>
              </a:endParaRPr>
            </a:p>
          </p:txBody>
        </p:sp>
        <p:grpSp>
          <p:nvGrpSpPr>
            <p:cNvPr id="187" name="Group 186"/>
            <p:cNvGrpSpPr/>
            <p:nvPr/>
          </p:nvGrpSpPr>
          <p:grpSpPr>
            <a:xfrm>
              <a:off x="5334000" y="4420726"/>
              <a:ext cx="3277723" cy="684674"/>
              <a:chOff x="5334000" y="4420726"/>
              <a:chExt cx="3277723" cy="684674"/>
            </a:xfrm>
          </p:grpSpPr>
          <p:sp>
            <p:nvSpPr>
              <p:cNvPr id="177" name="DRAM"/>
              <p:cNvSpPr/>
              <p:nvPr/>
            </p:nvSpPr>
            <p:spPr>
              <a:xfrm>
                <a:off x="5334000" y="4562856"/>
                <a:ext cx="3277723" cy="420623"/>
              </a:xfrm>
              <a:prstGeom prst="roundRect">
                <a:avLst>
                  <a:gd name="adj" fmla="val 5494"/>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prstClr val="black"/>
                  </a:solidFill>
                  <a:latin typeface="Calibri"/>
                </a:endParaRPr>
              </a:p>
            </p:txBody>
          </p:sp>
          <p:pic>
            <p:nvPicPr>
              <p:cNvPr id="183" name="new 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4420726"/>
                <a:ext cx="684674" cy="684674"/>
              </a:xfrm>
              <a:prstGeom prst="rect">
                <a:avLst/>
              </a:prstGeom>
            </p:spPr>
          </p:pic>
        </p:grpSp>
      </p:grpSp>
      <p:grpSp>
        <p:nvGrpSpPr>
          <p:cNvPr id="197" name="Group 196"/>
          <p:cNvGrpSpPr/>
          <p:nvPr/>
        </p:nvGrpSpPr>
        <p:grpSpPr>
          <a:xfrm>
            <a:off x="780366" y="4343400"/>
            <a:ext cx="2767460" cy="2057400"/>
            <a:chOff x="780366" y="4343400"/>
            <a:chExt cx="2767460" cy="2057400"/>
          </a:xfrm>
        </p:grpSpPr>
        <p:sp>
          <p:nvSpPr>
            <p:cNvPr id="195" name="Circular Arrow 194"/>
            <p:cNvSpPr/>
            <p:nvPr/>
          </p:nvSpPr>
          <p:spPr>
            <a:xfrm>
              <a:off x="780366" y="4463366"/>
              <a:ext cx="822960" cy="1937434"/>
            </a:xfrm>
            <a:prstGeom prst="circularArrow">
              <a:avLst>
                <a:gd name="adj1" fmla="val 12500"/>
                <a:gd name="adj2" fmla="val 2962361"/>
                <a:gd name="adj3" fmla="val 20457681"/>
                <a:gd name="adj4" fmla="val 3523906"/>
                <a:gd name="adj5" fmla="val 19027"/>
              </a:avLst>
            </a:prstGeom>
            <a:solidFill>
              <a:srgbClr val="064FBA"/>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latin typeface="Calibri"/>
              </a:endParaRPr>
            </a:p>
          </p:txBody>
        </p:sp>
        <p:sp>
          <p:nvSpPr>
            <p:cNvPr id="196" name="TextBox 195"/>
            <p:cNvSpPr txBox="1"/>
            <p:nvPr/>
          </p:nvSpPr>
          <p:spPr>
            <a:xfrm>
              <a:off x="1295400" y="4343400"/>
              <a:ext cx="2252426" cy="400110"/>
            </a:xfrm>
            <a:prstGeom prst="rect">
              <a:avLst/>
            </a:prstGeom>
            <a:noFill/>
          </p:spPr>
          <p:txBody>
            <a:bodyPr wrap="none" rtlCol="0">
              <a:spAutoFit/>
            </a:bodyPr>
            <a:lstStyle/>
            <a:p>
              <a:r>
                <a:rPr lang="en-US" sz="2000" b="1" dirty="0" smtClean="0">
                  <a:solidFill>
                    <a:srgbClr val="064FBA"/>
                  </a:solidFill>
                  <a:latin typeface="Calibri"/>
                </a:rPr>
                <a:t>Round-robin order</a:t>
              </a:r>
              <a:endParaRPr lang="en-US" sz="2000" b="1" dirty="0">
                <a:solidFill>
                  <a:srgbClr val="064FBA"/>
                </a:solidFill>
                <a:latin typeface="Calibri"/>
              </a:endParaRPr>
            </a:p>
          </p:txBody>
        </p:sp>
      </p:grpSp>
      <p:sp>
        <p:nvSpPr>
          <p:cNvPr id="66" name="ref1"/>
          <p:cNvSpPr/>
          <p:nvPr/>
        </p:nvSpPr>
        <p:spPr>
          <a:xfrm>
            <a:off x="2362200" y="5562600"/>
            <a:ext cx="276244" cy="281206"/>
          </a:xfrm>
          <a:prstGeom prst="roundRect">
            <a:avLst/>
          </a:prstGeom>
          <a:solidFill>
            <a:srgbClr val="FF8C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prstClr val="white"/>
              </a:solidFill>
              <a:latin typeface="Calibri"/>
            </a:endParaRPr>
          </a:p>
        </p:txBody>
      </p:sp>
      <p:sp>
        <p:nvSpPr>
          <p:cNvPr id="67" name="ref1"/>
          <p:cNvSpPr/>
          <p:nvPr/>
        </p:nvSpPr>
        <p:spPr>
          <a:xfrm>
            <a:off x="2770632" y="5105400"/>
            <a:ext cx="276244" cy="281206"/>
          </a:xfrm>
          <a:prstGeom prst="roundRect">
            <a:avLst/>
          </a:prstGeom>
          <a:solidFill>
            <a:srgbClr val="FF8C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prstClr val="white"/>
              </a:solidFill>
              <a:latin typeface="Calibri"/>
            </a:endParaRPr>
          </a:p>
        </p:txBody>
      </p:sp>
      <p:sp>
        <p:nvSpPr>
          <p:cNvPr id="68" name="ref1"/>
          <p:cNvSpPr/>
          <p:nvPr/>
        </p:nvSpPr>
        <p:spPr>
          <a:xfrm>
            <a:off x="3529584" y="4672584"/>
            <a:ext cx="276244" cy="281206"/>
          </a:xfrm>
          <a:prstGeom prst="roundRect">
            <a:avLst/>
          </a:prstGeom>
          <a:solidFill>
            <a:srgbClr val="FF8C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prstClr val="white"/>
              </a:solidFill>
              <a:latin typeface="Calibri"/>
            </a:endParaRPr>
          </a:p>
        </p:txBody>
      </p:sp>
      <p:sp>
        <p:nvSpPr>
          <p:cNvPr id="69" name="ref1"/>
          <p:cNvSpPr/>
          <p:nvPr/>
        </p:nvSpPr>
        <p:spPr>
          <a:xfrm>
            <a:off x="1981200" y="6044184"/>
            <a:ext cx="276244" cy="281206"/>
          </a:xfrm>
          <a:prstGeom prst="roundRect">
            <a:avLst/>
          </a:prstGeom>
          <a:solidFill>
            <a:srgbClr val="FF8C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prstClr val="white"/>
              </a:solidFill>
              <a:latin typeface="Calibri"/>
            </a:endParaRPr>
          </a:p>
        </p:txBody>
      </p:sp>
      <p:sp>
        <p:nvSpPr>
          <p:cNvPr id="70" name="TextBox 69"/>
          <p:cNvSpPr txBox="1"/>
          <p:nvPr/>
        </p:nvSpPr>
        <p:spPr>
          <a:xfrm rot="8573043">
            <a:off x="3236943" y="4875255"/>
            <a:ext cx="397866" cy="461665"/>
          </a:xfrm>
          <a:prstGeom prst="rect">
            <a:avLst/>
          </a:prstGeom>
          <a:noFill/>
        </p:spPr>
        <p:txBody>
          <a:bodyPr wrap="none" rtlCol="0">
            <a:spAutoFit/>
          </a:bodyPr>
          <a:lstStyle/>
          <a:p>
            <a:r>
              <a:rPr lang="en-US" sz="2400" dirty="0" smtClean="0">
                <a:solidFill>
                  <a:prstClr val="black"/>
                </a:solidFill>
                <a:latin typeface="Calibri"/>
              </a:rPr>
              <a:t>…</a:t>
            </a:r>
            <a:endParaRPr lang="en-US" sz="2400" dirty="0">
              <a:solidFill>
                <a:prstClr val="black"/>
              </a:solidFill>
              <a:latin typeface="Calibri"/>
            </a:endParaRPr>
          </a:p>
        </p:txBody>
      </p:sp>
      <p:grpSp>
        <p:nvGrpSpPr>
          <p:cNvPr id="3" name="punch cover"/>
          <p:cNvGrpSpPr/>
          <p:nvPr/>
        </p:nvGrpSpPr>
        <p:grpSpPr>
          <a:xfrm>
            <a:off x="0" y="1295399"/>
            <a:ext cx="9144000" cy="5410201"/>
            <a:chOff x="0" y="1295399"/>
            <a:chExt cx="9144000" cy="5410201"/>
          </a:xfrm>
        </p:grpSpPr>
        <p:sp>
          <p:nvSpPr>
            <p:cNvPr id="64" name="punchline"/>
            <p:cNvSpPr/>
            <p:nvPr/>
          </p:nvSpPr>
          <p:spPr>
            <a:xfrm>
              <a:off x="0" y="1295399"/>
              <a:ext cx="9144000" cy="5410201"/>
            </a:xfrm>
            <a:prstGeom prst="roundRect">
              <a:avLst>
                <a:gd name="adj" fmla="val 0"/>
              </a:avLst>
            </a:prstGeom>
            <a:solidFill>
              <a:srgbClr val="FFFFFF">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prstClr val="white"/>
                </a:solidFill>
                <a:latin typeface="Calibri"/>
              </a:endParaRPr>
            </a:p>
          </p:txBody>
        </p:sp>
        <p:sp>
          <p:nvSpPr>
            <p:cNvPr id="200" name="Rectangle 199"/>
            <p:cNvSpPr/>
            <p:nvPr/>
          </p:nvSpPr>
          <p:spPr>
            <a:xfrm>
              <a:off x="914400" y="3505200"/>
              <a:ext cx="7467600" cy="1077218"/>
            </a:xfrm>
            <a:prstGeom prst="rect">
              <a:avLst/>
            </a:prstGeom>
            <a:solidFill>
              <a:srgbClr val="064FBA"/>
            </a:solidFill>
            <a:ln>
              <a:solidFill>
                <a:srgbClr val="000000"/>
              </a:solidFill>
            </a:ln>
          </p:spPr>
          <p:txBody>
            <a:bodyPr wrap="square">
              <a:spAutoFit/>
            </a:bodyPr>
            <a:lstStyle/>
            <a:p>
              <a:pPr algn="ctr"/>
              <a:r>
                <a:rPr lang="en-US" sz="3200" i="1" dirty="0" smtClean="0">
                  <a:solidFill>
                    <a:prstClr val="white"/>
                  </a:solidFill>
                  <a:latin typeface="Calibri"/>
                </a:rPr>
                <a:t>Per-bank refresh allows accesses to other banks while a bank is refreshing</a:t>
              </a:r>
              <a:endParaRPr lang="en-US" sz="3200" i="1" dirty="0">
                <a:solidFill>
                  <a:prstClr val="white"/>
                </a:solidFill>
                <a:latin typeface="Calibri"/>
              </a:endParaRPr>
            </a:p>
          </p:txBody>
        </p:sp>
      </p:grpSp>
    </p:spTree>
    <p:extLst>
      <p:ext uri="{BB962C8B-B14F-4D97-AF65-F5344CB8AC3E}">
        <p14:creationId xmlns:p14="http://schemas.microsoft.com/office/powerpoint/2010/main" val="33125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8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9"/>
                                        </p:tgtEl>
                                        <p:attrNameLst>
                                          <p:attrName>style.visibility</p:attrName>
                                        </p:attrNameLst>
                                      </p:cBhvr>
                                      <p:to>
                                        <p:strVal val="visible"/>
                                      </p:to>
                                    </p:set>
                                  </p:childTnLst>
                                </p:cTn>
                              </p:par>
                              <p:par>
                                <p:cTn id="29" presetID="1" presetClass="exit" presetSubtype="0" fill="hold" nodeType="withEffect">
                                  <p:stCondLst>
                                    <p:cond delay="500"/>
                                  </p:stCondLst>
                                  <p:childTnLst>
                                    <p:set>
                                      <p:cBhvr>
                                        <p:cTn id="30" dur="1" fill="hold">
                                          <p:stCondLst>
                                            <p:cond delay="0"/>
                                          </p:stCondLst>
                                        </p:cTn>
                                        <p:tgtEl>
                                          <p:spTgt spid="189"/>
                                        </p:tgtEl>
                                        <p:attrNameLst>
                                          <p:attrName>style.visibility</p:attrName>
                                        </p:attrNameLst>
                                      </p:cBhvr>
                                      <p:to>
                                        <p:strVal val="hidden"/>
                                      </p:to>
                                    </p:set>
                                  </p:childTnLst>
                                </p:cTn>
                              </p:par>
                              <p:par>
                                <p:cTn id="31" presetID="1" presetClass="entr" presetSubtype="0" fill="hold" grpId="0" nodeType="withEffect">
                                  <p:stCondLst>
                                    <p:cond delay="50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500"/>
                                  </p:stCondLst>
                                  <p:childTnLst>
                                    <p:set>
                                      <p:cBhvr>
                                        <p:cTn id="34" dur="1" fill="hold">
                                          <p:stCondLst>
                                            <p:cond delay="0"/>
                                          </p:stCondLst>
                                        </p:cTn>
                                        <p:tgtEl>
                                          <p:spTgt spid="190"/>
                                        </p:tgtEl>
                                        <p:attrNameLst>
                                          <p:attrName>style.visibility</p:attrName>
                                        </p:attrNameLst>
                                      </p:cBhvr>
                                      <p:to>
                                        <p:strVal val="visible"/>
                                      </p:to>
                                    </p:set>
                                  </p:childTnLst>
                                </p:cTn>
                              </p:par>
                              <p:par>
                                <p:cTn id="35" presetID="1" presetClass="exit" presetSubtype="0" fill="hold" nodeType="withEffect">
                                  <p:stCondLst>
                                    <p:cond delay="1000"/>
                                  </p:stCondLst>
                                  <p:childTnLst>
                                    <p:set>
                                      <p:cBhvr>
                                        <p:cTn id="36" dur="1" fill="hold">
                                          <p:stCondLst>
                                            <p:cond delay="0"/>
                                          </p:stCondLst>
                                        </p:cTn>
                                        <p:tgtEl>
                                          <p:spTgt spid="190"/>
                                        </p:tgtEl>
                                        <p:attrNameLst>
                                          <p:attrName>style.visibility</p:attrName>
                                        </p:attrNameLst>
                                      </p:cBhvr>
                                      <p:to>
                                        <p:strVal val="hidden"/>
                                      </p:to>
                                    </p:set>
                                  </p:childTnLst>
                                </p:cTn>
                              </p:par>
                              <p:par>
                                <p:cTn id="37" presetID="1" presetClass="entr" presetSubtype="0" fill="hold" grpId="0" nodeType="withEffect">
                                  <p:stCondLst>
                                    <p:cond delay="100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nodeType="withEffect">
                                  <p:stCondLst>
                                    <p:cond delay="1000"/>
                                  </p:stCondLst>
                                  <p:childTnLst>
                                    <p:set>
                                      <p:cBhvr>
                                        <p:cTn id="40" dur="1" fill="hold">
                                          <p:stCondLst>
                                            <p:cond delay="0"/>
                                          </p:stCondLst>
                                        </p:cTn>
                                        <p:tgtEl>
                                          <p:spTgt spid="191"/>
                                        </p:tgtEl>
                                        <p:attrNameLst>
                                          <p:attrName>style.visibility</p:attrName>
                                        </p:attrNameLst>
                                      </p:cBhvr>
                                      <p:to>
                                        <p:strVal val="visible"/>
                                      </p:to>
                                    </p:set>
                                  </p:childTnLst>
                                </p:cTn>
                              </p:par>
                              <p:par>
                                <p:cTn id="41" presetID="1" presetClass="entr" presetSubtype="0" fill="hold" grpId="0" nodeType="withEffect">
                                  <p:stCondLst>
                                    <p:cond delay="100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91"/>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66" grpId="0" animBg="1"/>
      <p:bldP spid="67" grpId="0" animBg="1"/>
      <p:bldP spid="68" grpId="0" animBg="1"/>
      <p:bldP spid="69" grpId="0" animBg="1"/>
      <p:bldP spid="7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Shortcomings of Per-Bank Refresh</a:t>
            </a:r>
            <a:endParaRPr lang="en-US" dirty="0"/>
          </a:p>
        </p:txBody>
      </p:sp>
      <p:sp>
        <p:nvSpPr>
          <p:cNvPr id="3" name="Content Placeholder 2"/>
          <p:cNvSpPr>
            <a:spLocks noGrp="1"/>
          </p:cNvSpPr>
          <p:nvPr>
            <p:ph idx="1"/>
          </p:nvPr>
        </p:nvSpPr>
        <p:spPr/>
        <p:txBody>
          <a:bodyPr/>
          <a:lstStyle/>
          <a:p>
            <a:r>
              <a:rPr lang="en-US" u="sng" dirty="0" smtClean="0"/>
              <a:t>Problem 1</a:t>
            </a:r>
            <a:r>
              <a:rPr lang="en-US" dirty="0" smtClean="0"/>
              <a:t>: Refreshes to different banks are scheduled in a </a:t>
            </a:r>
            <a:r>
              <a:rPr lang="en-US" dirty="0" smtClean="0">
                <a:solidFill>
                  <a:srgbClr val="FF0000"/>
                </a:solidFill>
              </a:rPr>
              <a:t>strict round-robin order </a:t>
            </a:r>
          </a:p>
          <a:p>
            <a:pPr lvl="1"/>
            <a:r>
              <a:rPr lang="en-US" dirty="0" smtClean="0"/>
              <a:t>The static ordering is hardwired into DRAM chips</a:t>
            </a:r>
          </a:p>
          <a:p>
            <a:pPr lvl="1"/>
            <a:r>
              <a:rPr lang="en-US" dirty="0" smtClean="0">
                <a:solidFill>
                  <a:srgbClr val="FF0000"/>
                </a:solidFill>
              </a:rPr>
              <a:t>Refreshes busy banks with many queued requests when other banks are idle</a:t>
            </a:r>
          </a:p>
          <a:p>
            <a:pPr lvl="1"/>
            <a:endParaRPr lang="en-US" dirty="0" smtClean="0"/>
          </a:p>
          <a:p>
            <a:r>
              <a:rPr lang="en-US" u="sng" dirty="0" smtClean="0">
                <a:solidFill>
                  <a:srgbClr val="064FBA"/>
                </a:solidFill>
              </a:rPr>
              <a:t>Key idea</a:t>
            </a:r>
            <a:r>
              <a:rPr lang="en-US" dirty="0" smtClean="0">
                <a:solidFill>
                  <a:srgbClr val="064FBA"/>
                </a:solidFill>
              </a:rPr>
              <a:t>: Schedule per-bank refreshes to idle banks opportunistically in a dynamic order </a:t>
            </a:r>
          </a:p>
        </p:txBody>
      </p:sp>
      <p:sp>
        <p:nvSpPr>
          <p:cNvPr id="4" name="Slide Number Placeholder 3"/>
          <p:cNvSpPr>
            <a:spLocks noGrp="1"/>
          </p:cNvSpPr>
          <p:nvPr>
            <p:ph type="sldNum" sz="quarter" idx="12"/>
          </p:nvPr>
        </p:nvSpPr>
        <p:spPr/>
        <p:txBody>
          <a:bodyPr/>
          <a:lstStyle/>
          <a:p>
            <a:fld id="{13F32364-6BA0-48AA-B029-3ED2192016FC}" type="slidenum">
              <a:rPr lang="en-US" smtClean="0">
                <a:solidFill>
                  <a:prstClr val="black"/>
                </a:solidFill>
                <a:latin typeface="Calibri"/>
              </a:rPr>
              <a:pPr/>
              <a:t>79</a:t>
            </a:fld>
            <a:endParaRPr lang="en-US" dirty="0">
              <a:solidFill>
                <a:prstClr val="black"/>
              </a:solidFill>
              <a:latin typeface="Calibri"/>
            </a:endParaRPr>
          </a:p>
        </p:txBody>
      </p:sp>
    </p:spTree>
    <p:extLst>
      <p:ext uri="{BB962C8B-B14F-4D97-AF65-F5344CB8AC3E}">
        <p14:creationId xmlns:p14="http://schemas.microsoft.com/office/powerpoint/2010/main" val="409161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1141913"/>
            <a:ext cx="7315200" cy="3962400"/>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9" name="Straight Connector 8"/>
          <p:cNvCxnSpPr/>
          <p:nvPr/>
        </p:nvCxnSpPr>
        <p:spPr>
          <a:xfrm flipH="1" flipV="1">
            <a:off x="1371600" y="1903913"/>
            <a:ext cx="4572000" cy="2"/>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371600" y="2513514"/>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Wordline"/>
          <p:cNvCxnSpPr/>
          <p:nvPr/>
        </p:nvCxnSpPr>
        <p:spPr>
          <a:xfrm flipH="1">
            <a:off x="1371600" y="3123113"/>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371600" y="3732714"/>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371600" y="4343401"/>
            <a:ext cx="4572000" cy="2"/>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28800" y="161009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smtClean="0">
                <a:solidFill>
                  <a:prstClr val="black"/>
                </a:solidFill>
                <a:latin typeface="Calibri Light"/>
              </a:rPr>
              <a:t> Row of Cells</a:t>
            </a:r>
            <a:endParaRPr lang="en-US" sz="4000">
              <a:solidFill>
                <a:prstClr val="black"/>
              </a:solidFill>
              <a:latin typeface="Calibri Light"/>
            </a:endParaRPr>
          </a:p>
        </p:txBody>
      </p:sp>
      <p:sp>
        <p:nvSpPr>
          <p:cNvPr id="16" name="Rectangle 15"/>
          <p:cNvSpPr/>
          <p:nvPr/>
        </p:nvSpPr>
        <p:spPr>
          <a:xfrm>
            <a:off x="1828800" y="22087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smtClean="0">
                <a:solidFill>
                  <a:prstClr val="black"/>
                </a:solidFill>
                <a:latin typeface="Calibri Light"/>
              </a:rPr>
              <a:t> Row</a:t>
            </a:r>
            <a:endParaRPr lang="en-US" sz="4000">
              <a:solidFill>
                <a:prstClr val="black"/>
              </a:solidFill>
              <a:latin typeface="Calibri Light"/>
            </a:endParaRPr>
          </a:p>
        </p:txBody>
      </p:sp>
      <p:sp>
        <p:nvSpPr>
          <p:cNvPr id="17" name="Row"/>
          <p:cNvSpPr/>
          <p:nvPr/>
        </p:nvSpPr>
        <p:spPr>
          <a:xfrm>
            <a:off x="1828800" y="28183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smtClean="0">
                <a:solidFill>
                  <a:prstClr val="black"/>
                </a:solidFill>
                <a:latin typeface="Calibri Light"/>
              </a:rPr>
              <a:t> Row</a:t>
            </a:r>
            <a:endParaRPr lang="en-US" sz="4000">
              <a:solidFill>
                <a:prstClr val="black"/>
              </a:solidFill>
              <a:latin typeface="Calibri Light"/>
            </a:endParaRPr>
          </a:p>
        </p:txBody>
      </p:sp>
      <p:sp>
        <p:nvSpPr>
          <p:cNvPr id="18" name="Rectangle 17"/>
          <p:cNvSpPr/>
          <p:nvPr/>
        </p:nvSpPr>
        <p:spPr>
          <a:xfrm>
            <a:off x="1828800" y="34279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smtClean="0">
                <a:solidFill>
                  <a:prstClr val="black"/>
                </a:solidFill>
                <a:latin typeface="Calibri Light"/>
              </a:rPr>
              <a:t> Row</a:t>
            </a:r>
            <a:endParaRPr lang="en-US" sz="4000">
              <a:solidFill>
                <a:prstClr val="black"/>
              </a:solidFill>
              <a:latin typeface="Calibri Light"/>
            </a:endParaRPr>
          </a:p>
        </p:txBody>
      </p:sp>
      <p:sp>
        <p:nvSpPr>
          <p:cNvPr id="19" name="Rectangle 18"/>
          <p:cNvSpPr/>
          <p:nvPr/>
        </p:nvSpPr>
        <p:spPr>
          <a:xfrm>
            <a:off x="1828800" y="4037512"/>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smtClean="0">
                <a:solidFill>
                  <a:prstClr val="black"/>
                </a:solidFill>
                <a:latin typeface="Calibri Light"/>
              </a:rPr>
              <a:t> Row</a:t>
            </a:r>
            <a:endParaRPr lang="en-US" sz="4000">
              <a:solidFill>
                <a:prstClr val="black"/>
              </a:solidFill>
              <a:latin typeface="Calibri Light"/>
            </a:endParaRPr>
          </a:p>
        </p:txBody>
      </p:sp>
      <p:sp>
        <p:nvSpPr>
          <p:cNvPr id="20" name="TextBox 19"/>
          <p:cNvSpPr txBox="1"/>
          <p:nvPr/>
        </p:nvSpPr>
        <p:spPr>
          <a:xfrm>
            <a:off x="5943600" y="1675311"/>
            <a:ext cx="2286000" cy="457201"/>
          </a:xfrm>
          <a:prstGeom prst="rect">
            <a:avLst/>
          </a:prstGeom>
          <a:noFill/>
        </p:spPr>
        <p:txBody>
          <a:bodyPr wrap="square" rtlCol="0" anchor="ctr">
            <a:noAutofit/>
          </a:bodyPr>
          <a:lstStyle/>
          <a:p>
            <a:r>
              <a:rPr lang="en-US" sz="4000" smtClean="0">
                <a:solidFill>
                  <a:prstClr val="black"/>
                </a:solidFill>
                <a:latin typeface="Calibri Light"/>
              </a:rPr>
              <a:t> Wordline</a:t>
            </a:r>
            <a:endParaRPr lang="en-US" sz="4000">
              <a:solidFill>
                <a:prstClr val="black"/>
              </a:solidFill>
              <a:latin typeface="Calibri Light"/>
            </a:endParaRPr>
          </a:p>
        </p:txBody>
      </p:sp>
      <p:sp>
        <p:nvSpPr>
          <p:cNvPr id="21" name="Low Volt"/>
          <p:cNvSpPr txBox="1"/>
          <p:nvPr/>
        </p:nvSpPr>
        <p:spPr>
          <a:xfrm>
            <a:off x="5943600" y="2894512"/>
            <a:ext cx="2286000" cy="457201"/>
          </a:xfrm>
          <a:prstGeom prst="rect">
            <a:avLst/>
          </a:prstGeom>
          <a:noFill/>
        </p:spPr>
        <p:txBody>
          <a:bodyPr wrap="square" rtlCol="0" anchor="ctr">
            <a:noAutofit/>
          </a:bodyPr>
          <a:lstStyle/>
          <a:p>
            <a:r>
              <a:rPr lang="en-US" sz="4400" b="1" i="1" smtClean="0">
                <a:solidFill>
                  <a:prstClr val="black">
                    <a:lumMod val="65000"/>
                    <a:lumOff val="35000"/>
                  </a:prstClr>
                </a:solidFill>
                <a:latin typeface="Calibri Light"/>
              </a:rPr>
              <a:t> V</a:t>
            </a:r>
            <a:r>
              <a:rPr lang="en-US" sz="4800" b="1" i="1" baseline="-20000" smtClean="0">
                <a:solidFill>
                  <a:prstClr val="black">
                    <a:lumMod val="65000"/>
                    <a:lumOff val="35000"/>
                  </a:prstClr>
                </a:solidFill>
                <a:latin typeface="Calibri Light"/>
              </a:rPr>
              <a:t>LOW</a:t>
            </a:r>
            <a:endParaRPr lang="en-US" sz="4400" b="1" i="1" baseline="-20000">
              <a:solidFill>
                <a:prstClr val="black">
                  <a:lumMod val="65000"/>
                  <a:lumOff val="35000"/>
                </a:prstClr>
              </a:solidFill>
              <a:latin typeface="Calibri Light"/>
            </a:endParaRPr>
          </a:p>
        </p:txBody>
      </p:sp>
      <p:sp>
        <p:nvSpPr>
          <p:cNvPr id="22" name="High Volt"/>
          <p:cNvSpPr txBox="1"/>
          <p:nvPr/>
        </p:nvSpPr>
        <p:spPr>
          <a:xfrm>
            <a:off x="5943600" y="2895277"/>
            <a:ext cx="2286000" cy="457201"/>
          </a:xfrm>
          <a:prstGeom prst="rect">
            <a:avLst/>
          </a:prstGeom>
          <a:noFill/>
        </p:spPr>
        <p:txBody>
          <a:bodyPr wrap="square" rtlCol="0" anchor="ctr">
            <a:noAutofit/>
          </a:bodyPr>
          <a:lstStyle/>
          <a:p>
            <a:r>
              <a:rPr lang="en-US" sz="4400" b="1" smtClean="0">
                <a:solidFill>
                  <a:srgbClr val="FF0000"/>
                </a:solidFill>
                <a:latin typeface="Calibri Light"/>
              </a:rPr>
              <a:t> </a:t>
            </a:r>
            <a:r>
              <a:rPr lang="en-US" sz="4400" b="1" i="1">
                <a:solidFill>
                  <a:srgbClr val="FF0000"/>
                </a:solidFill>
                <a:latin typeface="Calibri Light"/>
              </a:rPr>
              <a:t>V</a:t>
            </a:r>
            <a:r>
              <a:rPr lang="en-US" sz="4800" b="1" i="1" baseline="-20000">
                <a:solidFill>
                  <a:srgbClr val="FF0000"/>
                </a:solidFill>
                <a:latin typeface="Calibri Light"/>
              </a:rPr>
              <a:t>HIGH</a:t>
            </a:r>
            <a:endParaRPr lang="en-US" sz="4400" b="1" i="1" baseline="-20000">
              <a:solidFill>
                <a:srgbClr val="FF0000"/>
              </a:solidFill>
              <a:latin typeface="Calibri Light"/>
            </a:endParaRPr>
          </a:p>
        </p:txBody>
      </p:sp>
      <p:sp>
        <p:nvSpPr>
          <p:cNvPr id="23" name="Error"/>
          <p:cNvSpPr/>
          <p:nvPr/>
        </p:nvSpPr>
        <p:spPr>
          <a:xfrm>
            <a:off x="4876800" y="2204223"/>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Error"/>
          <p:cNvSpPr/>
          <p:nvPr/>
        </p:nvSpPr>
        <p:spPr>
          <a:xfrm>
            <a:off x="4267200" y="3431317"/>
            <a:ext cx="609600" cy="609599"/>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Error"/>
          <p:cNvSpPr/>
          <p:nvPr/>
        </p:nvSpPr>
        <p:spPr>
          <a:xfrm>
            <a:off x="3657600" y="2204223"/>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Error"/>
          <p:cNvSpPr/>
          <p:nvPr/>
        </p:nvSpPr>
        <p:spPr>
          <a:xfrm>
            <a:off x="3657600" y="3424510"/>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Error"/>
          <p:cNvSpPr/>
          <p:nvPr/>
        </p:nvSpPr>
        <p:spPr>
          <a:xfrm>
            <a:off x="2419350" y="2204223"/>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 name="Victim"/>
          <p:cNvSpPr/>
          <p:nvPr/>
        </p:nvSpPr>
        <p:spPr>
          <a:xfrm>
            <a:off x="1828800" y="3428458"/>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b="1" smtClean="0">
                <a:solidFill>
                  <a:prstClr val="white"/>
                </a:solidFill>
                <a:latin typeface="Calibri Light"/>
              </a:rPr>
              <a:t> </a:t>
            </a:r>
            <a:r>
              <a:rPr lang="en-US" sz="4000" b="1" smtClean="0">
                <a:solidFill>
                  <a:prstClr val="black"/>
                </a:solidFill>
                <a:latin typeface="Calibri Light"/>
              </a:rPr>
              <a:t>Victim Row</a:t>
            </a:r>
            <a:endParaRPr lang="en-US" sz="4000" b="1">
              <a:solidFill>
                <a:prstClr val="black"/>
              </a:solidFill>
              <a:latin typeface="Calibri Light"/>
            </a:endParaRPr>
          </a:p>
        </p:txBody>
      </p:sp>
      <p:sp>
        <p:nvSpPr>
          <p:cNvPr id="32" name="Victim"/>
          <p:cNvSpPr/>
          <p:nvPr/>
        </p:nvSpPr>
        <p:spPr>
          <a:xfrm>
            <a:off x="1828800" y="2210711"/>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b="1" smtClean="0">
                <a:solidFill>
                  <a:prstClr val="white"/>
                </a:solidFill>
                <a:latin typeface="Calibri Light"/>
              </a:rPr>
              <a:t> </a:t>
            </a:r>
            <a:r>
              <a:rPr lang="en-US" sz="4000" b="1" smtClean="0">
                <a:solidFill>
                  <a:prstClr val="black"/>
                </a:solidFill>
                <a:latin typeface="Calibri Light"/>
              </a:rPr>
              <a:t>Victim Row</a:t>
            </a:r>
            <a:endParaRPr lang="en-US" sz="4000" b="1">
              <a:solidFill>
                <a:prstClr val="black"/>
              </a:solidFill>
              <a:latin typeface="Calibri Light"/>
            </a:endParaRPr>
          </a:p>
        </p:txBody>
      </p:sp>
      <p:sp>
        <p:nvSpPr>
          <p:cNvPr id="33" name="Aggressor"/>
          <p:cNvSpPr/>
          <p:nvPr/>
        </p:nvSpPr>
        <p:spPr>
          <a:xfrm>
            <a:off x="1828800" y="2818314"/>
            <a:ext cx="3657600" cy="609600"/>
          </a:xfrm>
          <a:prstGeom prst="rect">
            <a:avLst/>
          </a:prstGeom>
          <a:solidFill>
            <a:srgbClr val="FF0000"/>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b="1" smtClean="0">
                <a:solidFill>
                  <a:prstClr val="white"/>
                </a:solidFill>
                <a:latin typeface="Calibri Light"/>
              </a:rPr>
              <a:t> Aggressor Row</a:t>
            </a:r>
            <a:endParaRPr lang="en-US" sz="4000" b="1">
              <a:solidFill>
                <a:prstClr val="white"/>
              </a:solidFill>
              <a:latin typeface="Calibri Light"/>
            </a:endParaRPr>
          </a:p>
        </p:txBody>
      </p:sp>
      <p:sp>
        <p:nvSpPr>
          <p:cNvPr id="34" name="Punchline"/>
          <p:cNvSpPr txBox="1"/>
          <p:nvPr/>
        </p:nvSpPr>
        <p:spPr>
          <a:xfrm>
            <a:off x="395536" y="5257800"/>
            <a:ext cx="8359080" cy="1143002"/>
          </a:xfrm>
          <a:prstGeom prst="rect">
            <a:avLst/>
          </a:prstGeom>
          <a:noFill/>
        </p:spPr>
        <p:txBody>
          <a:bodyPr wrap="square" rtlCol="0" anchor="ctr">
            <a:noAutofit/>
          </a:bodyPr>
          <a:lstStyle/>
          <a:p>
            <a:r>
              <a:rPr lang="en-US" sz="3600" i="1" dirty="0" smtClean="0">
                <a:solidFill>
                  <a:prstClr val="black"/>
                </a:solidFill>
                <a:latin typeface="Calibri Light"/>
              </a:rPr>
              <a:t>Repeatedly opening and closing a row induces </a:t>
            </a:r>
            <a:r>
              <a:rPr lang="en-US" sz="3600" b="1" i="1" dirty="0" smtClean="0">
                <a:solidFill>
                  <a:srgbClr val="FF0000"/>
                </a:solidFill>
                <a:latin typeface="Calibri Light"/>
              </a:rPr>
              <a:t>disturbance errors</a:t>
            </a:r>
            <a:r>
              <a:rPr lang="en-US" sz="3600" i="1" dirty="0" smtClean="0">
                <a:solidFill>
                  <a:srgbClr val="FF0000"/>
                </a:solidFill>
                <a:latin typeface="Calibri Light"/>
              </a:rPr>
              <a:t> </a:t>
            </a:r>
            <a:r>
              <a:rPr lang="en-US" sz="3600" i="1" dirty="0" smtClean="0">
                <a:solidFill>
                  <a:prstClr val="black"/>
                </a:solidFill>
                <a:latin typeface="Calibri Light"/>
              </a:rPr>
              <a:t>in adjacent rows in </a:t>
            </a:r>
            <a:r>
              <a:rPr lang="en-US" sz="3600" b="1" i="1" dirty="0" smtClean="0">
                <a:solidFill>
                  <a:srgbClr val="FF0000"/>
                </a:solidFill>
                <a:latin typeface="Calibri Light"/>
              </a:rPr>
              <a:t>most real DRAM chips </a:t>
            </a:r>
            <a:r>
              <a:rPr lang="en-US" sz="3600" i="1" dirty="0" smtClean="0">
                <a:solidFill>
                  <a:prstClr val="black"/>
                </a:solidFill>
                <a:latin typeface="Calibri Light"/>
              </a:rPr>
              <a:t>[Kim+ ISCA 2014]</a:t>
            </a:r>
            <a:endParaRPr lang="en-US" sz="3600" i="1" dirty="0">
              <a:solidFill>
                <a:prstClr val="black"/>
              </a:solidFill>
              <a:latin typeface="Calibri Light"/>
            </a:endParaRPr>
          </a:p>
        </p:txBody>
      </p:sp>
      <p:sp>
        <p:nvSpPr>
          <p:cNvPr id="35" name="Opened"/>
          <p:cNvSpPr txBox="1"/>
          <p:nvPr/>
        </p:nvSpPr>
        <p:spPr>
          <a:xfrm>
            <a:off x="3124200" y="2899003"/>
            <a:ext cx="2209800" cy="457201"/>
          </a:xfrm>
          <a:prstGeom prst="rect">
            <a:avLst/>
          </a:prstGeom>
          <a:noFill/>
        </p:spPr>
        <p:txBody>
          <a:bodyPr wrap="square" rtlCol="0" anchor="ctr">
            <a:noAutofit/>
          </a:bodyPr>
          <a:lstStyle/>
          <a:p>
            <a:pPr algn="r"/>
            <a:r>
              <a:rPr lang="en-US" sz="4000" b="1" i="1" smtClean="0">
                <a:solidFill>
                  <a:prstClr val="black"/>
                </a:solidFill>
                <a:latin typeface="Calibri Light"/>
              </a:rPr>
              <a:t>Opened</a:t>
            </a:r>
          </a:p>
        </p:txBody>
      </p:sp>
      <p:sp>
        <p:nvSpPr>
          <p:cNvPr id="28" name="Closed"/>
          <p:cNvSpPr txBox="1"/>
          <p:nvPr/>
        </p:nvSpPr>
        <p:spPr>
          <a:xfrm>
            <a:off x="3133725" y="2899002"/>
            <a:ext cx="2200275" cy="457201"/>
          </a:xfrm>
          <a:prstGeom prst="rect">
            <a:avLst/>
          </a:prstGeom>
          <a:noFill/>
        </p:spPr>
        <p:txBody>
          <a:bodyPr wrap="square" rtlCol="0" anchor="ctr">
            <a:noAutofit/>
          </a:bodyPr>
          <a:lstStyle/>
          <a:p>
            <a:pPr algn="r"/>
            <a:r>
              <a:rPr lang="en-US" sz="4000" b="1" i="1" smtClean="0">
                <a:solidFill>
                  <a:prstClr val="black"/>
                </a:solidFill>
                <a:latin typeface="Calibri Light"/>
              </a:rPr>
              <a:t>Closed</a:t>
            </a:r>
          </a:p>
        </p:txBody>
      </p:sp>
      <p:sp>
        <p:nvSpPr>
          <p:cNvPr id="3" name="Slide Number Placeholder 2"/>
          <p:cNvSpPr>
            <a:spLocks noGrp="1"/>
          </p:cNvSpPr>
          <p:nvPr>
            <p:ph type="sldNum" sz="quarter" idx="12"/>
          </p:nvPr>
        </p:nvSpPr>
        <p:spPr/>
        <p:txBody>
          <a:bodyPr/>
          <a:lstStyle/>
          <a:p>
            <a:fld id="{D4D2B188-1D62-4FCA-8363-938AD4629BBB}" type="slidenum">
              <a:rPr lang="en-US" smtClean="0">
                <a:solidFill>
                  <a:prstClr val="black">
                    <a:tint val="75000"/>
                  </a:prstClr>
                </a:solidFill>
              </a:rPr>
              <a:pPr/>
              <a:t>8</a:t>
            </a:fld>
            <a:endParaRPr lang="en-US">
              <a:solidFill>
                <a:prstClr val="black">
                  <a:tint val="75000"/>
                </a:prstClr>
              </a:solidFill>
            </a:endParaRPr>
          </a:p>
        </p:txBody>
      </p:sp>
      <p:sp>
        <p:nvSpPr>
          <p:cNvPr id="29" name="Title 1"/>
          <p:cNvSpPr>
            <a:spLocks noGrp="1"/>
          </p:cNvSpPr>
          <p:nvPr>
            <p:ph type="title"/>
          </p:nvPr>
        </p:nvSpPr>
        <p:spPr>
          <a:xfrm>
            <a:off x="228600" y="152400"/>
            <a:ext cx="8610600" cy="1066800"/>
          </a:xfrm>
        </p:spPr>
        <p:txBody>
          <a:bodyPr/>
          <a:lstStyle/>
          <a:p>
            <a:r>
              <a:rPr lang="en-US" sz="4400" b="0" dirty="0" smtClean="0">
                <a:solidFill>
                  <a:srgbClr val="1A5712"/>
                </a:solidFill>
                <a:latin typeface="Garamond" charset="0"/>
                <a:ea typeface="ＭＳ Ｐゴシック" charset="0"/>
                <a:cs typeface="ＭＳ Ｐゴシック" charset="0"/>
              </a:rPr>
              <a:t>An Example of The Scaling </a:t>
            </a:r>
            <a:r>
              <a:rPr lang="en-US" sz="4400" b="0" dirty="0">
                <a:solidFill>
                  <a:srgbClr val="1A5712"/>
                </a:solidFill>
                <a:latin typeface="Garamond" charset="0"/>
                <a:ea typeface="ＭＳ Ｐゴシック" charset="0"/>
                <a:cs typeface="ＭＳ Ｐゴシック" charset="0"/>
              </a:rPr>
              <a:t>Problem</a:t>
            </a:r>
          </a:p>
        </p:txBody>
      </p:sp>
    </p:spTree>
    <p:extLst>
      <p:ext uri="{BB962C8B-B14F-4D97-AF65-F5344CB8AC3E}">
        <p14:creationId xmlns:p14="http://schemas.microsoft.com/office/powerpoint/2010/main" val="291504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par>
                                <p:cTn id="8" presetID="7" presetClass="emph" presetSubtype="2" fill="hold" nodeType="withEffect">
                                  <p:stCondLst>
                                    <p:cond delay="0"/>
                                  </p:stCondLst>
                                  <p:childTnLst>
                                    <p:animClr clrSpc="rgb" dir="cw">
                                      <p:cBhvr>
                                        <p:cTn id="9" dur="750" fill="hold"/>
                                        <p:tgtEl>
                                          <p:spTgt spid="11"/>
                                        </p:tgtEl>
                                        <p:attrNameLst>
                                          <p:attrName>stroke.color</p:attrName>
                                        </p:attrNameLst>
                                      </p:cBhvr>
                                      <p:to>
                                        <a:srgbClr val="FF0000"/>
                                      </p:to>
                                    </p:animClr>
                                    <p:set>
                                      <p:cBhvr>
                                        <p:cTn id="10" dur="750" fill="hold"/>
                                        <p:tgtEl>
                                          <p:spTgt spid="11"/>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7"/>
                                        </p:tgtEl>
                                        <p:attrNameLst>
                                          <p:attrName>fillcolor</p:attrName>
                                        </p:attrNameLst>
                                      </p:cBhvr>
                                      <p:to>
                                        <a:srgbClr val="FF0000"/>
                                      </p:to>
                                    </p:animClr>
                                    <p:set>
                                      <p:cBhvr>
                                        <p:cTn id="13" dur="750" fill="hold"/>
                                        <p:tgtEl>
                                          <p:spTgt spid="17"/>
                                        </p:tgtEl>
                                        <p:attrNameLst>
                                          <p:attrName>fill.type</p:attrName>
                                        </p:attrNameLst>
                                      </p:cBhvr>
                                      <p:to>
                                        <p:strVal val="solid"/>
                                      </p:to>
                                    </p:set>
                                    <p:set>
                                      <p:cBhvr>
                                        <p:cTn id="14" dur="750" fill="hold"/>
                                        <p:tgtEl>
                                          <p:spTgt spid="17"/>
                                        </p:tgtEl>
                                        <p:attrNameLst>
                                          <p:attrName>fill.on</p:attrName>
                                        </p:attrNameLst>
                                      </p:cBhvr>
                                      <p:to>
                                        <p:strVal val="true"/>
                                      </p:to>
                                    </p:se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75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7" presetClass="emph" presetSubtype="2" fill="hold" nodeType="withEffect">
                                  <p:stCondLst>
                                    <p:cond delay="0"/>
                                  </p:stCondLst>
                                  <p:childTnLst>
                                    <p:animClr clrSpc="rgb" dir="cw">
                                      <p:cBhvr>
                                        <p:cTn id="26" dur="500" fill="hold"/>
                                        <p:tgtEl>
                                          <p:spTgt spid="11"/>
                                        </p:tgtEl>
                                        <p:attrNameLst>
                                          <p:attrName>stroke.color</p:attrName>
                                        </p:attrNameLst>
                                      </p:cBhvr>
                                      <p:to>
                                        <a:srgbClr val="595959"/>
                                      </p:to>
                                    </p:animClr>
                                    <p:set>
                                      <p:cBhvr>
                                        <p:cTn id="27" dur="500" fill="hold"/>
                                        <p:tgtEl>
                                          <p:spTgt spid="11"/>
                                        </p:tgtEl>
                                        <p:attrNameLst>
                                          <p:attrName>stroke.on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17"/>
                                        </p:tgtEl>
                                        <p:attrNameLst>
                                          <p:attrName>fillcolor</p:attrName>
                                        </p:attrNameLst>
                                      </p:cBhvr>
                                      <p:to>
                                        <a:srgbClr val="FFFFFF"/>
                                      </p:to>
                                    </p:animClr>
                                    <p:set>
                                      <p:cBhvr>
                                        <p:cTn id="30" dur="500" fill="hold"/>
                                        <p:tgtEl>
                                          <p:spTgt spid="17"/>
                                        </p:tgtEl>
                                        <p:attrNameLst>
                                          <p:attrName>fill.type</p:attrName>
                                        </p:attrNameLst>
                                      </p:cBhvr>
                                      <p:to>
                                        <p:strVal val="solid"/>
                                      </p:to>
                                    </p:set>
                                    <p:set>
                                      <p:cBhvr>
                                        <p:cTn id="31" dur="500" fill="hold"/>
                                        <p:tgtEl>
                                          <p:spTgt spid="17"/>
                                        </p:tgtEl>
                                        <p:attrNameLst>
                                          <p:attrName>fill.on</p:attrName>
                                        </p:attrNameLst>
                                      </p:cBhvr>
                                      <p:to>
                                        <p:strVal val="true"/>
                                      </p:to>
                                    </p:set>
                                  </p:childTnLst>
                                </p:cTn>
                              </p:par>
                              <p:par>
                                <p:cTn id="32" presetID="1" presetClass="exit" presetSubtype="0" fill="hold" grpId="1" nodeType="withEffect">
                                  <p:stCondLst>
                                    <p:cond delay="0"/>
                                  </p:stCondLst>
                                  <p:childTnLst>
                                    <p:set>
                                      <p:cBhvr>
                                        <p:cTn id="33" dur="1" fill="hold">
                                          <p:stCondLst>
                                            <p:cond delay="0"/>
                                          </p:stCondLst>
                                        </p:cTn>
                                        <p:tgtEl>
                                          <p:spTgt spid="35"/>
                                        </p:tgtEl>
                                        <p:attrNameLst>
                                          <p:attrName>style.visibility</p:attrName>
                                        </p:attrNameLst>
                                      </p:cBhvr>
                                      <p:to>
                                        <p:strVal val="hidden"/>
                                      </p:to>
                                    </p:set>
                                  </p:childTnLst>
                                </p:cTn>
                              </p:par>
                              <p:par>
                                <p:cTn id="34" presetID="10" presetClass="entr" presetSubtype="0"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5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7" presetClass="emph" presetSubtype="2" fill="hold" nodeType="withEffect">
                                  <p:stCondLst>
                                    <p:cond delay="0"/>
                                  </p:stCondLst>
                                  <p:childTnLst>
                                    <p:animClr clrSpc="rgb" dir="cw">
                                      <p:cBhvr>
                                        <p:cTn id="46" dur="10" fill="hold"/>
                                        <p:tgtEl>
                                          <p:spTgt spid="11"/>
                                        </p:tgtEl>
                                        <p:attrNameLst>
                                          <p:attrName>stroke.color</p:attrName>
                                        </p:attrNameLst>
                                      </p:cBhvr>
                                      <p:to>
                                        <a:srgbClr val="FF0000"/>
                                      </p:to>
                                    </p:animClr>
                                    <p:set>
                                      <p:cBhvr>
                                        <p:cTn id="47" dur="10" fill="hold"/>
                                        <p:tgtEl>
                                          <p:spTgt spid="11"/>
                                        </p:tgtEl>
                                        <p:attrNameLst>
                                          <p:attrName>stroke.on</p:attrName>
                                        </p:attrNameLst>
                                      </p:cBhvr>
                                      <p:to>
                                        <p:strVal val="true"/>
                                      </p:to>
                                    </p:set>
                                  </p:childTnLst>
                                </p:cTn>
                              </p:par>
                              <p:par>
                                <p:cTn id="48" presetID="1" presetClass="emph" presetSubtype="2" fill="hold" nodeType="withEffect">
                                  <p:stCondLst>
                                    <p:cond delay="0"/>
                                  </p:stCondLst>
                                  <p:childTnLst>
                                    <p:animClr clrSpc="rgb" dir="cw">
                                      <p:cBhvr>
                                        <p:cTn id="49" dur="10" fill="hold"/>
                                        <p:tgtEl>
                                          <p:spTgt spid="17"/>
                                        </p:tgtEl>
                                        <p:attrNameLst>
                                          <p:attrName>fillcolor</p:attrName>
                                        </p:attrNameLst>
                                      </p:cBhvr>
                                      <p:to>
                                        <a:srgbClr val="FF0000"/>
                                      </p:to>
                                    </p:animClr>
                                    <p:set>
                                      <p:cBhvr>
                                        <p:cTn id="50" dur="10" fill="hold"/>
                                        <p:tgtEl>
                                          <p:spTgt spid="17"/>
                                        </p:tgtEl>
                                        <p:attrNameLst>
                                          <p:attrName>fill.type</p:attrName>
                                        </p:attrNameLst>
                                      </p:cBhvr>
                                      <p:to>
                                        <p:strVal val="solid"/>
                                      </p:to>
                                    </p:set>
                                    <p:set>
                                      <p:cBhvr>
                                        <p:cTn id="51" dur="10" fill="hold"/>
                                        <p:tgtEl>
                                          <p:spTgt spid="17"/>
                                        </p:tgtEl>
                                        <p:attrNameLst>
                                          <p:attrName>fill.on</p:attrName>
                                        </p:attrNameLst>
                                      </p:cBhvr>
                                      <p:to>
                                        <p:strVal val="true"/>
                                      </p:to>
                                    </p:set>
                                  </p:childTnLst>
                                </p:cTn>
                              </p:par>
                              <p:par>
                                <p:cTn id="52" presetID="1" presetClass="exit" presetSubtype="0" fill="hold" grpId="3" nodeType="withEffect">
                                  <p:stCondLst>
                                    <p:cond delay="500"/>
                                  </p:stCondLst>
                                  <p:childTnLst>
                                    <p:set>
                                      <p:cBhvr>
                                        <p:cTn id="53" dur="1" fill="hold">
                                          <p:stCondLst>
                                            <p:cond delay="0"/>
                                          </p:stCondLst>
                                        </p:cTn>
                                        <p:tgtEl>
                                          <p:spTgt spid="22"/>
                                        </p:tgtEl>
                                        <p:attrNameLst>
                                          <p:attrName>style.visibility</p:attrName>
                                        </p:attrNameLst>
                                      </p:cBhvr>
                                      <p:to>
                                        <p:strVal val="hidden"/>
                                      </p:to>
                                    </p:set>
                                  </p:childTnLst>
                                </p:cTn>
                              </p:par>
                              <p:par>
                                <p:cTn id="54" presetID="1" presetClass="entr" presetSubtype="0" fill="hold" grpId="2" nodeType="withEffect">
                                  <p:stCondLst>
                                    <p:cond delay="500"/>
                                  </p:stCondLst>
                                  <p:childTnLst>
                                    <p:set>
                                      <p:cBhvr>
                                        <p:cTn id="55" dur="1" fill="hold">
                                          <p:stCondLst>
                                            <p:cond delay="0"/>
                                          </p:stCondLst>
                                        </p:cTn>
                                        <p:tgtEl>
                                          <p:spTgt spid="21"/>
                                        </p:tgtEl>
                                        <p:attrNameLst>
                                          <p:attrName>style.visibility</p:attrName>
                                        </p:attrNameLst>
                                      </p:cBhvr>
                                      <p:to>
                                        <p:strVal val="visible"/>
                                      </p:to>
                                    </p:set>
                                  </p:childTnLst>
                                </p:cTn>
                              </p:par>
                              <p:par>
                                <p:cTn id="56" presetID="7" presetClass="emph" presetSubtype="2" fill="hold" nodeType="withEffect">
                                  <p:stCondLst>
                                    <p:cond delay="500"/>
                                  </p:stCondLst>
                                  <p:childTnLst>
                                    <p:animClr clrSpc="rgb" dir="cw">
                                      <p:cBhvr>
                                        <p:cTn id="57" dur="10" fill="hold"/>
                                        <p:tgtEl>
                                          <p:spTgt spid="11"/>
                                        </p:tgtEl>
                                        <p:attrNameLst>
                                          <p:attrName>stroke.color</p:attrName>
                                        </p:attrNameLst>
                                      </p:cBhvr>
                                      <p:to>
                                        <a:srgbClr val="595959"/>
                                      </p:to>
                                    </p:animClr>
                                    <p:set>
                                      <p:cBhvr>
                                        <p:cTn id="58" dur="10" fill="hold"/>
                                        <p:tgtEl>
                                          <p:spTgt spid="11"/>
                                        </p:tgtEl>
                                        <p:attrNameLst>
                                          <p:attrName>stroke.on</p:attrName>
                                        </p:attrNameLst>
                                      </p:cBhvr>
                                      <p:to>
                                        <p:strVal val="true"/>
                                      </p:to>
                                    </p:set>
                                  </p:childTnLst>
                                </p:cTn>
                              </p:par>
                              <p:par>
                                <p:cTn id="59" presetID="1" presetClass="emph" presetSubtype="2" fill="hold" nodeType="withEffect">
                                  <p:stCondLst>
                                    <p:cond delay="500"/>
                                  </p:stCondLst>
                                  <p:childTnLst>
                                    <p:animClr clrSpc="rgb" dir="cw">
                                      <p:cBhvr>
                                        <p:cTn id="60" dur="10" fill="hold"/>
                                        <p:tgtEl>
                                          <p:spTgt spid="17"/>
                                        </p:tgtEl>
                                        <p:attrNameLst>
                                          <p:attrName>fillcolor</p:attrName>
                                        </p:attrNameLst>
                                      </p:cBhvr>
                                      <p:to>
                                        <a:srgbClr val="FFFFFF"/>
                                      </p:to>
                                    </p:animClr>
                                    <p:set>
                                      <p:cBhvr>
                                        <p:cTn id="61" dur="10" fill="hold"/>
                                        <p:tgtEl>
                                          <p:spTgt spid="17"/>
                                        </p:tgtEl>
                                        <p:attrNameLst>
                                          <p:attrName>fill.type</p:attrName>
                                        </p:attrNameLst>
                                      </p:cBhvr>
                                      <p:to>
                                        <p:strVal val="solid"/>
                                      </p:to>
                                    </p:set>
                                    <p:set>
                                      <p:cBhvr>
                                        <p:cTn id="62" dur="10" fill="hold"/>
                                        <p:tgtEl>
                                          <p:spTgt spid="17"/>
                                        </p:tgtEl>
                                        <p:attrNameLst>
                                          <p:attrName>fill.on</p:attrName>
                                        </p:attrNameLst>
                                      </p:cBhvr>
                                      <p:to>
                                        <p:strVal val="true"/>
                                      </p:to>
                                    </p:set>
                                  </p:childTnLst>
                                </p:cTn>
                              </p:par>
                              <p:par>
                                <p:cTn id="63" presetID="1" presetClass="entr" presetSubtype="0" fill="hold" grpId="9" nodeType="withEffect">
                                  <p:stCondLst>
                                    <p:cond delay="100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xit" presetSubtype="0" fill="hold" grpId="3" nodeType="withEffect">
                                  <p:stCondLst>
                                    <p:cond delay="1000"/>
                                  </p:stCondLst>
                                  <p:childTnLst>
                                    <p:set>
                                      <p:cBhvr>
                                        <p:cTn id="66" dur="1" fill="hold">
                                          <p:stCondLst>
                                            <p:cond delay="0"/>
                                          </p:stCondLst>
                                        </p:cTn>
                                        <p:tgtEl>
                                          <p:spTgt spid="21"/>
                                        </p:tgtEl>
                                        <p:attrNameLst>
                                          <p:attrName>style.visibility</p:attrName>
                                        </p:attrNameLst>
                                      </p:cBhvr>
                                      <p:to>
                                        <p:strVal val="hidden"/>
                                      </p:to>
                                    </p:set>
                                  </p:childTnLst>
                                </p:cTn>
                              </p:par>
                              <p:par>
                                <p:cTn id="67" presetID="7" presetClass="emph" presetSubtype="2" fill="hold" nodeType="withEffect">
                                  <p:stCondLst>
                                    <p:cond delay="1000"/>
                                  </p:stCondLst>
                                  <p:childTnLst>
                                    <p:animClr clrSpc="rgb" dir="cw">
                                      <p:cBhvr>
                                        <p:cTn id="68" dur="10" fill="hold"/>
                                        <p:tgtEl>
                                          <p:spTgt spid="11"/>
                                        </p:tgtEl>
                                        <p:attrNameLst>
                                          <p:attrName>stroke.color</p:attrName>
                                        </p:attrNameLst>
                                      </p:cBhvr>
                                      <p:to>
                                        <a:srgbClr val="FF0000"/>
                                      </p:to>
                                    </p:animClr>
                                    <p:set>
                                      <p:cBhvr>
                                        <p:cTn id="69" dur="10" fill="hold"/>
                                        <p:tgtEl>
                                          <p:spTgt spid="11"/>
                                        </p:tgtEl>
                                        <p:attrNameLst>
                                          <p:attrName>stroke.on</p:attrName>
                                        </p:attrNameLst>
                                      </p:cBhvr>
                                      <p:to>
                                        <p:strVal val="true"/>
                                      </p:to>
                                    </p:set>
                                  </p:childTnLst>
                                </p:cTn>
                              </p:par>
                              <p:par>
                                <p:cTn id="70" presetID="1" presetClass="emph" presetSubtype="2" fill="hold" nodeType="withEffect">
                                  <p:stCondLst>
                                    <p:cond delay="1000"/>
                                  </p:stCondLst>
                                  <p:childTnLst>
                                    <p:animClr clrSpc="rgb" dir="cw">
                                      <p:cBhvr>
                                        <p:cTn id="71" dur="10" fill="hold"/>
                                        <p:tgtEl>
                                          <p:spTgt spid="17"/>
                                        </p:tgtEl>
                                        <p:attrNameLst>
                                          <p:attrName>fillcolor</p:attrName>
                                        </p:attrNameLst>
                                      </p:cBhvr>
                                      <p:to>
                                        <a:srgbClr val="FF0000"/>
                                      </p:to>
                                    </p:animClr>
                                    <p:set>
                                      <p:cBhvr>
                                        <p:cTn id="72" dur="10" fill="hold"/>
                                        <p:tgtEl>
                                          <p:spTgt spid="17"/>
                                        </p:tgtEl>
                                        <p:attrNameLst>
                                          <p:attrName>fill.type</p:attrName>
                                        </p:attrNameLst>
                                      </p:cBhvr>
                                      <p:to>
                                        <p:strVal val="solid"/>
                                      </p:to>
                                    </p:set>
                                    <p:set>
                                      <p:cBhvr>
                                        <p:cTn id="73" dur="10" fill="hold"/>
                                        <p:tgtEl>
                                          <p:spTgt spid="17"/>
                                        </p:tgtEl>
                                        <p:attrNameLst>
                                          <p:attrName>fill.on</p:attrName>
                                        </p:attrNameLst>
                                      </p:cBhvr>
                                      <p:to>
                                        <p:strVal val="true"/>
                                      </p:to>
                                    </p:set>
                                  </p:childTnLst>
                                </p:cTn>
                              </p:par>
                              <p:par>
                                <p:cTn id="74" presetID="1" presetClass="exit" presetSubtype="0" fill="hold" grpId="4" nodeType="withEffect">
                                  <p:stCondLst>
                                    <p:cond delay="1500"/>
                                  </p:stCondLst>
                                  <p:childTnLst>
                                    <p:set>
                                      <p:cBhvr>
                                        <p:cTn id="75" dur="1" fill="hold">
                                          <p:stCondLst>
                                            <p:cond delay="0"/>
                                          </p:stCondLst>
                                        </p:cTn>
                                        <p:tgtEl>
                                          <p:spTgt spid="22"/>
                                        </p:tgtEl>
                                        <p:attrNameLst>
                                          <p:attrName>style.visibility</p:attrName>
                                        </p:attrNameLst>
                                      </p:cBhvr>
                                      <p:to>
                                        <p:strVal val="hidden"/>
                                      </p:to>
                                    </p:set>
                                  </p:childTnLst>
                                </p:cTn>
                              </p:par>
                              <p:par>
                                <p:cTn id="76" presetID="1" presetClass="entr" presetSubtype="0" fill="hold" grpId="4" nodeType="withEffect">
                                  <p:stCondLst>
                                    <p:cond delay="1500"/>
                                  </p:stCondLst>
                                  <p:childTnLst>
                                    <p:set>
                                      <p:cBhvr>
                                        <p:cTn id="77" dur="1" fill="hold">
                                          <p:stCondLst>
                                            <p:cond delay="0"/>
                                          </p:stCondLst>
                                        </p:cTn>
                                        <p:tgtEl>
                                          <p:spTgt spid="21"/>
                                        </p:tgtEl>
                                        <p:attrNameLst>
                                          <p:attrName>style.visibility</p:attrName>
                                        </p:attrNameLst>
                                      </p:cBhvr>
                                      <p:to>
                                        <p:strVal val="visible"/>
                                      </p:to>
                                    </p:set>
                                  </p:childTnLst>
                                </p:cTn>
                              </p:par>
                              <p:par>
                                <p:cTn id="78" presetID="7" presetClass="emph" presetSubtype="2" fill="hold" nodeType="withEffect">
                                  <p:stCondLst>
                                    <p:cond delay="1500"/>
                                  </p:stCondLst>
                                  <p:childTnLst>
                                    <p:animClr clrSpc="rgb" dir="cw">
                                      <p:cBhvr>
                                        <p:cTn id="79" dur="10" fill="hold"/>
                                        <p:tgtEl>
                                          <p:spTgt spid="11"/>
                                        </p:tgtEl>
                                        <p:attrNameLst>
                                          <p:attrName>stroke.color</p:attrName>
                                        </p:attrNameLst>
                                      </p:cBhvr>
                                      <p:to>
                                        <a:srgbClr val="595959"/>
                                      </p:to>
                                    </p:animClr>
                                    <p:set>
                                      <p:cBhvr>
                                        <p:cTn id="80" dur="10" fill="hold"/>
                                        <p:tgtEl>
                                          <p:spTgt spid="11"/>
                                        </p:tgtEl>
                                        <p:attrNameLst>
                                          <p:attrName>stroke.on</p:attrName>
                                        </p:attrNameLst>
                                      </p:cBhvr>
                                      <p:to>
                                        <p:strVal val="true"/>
                                      </p:to>
                                    </p:set>
                                  </p:childTnLst>
                                </p:cTn>
                              </p:par>
                              <p:par>
                                <p:cTn id="81" presetID="1" presetClass="emph" presetSubtype="2" fill="hold" nodeType="withEffect">
                                  <p:stCondLst>
                                    <p:cond delay="1500"/>
                                  </p:stCondLst>
                                  <p:childTnLst>
                                    <p:animClr clrSpc="rgb" dir="cw">
                                      <p:cBhvr>
                                        <p:cTn id="82" dur="10" fill="hold"/>
                                        <p:tgtEl>
                                          <p:spTgt spid="17"/>
                                        </p:tgtEl>
                                        <p:attrNameLst>
                                          <p:attrName>fillcolor</p:attrName>
                                        </p:attrNameLst>
                                      </p:cBhvr>
                                      <p:to>
                                        <a:srgbClr val="FFFFFF"/>
                                      </p:to>
                                    </p:animClr>
                                    <p:set>
                                      <p:cBhvr>
                                        <p:cTn id="83" dur="10" fill="hold"/>
                                        <p:tgtEl>
                                          <p:spTgt spid="17"/>
                                        </p:tgtEl>
                                        <p:attrNameLst>
                                          <p:attrName>fill.type</p:attrName>
                                        </p:attrNameLst>
                                      </p:cBhvr>
                                      <p:to>
                                        <p:strVal val="solid"/>
                                      </p:to>
                                    </p:set>
                                    <p:set>
                                      <p:cBhvr>
                                        <p:cTn id="84" dur="10" fill="hold"/>
                                        <p:tgtEl>
                                          <p:spTgt spid="17"/>
                                        </p:tgtEl>
                                        <p:attrNameLst>
                                          <p:attrName>fill.on</p:attrName>
                                        </p:attrNameLst>
                                      </p:cBhvr>
                                      <p:to>
                                        <p:strVal val="true"/>
                                      </p:to>
                                    </p:set>
                                  </p:childTnLst>
                                </p:cTn>
                              </p:par>
                              <p:par>
                                <p:cTn id="85" presetID="1" presetClass="entr" presetSubtype="0" fill="hold" grpId="5" nodeType="withEffect">
                                  <p:stCondLst>
                                    <p:cond delay="2000"/>
                                  </p:stCondLst>
                                  <p:childTnLst>
                                    <p:set>
                                      <p:cBhvr>
                                        <p:cTn id="86" dur="1" fill="hold">
                                          <p:stCondLst>
                                            <p:cond delay="0"/>
                                          </p:stCondLst>
                                        </p:cTn>
                                        <p:tgtEl>
                                          <p:spTgt spid="22"/>
                                        </p:tgtEl>
                                        <p:attrNameLst>
                                          <p:attrName>style.visibility</p:attrName>
                                        </p:attrNameLst>
                                      </p:cBhvr>
                                      <p:to>
                                        <p:strVal val="visible"/>
                                      </p:to>
                                    </p:set>
                                  </p:childTnLst>
                                </p:cTn>
                              </p:par>
                              <p:par>
                                <p:cTn id="87" presetID="1" presetClass="exit" presetSubtype="0" fill="hold" grpId="5" nodeType="withEffect">
                                  <p:stCondLst>
                                    <p:cond delay="2000"/>
                                  </p:stCondLst>
                                  <p:childTnLst>
                                    <p:set>
                                      <p:cBhvr>
                                        <p:cTn id="88" dur="1" fill="hold">
                                          <p:stCondLst>
                                            <p:cond delay="0"/>
                                          </p:stCondLst>
                                        </p:cTn>
                                        <p:tgtEl>
                                          <p:spTgt spid="21"/>
                                        </p:tgtEl>
                                        <p:attrNameLst>
                                          <p:attrName>style.visibility</p:attrName>
                                        </p:attrNameLst>
                                      </p:cBhvr>
                                      <p:to>
                                        <p:strVal val="hidden"/>
                                      </p:to>
                                    </p:set>
                                  </p:childTnLst>
                                </p:cTn>
                              </p:par>
                              <p:par>
                                <p:cTn id="89" presetID="7" presetClass="emph" presetSubtype="2" fill="hold" nodeType="withEffect">
                                  <p:stCondLst>
                                    <p:cond delay="2000"/>
                                  </p:stCondLst>
                                  <p:childTnLst>
                                    <p:animClr clrSpc="rgb" dir="cw">
                                      <p:cBhvr>
                                        <p:cTn id="90" dur="10" fill="hold"/>
                                        <p:tgtEl>
                                          <p:spTgt spid="11"/>
                                        </p:tgtEl>
                                        <p:attrNameLst>
                                          <p:attrName>stroke.color</p:attrName>
                                        </p:attrNameLst>
                                      </p:cBhvr>
                                      <p:to>
                                        <a:srgbClr val="FF0000"/>
                                      </p:to>
                                    </p:animClr>
                                    <p:set>
                                      <p:cBhvr>
                                        <p:cTn id="91" dur="10" fill="hold"/>
                                        <p:tgtEl>
                                          <p:spTgt spid="11"/>
                                        </p:tgtEl>
                                        <p:attrNameLst>
                                          <p:attrName>stroke.on</p:attrName>
                                        </p:attrNameLst>
                                      </p:cBhvr>
                                      <p:to>
                                        <p:strVal val="true"/>
                                      </p:to>
                                    </p:set>
                                  </p:childTnLst>
                                </p:cTn>
                              </p:par>
                              <p:par>
                                <p:cTn id="92" presetID="1" presetClass="emph" presetSubtype="2" fill="hold" nodeType="withEffect">
                                  <p:stCondLst>
                                    <p:cond delay="2000"/>
                                  </p:stCondLst>
                                  <p:childTnLst>
                                    <p:animClr clrSpc="rgb" dir="cw">
                                      <p:cBhvr>
                                        <p:cTn id="93" dur="10" fill="hold"/>
                                        <p:tgtEl>
                                          <p:spTgt spid="17"/>
                                        </p:tgtEl>
                                        <p:attrNameLst>
                                          <p:attrName>fillcolor</p:attrName>
                                        </p:attrNameLst>
                                      </p:cBhvr>
                                      <p:to>
                                        <a:srgbClr val="FF0000"/>
                                      </p:to>
                                    </p:animClr>
                                    <p:set>
                                      <p:cBhvr>
                                        <p:cTn id="94" dur="10" fill="hold"/>
                                        <p:tgtEl>
                                          <p:spTgt spid="17"/>
                                        </p:tgtEl>
                                        <p:attrNameLst>
                                          <p:attrName>fill.type</p:attrName>
                                        </p:attrNameLst>
                                      </p:cBhvr>
                                      <p:to>
                                        <p:strVal val="solid"/>
                                      </p:to>
                                    </p:set>
                                    <p:set>
                                      <p:cBhvr>
                                        <p:cTn id="95" dur="10" fill="hold"/>
                                        <p:tgtEl>
                                          <p:spTgt spid="17"/>
                                        </p:tgtEl>
                                        <p:attrNameLst>
                                          <p:attrName>fill.on</p:attrName>
                                        </p:attrNameLst>
                                      </p:cBhvr>
                                      <p:to>
                                        <p:strVal val="true"/>
                                      </p:to>
                                    </p:set>
                                  </p:childTnLst>
                                </p:cTn>
                              </p:par>
                              <p:par>
                                <p:cTn id="96" presetID="1" presetClass="exit" presetSubtype="0" fill="hold" grpId="6" nodeType="withEffect">
                                  <p:stCondLst>
                                    <p:cond delay="2500"/>
                                  </p:stCondLst>
                                  <p:childTnLst>
                                    <p:set>
                                      <p:cBhvr>
                                        <p:cTn id="97" dur="1" fill="hold">
                                          <p:stCondLst>
                                            <p:cond delay="0"/>
                                          </p:stCondLst>
                                        </p:cTn>
                                        <p:tgtEl>
                                          <p:spTgt spid="22"/>
                                        </p:tgtEl>
                                        <p:attrNameLst>
                                          <p:attrName>style.visibility</p:attrName>
                                        </p:attrNameLst>
                                      </p:cBhvr>
                                      <p:to>
                                        <p:strVal val="hidden"/>
                                      </p:to>
                                    </p:set>
                                  </p:childTnLst>
                                </p:cTn>
                              </p:par>
                              <p:par>
                                <p:cTn id="98" presetID="1" presetClass="entr" presetSubtype="0" fill="hold" grpId="6" nodeType="withEffect">
                                  <p:stCondLst>
                                    <p:cond delay="2500"/>
                                  </p:stCondLst>
                                  <p:childTnLst>
                                    <p:set>
                                      <p:cBhvr>
                                        <p:cTn id="99" dur="1" fill="hold">
                                          <p:stCondLst>
                                            <p:cond delay="0"/>
                                          </p:stCondLst>
                                        </p:cTn>
                                        <p:tgtEl>
                                          <p:spTgt spid="21"/>
                                        </p:tgtEl>
                                        <p:attrNameLst>
                                          <p:attrName>style.visibility</p:attrName>
                                        </p:attrNameLst>
                                      </p:cBhvr>
                                      <p:to>
                                        <p:strVal val="visible"/>
                                      </p:to>
                                    </p:set>
                                  </p:childTnLst>
                                </p:cTn>
                              </p:par>
                              <p:par>
                                <p:cTn id="100" presetID="7" presetClass="emph" presetSubtype="2" fill="hold" nodeType="withEffect">
                                  <p:stCondLst>
                                    <p:cond delay="2500"/>
                                  </p:stCondLst>
                                  <p:childTnLst>
                                    <p:animClr clrSpc="rgb" dir="cw">
                                      <p:cBhvr>
                                        <p:cTn id="101" dur="10" fill="hold"/>
                                        <p:tgtEl>
                                          <p:spTgt spid="11"/>
                                        </p:tgtEl>
                                        <p:attrNameLst>
                                          <p:attrName>stroke.color</p:attrName>
                                        </p:attrNameLst>
                                      </p:cBhvr>
                                      <p:to>
                                        <a:srgbClr val="595959"/>
                                      </p:to>
                                    </p:animClr>
                                    <p:set>
                                      <p:cBhvr>
                                        <p:cTn id="102" dur="10" fill="hold"/>
                                        <p:tgtEl>
                                          <p:spTgt spid="11"/>
                                        </p:tgtEl>
                                        <p:attrNameLst>
                                          <p:attrName>stroke.on</p:attrName>
                                        </p:attrNameLst>
                                      </p:cBhvr>
                                      <p:to>
                                        <p:strVal val="true"/>
                                      </p:to>
                                    </p:set>
                                  </p:childTnLst>
                                </p:cTn>
                              </p:par>
                              <p:par>
                                <p:cTn id="103" presetID="1" presetClass="emph" presetSubtype="2" fill="hold" nodeType="withEffect">
                                  <p:stCondLst>
                                    <p:cond delay="2500"/>
                                  </p:stCondLst>
                                  <p:childTnLst>
                                    <p:animClr clrSpc="rgb" dir="cw">
                                      <p:cBhvr>
                                        <p:cTn id="104" dur="10" fill="hold"/>
                                        <p:tgtEl>
                                          <p:spTgt spid="17"/>
                                        </p:tgtEl>
                                        <p:attrNameLst>
                                          <p:attrName>fillcolor</p:attrName>
                                        </p:attrNameLst>
                                      </p:cBhvr>
                                      <p:to>
                                        <a:srgbClr val="FFFFFF"/>
                                      </p:to>
                                    </p:animClr>
                                    <p:set>
                                      <p:cBhvr>
                                        <p:cTn id="105" dur="10" fill="hold"/>
                                        <p:tgtEl>
                                          <p:spTgt spid="17"/>
                                        </p:tgtEl>
                                        <p:attrNameLst>
                                          <p:attrName>fill.type</p:attrName>
                                        </p:attrNameLst>
                                      </p:cBhvr>
                                      <p:to>
                                        <p:strVal val="solid"/>
                                      </p:to>
                                    </p:set>
                                    <p:set>
                                      <p:cBhvr>
                                        <p:cTn id="106" dur="10" fill="hold"/>
                                        <p:tgtEl>
                                          <p:spTgt spid="17"/>
                                        </p:tgtEl>
                                        <p:attrNameLst>
                                          <p:attrName>fill.on</p:attrName>
                                        </p:attrNameLst>
                                      </p:cBhvr>
                                      <p:to>
                                        <p:strVal val="true"/>
                                      </p:to>
                                    </p:set>
                                  </p:childTnLst>
                                </p:cTn>
                              </p:par>
                              <p:par>
                                <p:cTn id="107" presetID="1" presetClass="entr" presetSubtype="0" fill="hold" grpId="7" nodeType="withEffect">
                                  <p:stCondLst>
                                    <p:cond delay="3000"/>
                                  </p:stCondLst>
                                  <p:childTnLst>
                                    <p:set>
                                      <p:cBhvr>
                                        <p:cTn id="108" dur="1" fill="hold">
                                          <p:stCondLst>
                                            <p:cond delay="0"/>
                                          </p:stCondLst>
                                        </p:cTn>
                                        <p:tgtEl>
                                          <p:spTgt spid="22"/>
                                        </p:tgtEl>
                                        <p:attrNameLst>
                                          <p:attrName>style.visibility</p:attrName>
                                        </p:attrNameLst>
                                      </p:cBhvr>
                                      <p:to>
                                        <p:strVal val="visible"/>
                                      </p:to>
                                    </p:set>
                                  </p:childTnLst>
                                </p:cTn>
                              </p:par>
                              <p:par>
                                <p:cTn id="109" presetID="1" presetClass="exit" presetSubtype="0" fill="hold" grpId="7" nodeType="withEffect">
                                  <p:stCondLst>
                                    <p:cond delay="3000"/>
                                  </p:stCondLst>
                                  <p:childTnLst>
                                    <p:set>
                                      <p:cBhvr>
                                        <p:cTn id="110" dur="1" fill="hold">
                                          <p:stCondLst>
                                            <p:cond delay="0"/>
                                          </p:stCondLst>
                                        </p:cTn>
                                        <p:tgtEl>
                                          <p:spTgt spid="21"/>
                                        </p:tgtEl>
                                        <p:attrNameLst>
                                          <p:attrName>style.visibility</p:attrName>
                                        </p:attrNameLst>
                                      </p:cBhvr>
                                      <p:to>
                                        <p:strVal val="hidden"/>
                                      </p:to>
                                    </p:set>
                                  </p:childTnLst>
                                </p:cTn>
                              </p:par>
                              <p:par>
                                <p:cTn id="111" presetID="7" presetClass="emph" presetSubtype="2" fill="hold" nodeType="withEffect">
                                  <p:stCondLst>
                                    <p:cond delay="3000"/>
                                  </p:stCondLst>
                                  <p:childTnLst>
                                    <p:animClr clrSpc="rgb" dir="cw">
                                      <p:cBhvr>
                                        <p:cTn id="112" dur="10" fill="hold"/>
                                        <p:tgtEl>
                                          <p:spTgt spid="11"/>
                                        </p:tgtEl>
                                        <p:attrNameLst>
                                          <p:attrName>stroke.color</p:attrName>
                                        </p:attrNameLst>
                                      </p:cBhvr>
                                      <p:to>
                                        <a:srgbClr val="FF0000"/>
                                      </p:to>
                                    </p:animClr>
                                    <p:set>
                                      <p:cBhvr>
                                        <p:cTn id="113" dur="10" fill="hold"/>
                                        <p:tgtEl>
                                          <p:spTgt spid="11"/>
                                        </p:tgtEl>
                                        <p:attrNameLst>
                                          <p:attrName>stroke.on</p:attrName>
                                        </p:attrNameLst>
                                      </p:cBhvr>
                                      <p:to>
                                        <p:strVal val="true"/>
                                      </p:to>
                                    </p:set>
                                  </p:childTnLst>
                                </p:cTn>
                              </p:par>
                              <p:par>
                                <p:cTn id="114" presetID="1" presetClass="emph" presetSubtype="2" fill="hold" nodeType="withEffect">
                                  <p:stCondLst>
                                    <p:cond delay="3000"/>
                                  </p:stCondLst>
                                  <p:childTnLst>
                                    <p:animClr clrSpc="rgb" dir="cw">
                                      <p:cBhvr>
                                        <p:cTn id="115" dur="10" fill="hold"/>
                                        <p:tgtEl>
                                          <p:spTgt spid="17"/>
                                        </p:tgtEl>
                                        <p:attrNameLst>
                                          <p:attrName>fillcolor</p:attrName>
                                        </p:attrNameLst>
                                      </p:cBhvr>
                                      <p:to>
                                        <a:srgbClr val="FF0000"/>
                                      </p:to>
                                    </p:animClr>
                                    <p:set>
                                      <p:cBhvr>
                                        <p:cTn id="116" dur="10" fill="hold"/>
                                        <p:tgtEl>
                                          <p:spTgt spid="17"/>
                                        </p:tgtEl>
                                        <p:attrNameLst>
                                          <p:attrName>fill.type</p:attrName>
                                        </p:attrNameLst>
                                      </p:cBhvr>
                                      <p:to>
                                        <p:strVal val="solid"/>
                                      </p:to>
                                    </p:set>
                                    <p:set>
                                      <p:cBhvr>
                                        <p:cTn id="117" dur="10" fill="hold"/>
                                        <p:tgtEl>
                                          <p:spTgt spid="17"/>
                                        </p:tgtEl>
                                        <p:attrNameLst>
                                          <p:attrName>fill.on</p:attrName>
                                        </p:attrNameLst>
                                      </p:cBhvr>
                                      <p:to>
                                        <p:strVal val="true"/>
                                      </p:to>
                                    </p:set>
                                  </p:childTnLst>
                                </p:cTn>
                              </p:par>
                              <p:par>
                                <p:cTn id="118" presetID="1" presetClass="exit" presetSubtype="0" fill="hold" grpId="8" nodeType="withEffect">
                                  <p:stCondLst>
                                    <p:cond delay="3500"/>
                                  </p:stCondLst>
                                  <p:childTnLst>
                                    <p:set>
                                      <p:cBhvr>
                                        <p:cTn id="119" dur="1" fill="hold">
                                          <p:stCondLst>
                                            <p:cond delay="0"/>
                                          </p:stCondLst>
                                        </p:cTn>
                                        <p:tgtEl>
                                          <p:spTgt spid="22"/>
                                        </p:tgtEl>
                                        <p:attrNameLst>
                                          <p:attrName>style.visibility</p:attrName>
                                        </p:attrNameLst>
                                      </p:cBhvr>
                                      <p:to>
                                        <p:strVal val="hidden"/>
                                      </p:to>
                                    </p:set>
                                  </p:childTnLst>
                                </p:cTn>
                              </p:par>
                              <p:par>
                                <p:cTn id="120" presetID="1" presetClass="entr" presetSubtype="0" fill="hold" grpId="8" nodeType="withEffect">
                                  <p:stCondLst>
                                    <p:cond delay="3500"/>
                                  </p:stCondLst>
                                  <p:childTnLst>
                                    <p:set>
                                      <p:cBhvr>
                                        <p:cTn id="121" dur="1" fill="hold">
                                          <p:stCondLst>
                                            <p:cond delay="0"/>
                                          </p:stCondLst>
                                        </p:cTn>
                                        <p:tgtEl>
                                          <p:spTgt spid="21"/>
                                        </p:tgtEl>
                                        <p:attrNameLst>
                                          <p:attrName>style.visibility</p:attrName>
                                        </p:attrNameLst>
                                      </p:cBhvr>
                                      <p:to>
                                        <p:strVal val="visible"/>
                                      </p:to>
                                    </p:set>
                                  </p:childTnLst>
                                </p:cTn>
                              </p:par>
                              <p:par>
                                <p:cTn id="122" presetID="7" presetClass="emph" presetSubtype="2" fill="hold" nodeType="withEffect">
                                  <p:stCondLst>
                                    <p:cond delay="3500"/>
                                  </p:stCondLst>
                                  <p:childTnLst>
                                    <p:animClr clrSpc="rgb" dir="cw">
                                      <p:cBhvr>
                                        <p:cTn id="123" dur="10" fill="hold"/>
                                        <p:tgtEl>
                                          <p:spTgt spid="11"/>
                                        </p:tgtEl>
                                        <p:attrNameLst>
                                          <p:attrName>stroke.color</p:attrName>
                                        </p:attrNameLst>
                                      </p:cBhvr>
                                      <p:to>
                                        <a:srgbClr val="595959"/>
                                      </p:to>
                                    </p:animClr>
                                    <p:set>
                                      <p:cBhvr>
                                        <p:cTn id="124" dur="10" fill="hold"/>
                                        <p:tgtEl>
                                          <p:spTgt spid="11"/>
                                        </p:tgtEl>
                                        <p:attrNameLst>
                                          <p:attrName>stroke.on</p:attrName>
                                        </p:attrNameLst>
                                      </p:cBhvr>
                                      <p:to>
                                        <p:strVal val="true"/>
                                      </p:to>
                                    </p:set>
                                  </p:childTnLst>
                                </p:cTn>
                              </p:par>
                              <p:par>
                                <p:cTn id="125" presetID="1" presetClass="emph" presetSubtype="2" fill="hold" nodeType="withEffect">
                                  <p:stCondLst>
                                    <p:cond delay="3500"/>
                                  </p:stCondLst>
                                  <p:childTnLst>
                                    <p:animClr clrSpc="rgb" dir="cw">
                                      <p:cBhvr>
                                        <p:cTn id="126" dur="10" fill="hold"/>
                                        <p:tgtEl>
                                          <p:spTgt spid="17"/>
                                        </p:tgtEl>
                                        <p:attrNameLst>
                                          <p:attrName>fillcolor</p:attrName>
                                        </p:attrNameLst>
                                      </p:cBhvr>
                                      <p:to>
                                        <a:srgbClr val="FFFFFF"/>
                                      </p:to>
                                    </p:animClr>
                                    <p:set>
                                      <p:cBhvr>
                                        <p:cTn id="127" dur="10" fill="hold"/>
                                        <p:tgtEl>
                                          <p:spTgt spid="17"/>
                                        </p:tgtEl>
                                        <p:attrNameLst>
                                          <p:attrName>fill.type</p:attrName>
                                        </p:attrNameLst>
                                      </p:cBhvr>
                                      <p:to>
                                        <p:strVal val="solid"/>
                                      </p:to>
                                    </p:set>
                                    <p:set>
                                      <p:cBhvr>
                                        <p:cTn id="128" dur="10" fill="hold"/>
                                        <p:tgtEl>
                                          <p:spTgt spid="17"/>
                                        </p:tgtEl>
                                        <p:attrNameLst>
                                          <p:attrName>fill.on</p:attrName>
                                        </p:attrNameLst>
                                      </p:cBhvr>
                                      <p:to>
                                        <p:strVal val="true"/>
                                      </p:to>
                                    </p:set>
                                  </p:childTnLst>
                                </p:cTn>
                              </p:par>
                              <p:par>
                                <p:cTn id="129" presetID="1" presetClass="entr" presetSubtype="0" fill="hold" grpId="10" nodeType="withEffect">
                                  <p:stCondLst>
                                    <p:cond delay="4000"/>
                                  </p:stCondLst>
                                  <p:childTnLst>
                                    <p:set>
                                      <p:cBhvr>
                                        <p:cTn id="130" dur="1" fill="hold">
                                          <p:stCondLst>
                                            <p:cond delay="0"/>
                                          </p:stCondLst>
                                        </p:cTn>
                                        <p:tgtEl>
                                          <p:spTgt spid="22"/>
                                        </p:tgtEl>
                                        <p:attrNameLst>
                                          <p:attrName>style.visibility</p:attrName>
                                        </p:attrNameLst>
                                      </p:cBhvr>
                                      <p:to>
                                        <p:strVal val="visible"/>
                                      </p:to>
                                    </p:set>
                                  </p:childTnLst>
                                </p:cTn>
                              </p:par>
                              <p:par>
                                <p:cTn id="131" presetID="1" presetClass="exit" presetSubtype="0" fill="hold" grpId="9" nodeType="withEffect">
                                  <p:stCondLst>
                                    <p:cond delay="4000"/>
                                  </p:stCondLst>
                                  <p:childTnLst>
                                    <p:set>
                                      <p:cBhvr>
                                        <p:cTn id="132" dur="1" fill="hold">
                                          <p:stCondLst>
                                            <p:cond delay="0"/>
                                          </p:stCondLst>
                                        </p:cTn>
                                        <p:tgtEl>
                                          <p:spTgt spid="21"/>
                                        </p:tgtEl>
                                        <p:attrNameLst>
                                          <p:attrName>style.visibility</p:attrName>
                                        </p:attrNameLst>
                                      </p:cBhvr>
                                      <p:to>
                                        <p:strVal val="hidden"/>
                                      </p:to>
                                    </p:set>
                                  </p:childTnLst>
                                </p:cTn>
                              </p:par>
                              <p:par>
                                <p:cTn id="133" presetID="7" presetClass="emph" presetSubtype="2" fill="hold" nodeType="withEffect">
                                  <p:stCondLst>
                                    <p:cond delay="4000"/>
                                  </p:stCondLst>
                                  <p:childTnLst>
                                    <p:animClr clrSpc="rgb" dir="cw">
                                      <p:cBhvr>
                                        <p:cTn id="134" dur="10" fill="hold"/>
                                        <p:tgtEl>
                                          <p:spTgt spid="11"/>
                                        </p:tgtEl>
                                        <p:attrNameLst>
                                          <p:attrName>stroke.color</p:attrName>
                                        </p:attrNameLst>
                                      </p:cBhvr>
                                      <p:to>
                                        <a:srgbClr val="FF0000"/>
                                      </p:to>
                                    </p:animClr>
                                    <p:set>
                                      <p:cBhvr>
                                        <p:cTn id="135" dur="10" fill="hold"/>
                                        <p:tgtEl>
                                          <p:spTgt spid="11"/>
                                        </p:tgtEl>
                                        <p:attrNameLst>
                                          <p:attrName>stroke.on</p:attrName>
                                        </p:attrNameLst>
                                      </p:cBhvr>
                                      <p:to>
                                        <p:strVal val="true"/>
                                      </p:to>
                                    </p:set>
                                  </p:childTnLst>
                                </p:cTn>
                              </p:par>
                              <p:par>
                                <p:cTn id="136" presetID="1" presetClass="emph" presetSubtype="2" fill="hold" nodeType="withEffect">
                                  <p:stCondLst>
                                    <p:cond delay="4000"/>
                                  </p:stCondLst>
                                  <p:childTnLst>
                                    <p:animClr clrSpc="rgb" dir="cw">
                                      <p:cBhvr>
                                        <p:cTn id="137" dur="10" fill="hold"/>
                                        <p:tgtEl>
                                          <p:spTgt spid="17"/>
                                        </p:tgtEl>
                                        <p:attrNameLst>
                                          <p:attrName>fillcolor</p:attrName>
                                        </p:attrNameLst>
                                      </p:cBhvr>
                                      <p:to>
                                        <a:srgbClr val="FF0000"/>
                                      </p:to>
                                    </p:animClr>
                                    <p:set>
                                      <p:cBhvr>
                                        <p:cTn id="138" dur="10" fill="hold"/>
                                        <p:tgtEl>
                                          <p:spTgt spid="17"/>
                                        </p:tgtEl>
                                        <p:attrNameLst>
                                          <p:attrName>fill.type</p:attrName>
                                        </p:attrNameLst>
                                      </p:cBhvr>
                                      <p:to>
                                        <p:strVal val="solid"/>
                                      </p:to>
                                    </p:set>
                                    <p:set>
                                      <p:cBhvr>
                                        <p:cTn id="139" dur="10" fill="hold"/>
                                        <p:tgtEl>
                                          <p:spTgt spid="17"/>
                                        </p:tgtEl>
                                        <p:attrNameLst>
                                          <p:attrName>fill.on</p:attrName>
                                        </p:attrNameLst>
                                      </p:cBhvr>
                                      <p:to>
                                        <p:strVal val="true"/>
                                      </p:to>
                                    </p:set>
                                  </p:childTnLst>
                                </p:cTn>
                              </p:par>
                              <p:par>
                                <p:cTn id="140" presetID="1" presetClass="exit" presetSubtype="0" fill="hold" grpId="11" nodeType="withEffect">
                                  <p:stCondLst>
                                    <p:cond delay="4500"/>
                                  </p:stCondLst>
                                  <p:childTnLst>
                                    <p:set>
                                      <p:cBhvr>
                                        <p:cTn id="141" dur="1" fill="hold">
                                          <p:stCondLst>
                                            <p:cond delay="0"/>
                                          </p:stCondLst>
                                        </p:cTn>
                                        <p:tgtEl>
                                          <p:spTgt spid="22"/>
                                        </p:tgtEl>
                                        <p:attrNameLst>
                                          <p:attrName>style.visibility</p:attrName>
                                        </p:attrNameLst>
                                      </p:cBhvr>
                                      <p:to>
                                        <p:strVal val="hidden"/>
                                      </p:to>
                                    </p:set>
                                  </p:childTnLst>
                                </p:cTn>
                              </p:par>
                              <p:par>
                                <p:cTn id="142" presetID="1" presetClass="entr" presetSubtype="0" fill="hold" grpId="10" nodeType="withEffect">
                                  <p:stCondLst>
                                    <p:cond delay="4500"/>
                                  </p:stCondLst>
                                  <p:childTnLst>
                                    <p:set>
                                      <p:cBhvr>
                                        <p:cTn id="143" dur="1" fill="hold">
                                          <p:stCondLst>
                                            <p:cond delay="0"/>
                                          </p:stCondLst>
                                        </p:cTn>
                                        <p:tgtEl>
                                          <p:spTgt spid="21"/>
                                        </p:tgtEl>
                                        <p:attrNameLst>
                                          <p:attrName>style.visibility</p:attrName>
                                        </p:attrNameLst>
                                      </p:cBhvr>
                                      <p:to>
                                        <p:strVal val="visible"/>
                                      </p:to>
                                    </p:set>
                                  </p:childTnLst>
                                </p:cTn>
                              </p:par>
                              <p:par>
                                <p:cTn id="144" presetID="7" presetClass="emph" presetSubtype="2" fill="hold" nodeType="withEffect">
                                  <p:stCondLst>
                                    <p:cond delay="4500"/>
                                  </p:stCondLst>
                                  <p:childTnLst>
                                    <p:animClr clrSpc="rgb" dir="cw">
                                      <p:cBhvr>
                                        <p:cTn id="145" dur="10" fill="hold"/>
                                        <p:tgtEl>
                                          <p:spTgt spid="11"/>
                                        </p:tgtEl>
                                        <p:attrNameLst>
                                          <p:attrName>stroke.color</p:attrName>
                                        </p:attrNameLst>
                                      </p:cBhvr>
                                      <p:to>
                                        <a:srgbClr val="FF0000"/>
                                      </p:to>
                                    </p:animClr>
                                    <p:set>
                                      <p:cBhvr>
                                        <p:cTn id="146" dur="10" fill="hold"/>
                                        <p:tgtEl>
                                          <p:spTgt spid="11"/>
                                        </p:tgtEl>
                                        <p:attrNameLst>
                                          <p:attrName>stroke.on</p:attrName>
                                        </p:attrNameLst>
                                      </p:cBhvr>
                                      <p:to>
                                        <p:strVal val="true"/>
                                      </p:to>
                                    </p:set>
                                  </p:childTnLst>
                                </p:cTn>
                              </p:par>
                              <p:par>
                                <p:cTn id="147" presetID="1" presetClass="emph" presetSubtype="2" fill="hold" nodeType="withEffect">
                                  <p:stCondLst>
                                    <p:cond delay="4500"/>
                                  </p:stCondLst>
                                  <p:childTnLst>
                                    <p:animClr clrSpc="rgb" dir="cw">
                                      <p:cBhvr>
                                        <p:cTn id="148" dur="10" fill="hold"/>
                                        <p:tgtEl>
                                          <p:spTgt spid="17"/>
                                        </p:tgtEl>
                                        <p:attrNameLst>
                                          <p:attrName>fillcolor</p:attrName>
                                        </p:attrNameLst>
                                      </p:cBhvr>
                                      <p:to>
                                        <a:srgbClr val="FFFFFF"/>
                                      </p:to>
                                    </p:animClr>
                                    <p:set>
                                      <p:cBhvr>
                                        <p:cTn id="149" dur="10" fill="hold"/>
                                        <p:tgtEl>
                                          <p:spTgt spid="17"/>
                                        </p:tgtEl>
                                        <p:attrNameLst>
                                          <p:attrName>fill.type</p:attrName>
                                        </p:attrNameLst>
                                      </p:cBhvr>
                                      <p:to>
                                        <p:strVal val="solid"/>
                                      </p:to>
                                    </p:set>
                                    <p:set>
                                      <p:cBhvr>
                                        <p:cTn id="150" dur="10" fill="hold"/>
                                        <p:tgtEl>
                                          <p:spTgt spid="17"/>
                                        </p:tgtEl>
                                        <p:attrNameLst>
                                          <p:attrName>fill.on</p:attrName>
                                        </p:attrNameLst>
                                      </p:cBhvr>
                                      <p:to>
                                        <p:strVal val="true"/>
                                      </p:to>
                                    </p:set>
                                  </p:childTnLst>
                                </p:cTn>
                              </p:par>
                              <p:par>
                                <p:cTn id="151" presetID="1" presetClass="entr" presetSubtype="0" fill="hold" grpId="12" nodeType="withEffect">
                                  <p:stCondLst>
                                    <p:cond delay="5000"/>
                                  </p:stCondLst>
                                  <p:childTnLst>
                                    <p:set>
                                      <p:cBhvr>
                                        <p:cTn id="152" dur="1" fill="hold">
                                          <p:stCondLst>
                                            <p:cond delay="0"/>
                                          </p:stCondLst>
                                        </p:cTn>
                                        <p:tgtEl>
                                          <p:spTgt spid="22"/>
                                        </p:tgtEl>
                                        <p:attrNameLst>
                                          <p:attrName>style.visibility</p:attrName>
                                        </p:attrNameLst>
                                      </p:cBhvr>
                                      <p:to>
                                        <p:strVal val="visible"/>
                                      </p:to>
                                    </p:set>
                                  </p:childTnLst>
                                </p:cTn>
                              </p:par>
                              <p:par>
                                <p:cTn id="153" presetID="1" presetClass="exit" presetSubtype="0" fill="hold" grpId="11" nodeType="withEffect">
                                  <p:stCondLst>
                                    <p:cond delay="5000"/>
                                  </p:stCondLst>
                                  <p:childTnLst>
                                    <p:set>
                                      <p:cBhvr>
                                        <p:cTn id="154" dur="1" fill="hold">
                                          <p:stCondLst>
                                            <p:cond delay="0"/>
                                          </p:stCondLst>
                                        </p:cTn>
                                        <p:tgtEl>
                                          <p:spTgt spid="21"/>
                                        </p:tgtEl>
                                        <p:attrNameLst>
                                          <p:attrName>style.visibility</p:attrName>
                                        </p:attrNameLst>
                                      </p:cBhvr>
                                      <p:to>
                                        <p:strVal val="hidden"/>
                                      </p:to>
                                    </p:set>
                                  </p:childTnLst>
                                </p:cTn>
                              </p:par>
                              <p:par>
                                <p:cTn id="155" presetID="7" presetClass="emph" presetSubtype="2" fill="hold" nodeType="withEffect">
                                  <p:stCondLst>
                                    <p:cond delay="5000"/>
                                  </p:stCondLst>
                                  <p:childTnLst>
                                    <p:animClr clrSpc="rgb" dir="cw">
                                      <p:cBhvr>
                                        <p:cTn id="156" dur="10" fill="hold"/>
                                        <p:tgtEl>
                                          <p:spTgt spid="11"/>
                                        </p:tgtEl>
                                        <p:attrNameLst>
                                          <p:attrName>stroke.color</p:attrName>
                                        </p:attrNameLst>
                                      </p:cBhvr>
                                      <p:to>
                                        <a:srgbClr val="FF0000"/>
                                      </p:to>
                                    </p:animClr>
                                    <p:set>
                                      <p:cBhvr>
                                        <p:cTn id="157" dur="10" fill="hold"/>
                                        <p:tgtEl>
                                          <p:spTgt spid="11"/>
                                        </p:tgtEl>
                                        <p:attrNameLst>
                                          <p:attrName>stroke.on</p:attrName>
                                        </p:attrNameLst>
                                      </p:cBhvr>
                                      <p:to>
                                        <p:strVal val="true"/>
                                      </p:to>
                                    </p:set>
                                  </p:childTnLst>
                                </p:cTn>
                              </p:par>
                              <p:par>
                                <p:cTn id="158" presetID="1" presetClass="emph" presetSubtype="2" fill="hold" nodeType="withEffect">
                                  <p:stCondLst>
                                    <p:cond delay="5000"/>
                                  </p:stCondLst>
                                  <p:childTnLst>
                                    <p:animClr clrSpc="rgb" dir="cw">
                                      <p:cBhvr>
                                        <p:cTn id="159" dur="10" fill="hold"/>
                                        <p:tgtEl>
                                          <p:spTgt spid="17"/>
                                        </p:tgtEl>
                                        <p:attrNameLst>
                                          <p:attrName>fillcolor</p:attrName>
                                        </p:attrNameLst>
                                      </p:cBhvr>
                                      <p:to>
                                        <a:srgbClr val="FF0000"/>
                                      </p:to>
                                    </p:animClr>
                                    <p:set>
                                      <p:cBhvr>
                                        <p:cTn id="160" dur="10" fill="hold"/>
                                        <p:tgtEl>
                                          <p:spTgt spid="17"/>
                                        </p:tgtEl>
                                        <p:attrNameLst>
                                          <p:attrName>fill.type</p:attrName>
                                        </p:attrNameLst>
                                      </p:cBhvr>
                                      <p:to>
                                        <p:strVal val="solid"/>
                                      </p:to>
                                    </p:set>
                                    <p:set>
                                      <p:cBhvr>
                                        <p:cTn id="161" dur="10" fill="hold"/>
                                        <p:tgtEl>
                                          <p:spTgt spid="17"/>
                                        </p:tgtEl>
                                        <p:attrNameLst>
                                          <p:attrName>fill.on</p:attrName>
                                        </p:attrNameLst>
                                      </p:cBhvr>
                                      <p:to>
                                        <p:strVal val="true"/>
                                      </p:to>
                                    </p:set>
                                  </p:childTnLst>
                                </p:cTn>
                              </p:par>
                              <p:par>
                                <p:cTn id="162" presetID="10" presetClass="entr" presetSubtype="0" fill="hold" grpId="0" nodeType="withEffect">
                                  <p:stCondLst>
                                    <p:cond delay="1500"/>
                                  </p:stCondLst>
                                  <p:childTnLst>
                                    <p:set>
                                      <p:cBhvr>
                                        <p:cTn id="163" dur="1" fill="hold">
                                          <p:stCondLst>
                                            <p:cond delay="0"/>
                                          </p:stCondLst>
                                        </p:cTn>
                                        <p:tgtEl>
                                          <p:spTgt spid="23"/>
                                        </p:tgtEl>
                                        <p:attrNameLst>
                                          <p:attrName>style.visibility</p:attrName>
                                        </p:attrNameLst>
                                      </p:cBhvr>
                                      <p:to>
                                        <p:strVal val="visible"/>
                                      </p:to>
                                    </p:set>
                                    <p:animEffect transition="in" filter="fade">
                                      <p:cBhvr>
                                        <p:cTn id="164" dur="3000"/>
                                        <p:tgtEl>
                                          <p:spTgt spid="23"/>
                                        </p:tgtEl>
                                      </p:cBhvr>
                                    </p:animEffect>
                                  </p:childTnLst>
                                </p:cTn>
                              </p:par>
                              <p:par>
                                <p:cTn id="165" presetID="10" presetClass="entr" presetSubtype="0" fill="hold" grpId="0" nodeType="withEffect">
                                  <p:stCondLst>
                                    <p:cond delay="2000"/>
                                  </p:stCondLst>
                                  <p:childTnLst>
                                    <p:set>
                                      <p:cBhvr>
                                        <p:cTn id="166" dur="1" fill="hold">
                                          <p:stCondLst>
                                            <p:cond delay="0"/>
                                          </p:stCondLst>
                                        </p:cTn>
                                        <p:tgtEl>
                                          <p:spTgt spid="24"/>
                                        </p:tgtEl>
                                        <p:attrNameLst>
                                          <p:attrName>style.visibility</p:attrName>
                                        </p:attrNameLst>
                                      </p:cBhvr>
                                      <p:to>
                                        <p:strVal val="visible"/>
                                      </p:to>
                                    </p:set>
                                    <p:animEffect transition="in" filter="fade">
                                      <p:cBhvr>
                                        <p:cTn id="167" dur="3000"/>
                                        <p:tgtEl>
                                          <p:spTgt spid="24"/>
                                        </p:tgtEl>
                                      </p:cBhvr>
                                    </p:animEffect>
                                  </p:childTnLst>
                                </p:cTn>
                              </p:par>
                              <p:par>
                                <p:cTn id="168" presetID="10" presetClass="entr" presetSubtype="0" fill="hold" grpId="0" nodeType="withEffect">
                                  <p:stCondLst>
                                    <p:cond delay="2000"/>
                                  </p:stCondLst>
                                  <p:childTnLst>
                                    <p:set>
                                      <p:cBhvr>
                                        <p:cTn id="169" dur="1" fill="hold">
                                          <p:stCondLst>
                                            <p:cond delay="0"/>
                                          </p:stCondLst>
                                        </p:cTn>
                                        <p:tgtEl>
                                          <p:spTgt spid="27"/>
                                        </p:tgtEl>
                                        <p:attrNameLst>
                                          <p:attrName>style.visibility</p:attrName>
                                        </p:attrNameLst>
                                      </p:cBhvr>
                                      <p:to>
                                        <p:strVal val="visible"/>
                                      </p:to>
                                    </p:set>
                                    <p:animEffect transition="in" filter="fade">
                                      <p:cBhvr>
                                        <p:cTn id="170" dur="3000"/>
                                        <p:tgtEl>
                                          <p:spTgt spid="27"/>
                                        </p:tgtEl>
                                      </p:cBhvr>
                                    </p:animEffect>
                                  </p:childTnLst>
                                </p:cTn>
                              </p:par>
                              <p:par>
                                <p:cTn id="171" presetID="10" presetClass="entr" presetSubtype="0" fill="hold" grpId="0" nodeType="withEffect">
                                  <p:stCondLst>
                                    <p:cond delay="2500"/>
                                  </p:stCondLst>
                                  <p:childTnLst>
                                    <p:set>
                                      <p:cBhvr>
                                        <p:cTn id="172" dur="1" fill="hold">
                                          <p:stCondLst>
                                            <p:cond delay="0"/>
                                          </p:stCondLst>
                                        </p:cTn>
                                        <p:tgtEl>
                                          <p:spTgt spid="26"/>
                                        </p:tgtEl>
                                        <p:attrNameLst>
                                          <p:attrName>style.visibility</p:attrName>
                                        </p:attrNameLst>
                                      </p:cBhvr>
                                      <p:to>
                                        <p:strVal val="visible"/>
                                      </p:to>
                                    </p:set>
                                    <p:animEffect transition="in" filter="fade">
                                      <p:cBhvr>
                                        <p:cTn id="173" dur="3000"/>
                                        <p:tgtEl>
                                          <p:spTgt spid="26"/>
                                        </p:tgtEl>
                                      </p:cBhvr>
                                    </p:animEffect>
                                  </p:childTnLst>
                                </p:cTn>
                              </p:par>
                              <p:par>
                                <p:cTn id="174" presetID="10" presetClass="entr" presetSubtype="0" fill="hold" grpId="0" nodeType="withEffect">
                                  <p:stCondLst>
                                    <p:cond delay="250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3000"/>
                                        <p:tgtEl>
                                          <p:spTgt spid="25"/>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left)">
                                      <p:cBhvr>
                                        <p:cTn id="181" dur="750"/>
                                        <p:tgtEl>
                                          <p:spTgt spid="33"/>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32"/>
                                        </p:tgtEl>
                                        <p:attrNameLst>
                                          <p:attrName>style.visibility</p:attrName>
                                        </p:attrNameLst>
                                      </p:cBhvr>
                                      <p:to>
                                        <p:strVal val="visible"/>
                                      </p:to>
                                    </p:set>
                                    <p:animEffect transition="in" filter="wipe(left)">
                                      <p:cBhvr>
                                        <p:cTn id="186" dur="750"/>
                                        <p:tgtEl>
                                          <p:spTgt spid="32"/>
                                        </p:tgtEl>
                                      </p:cBhvr>
                                    </p:animEffect>
                                  </p:childTnLst>
                                </p:cTn>
                              </p:par>
                              <p:par>
                                <p:cTn id="187" presetID="22" presetClass="entr" presetSubtype="8" fill="hold" grpId="0" nodeType="withEffect">
                                  <p:stCondLst>
                                    <p:cond delay="0"/>
                                  </p:stCondLst>
                                  <p:childTnLst>
                                    <p:set>
                                      <p:cBhvr>
                                        <p:cTn id="188" dur="1" fill="hold">
                                          <p:stCondLst>
                                            <p:cond delay="0"/>
                                          </p:stCondLst>
                                        </p:cTn>
                                        <p:tgtEl>
                                          <p:spTgt spid="31"/>
                                        </p:tgtEl>
                                        <p:attrNameLst>
                                          <p:attrName>style.visibility</p:attrName>
                                        </p:attrNameLst>
                                      </p:cBhvr>
                                      <p:to>
                                        <p:strVal val="visible"/>
                                      </p:to>
                                    </p:set>
                                    <p:animEffect transition="in" filter="wipe(left)">
                                      <p:cBhvr>
                                        <p:cTn id="189" dur="750"/>
                                        <p:tgtEl>
                                          <p:spTgt spid="31"/>
                                        </p:tgtEl>
                                      </p:cBhvr>
                                    </p:animEffec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P spid="21" grpId="3"/>
      <p:bldP spid="21" grpId="4"/>
      <p:bldP spid="21" grpId="5"/>
      <p:bldP spid="21" grpId="6"/>
      <p:bldP spid="21" grpId="7"/>
      <p:bldP spid="21" grpId="8"/>
      <p:bldP spid="21" grpId="9"/>
      <p:bldP spid="21" grpId="10"/>
      <p:bldP spid="21" grpId="11"/>
      <p:bldP spid="22" grpId="0"/>
      <p:bldP spid="22" grpId="1"/>
      <p:bldP spid="22" grpId="2"/>
      <p:bldP spid="22" grpId="3"/>
      <p:bldP spid="22" grpId="4"/>
      <p:bldP spid="22" grpId="5"/>
      <p:bldP spid="22" grpId="6"/>
      <p:bldP spid="22" grpId="7"/>
      <p:bldP spid="22" grpId="8"/>
      <p:bldP spid="22" grpId="9"/>
      <p:bldP spid="22" grpId="10"/>
      <p:bldP spid="22" grpId="11"/>
      <p:bldP spid="22" grpId="12"/>
      <p:bldP spid="23" grpId="0" animBg="1"/>
      <p:bldP spid="24" grpId="0" animBg="1"/>
      <p:bldP spid="25" grpId="0" animBg="1"/>
      <p:bldP spid="26" grpId="0" animBg="1"/>
      <p:bldP spid="27" grpId="0" animBg="1"/>
      <p:bldP spid="31" grpId="0" animBg="1"/>
      <p:bldP spid="32" grpId="0" animBg="1"/>
      <p:bldP spid="33" grpId="0" animBg="1"/>
      <p:bldP spid="34" grpId="0"/>
      <p:bldP spid="35" grpId="0"/>
      <p:bldP spid="35" grpId="1"/>
      <p:bldP spid="28" grpId="0"/>
      <p:bldP spid="28"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Approach: DARP</a:t>
            </a:r>
            <a:endParaRPr lang="en-US" dirty="0"/>
          </a:p>
        </p:txBody>
      </p:sp>
      <p:sp>
        <p:nvSpPr>
          <p:cNvPr id="3" name="Content Placeholder 2"/>
          <p:cNvSpPr>
            <a:spLocks noGrp="1"/>
          </p:cNvSpPr>
          <p:nvPr>
            <p:ph idx="1"/>
          </p:nvPr>
        </p:nvSpPr>
        <p:spPr/>
        <p:txBody>
          <a:bodyPr>
            <a:normAutofit/>
          </a:bodyPr>
          <a:lstStyle/>
          <a:p>
            <a:r>
              <a:rPr lang="en-US" b="1" dirty="0" smtClean="0"/>
              <a:t>Dynamic Access-Refresh Parallelization (DARP)</a:t>
            </a:r>
          </a:p>
          <a:p>
            <a:pPr lvl="1"/>
            <a:r>
              <a:rPr lang="en-US" dirty="0" smtClean="0"/>
              <a:t>An improved scheduling policy for </a:t>
            </a:r>
            <a:r>
              <a:rPr lang="en-US" dirty="0" smtClean="0">
                <a:solidFill>
                  <a:srgbClr val="064FBA"/>
                </a:solidFill>
              </a:rPr>
              <a:t>per-bank refreshes</a:t>
            </a:r>
          </a:p>
          <a:p>
            <a:pPr lvl="1"/>
            <a:r>
              <a:rPr lang="en-US" dirty="0" smtClean="0">
                <a:solidFill>
                  <a:srgbClr val="000000"/>
                </a:solidFill>
              </a:rPr>
              <a:t>Exploits </a:t>
            </a:r>
            <a:r>
              <a:rPr lang="en-US" dirty="0" smtClean="0">
                <a:solidFill>
                  <a:srgbClr val="064FBA"/>
                </a:solidFill>
              </a:rPr>
              <a:t>refresh scheduling flexibility</a:t>
            </a:r>
            <a:r>
              <a:rPr lang="en-US" dirty="0" smtClean="0">
                <a:solidFill>
                  <a:srgbClr val="000000"/>
                </a:solidFill>
              </a:rPr>
              <a:t> in DDR DRAM</a:t>
            </a:r>
          </a:p>
          <a:p>
            <a:endParaRPr lang="en-US" dirty="0" smtClean="0"/>
          </a:p>
          <a:p>
            <a:r>
              <a:rPr lang="en-US" u="sng" dirty="0" smtClean="0"/>
              <a:t>Component 1</a:t>
            </a:r>
            <a:r>
              <a:rPr lang="en-US" dirty="0" smtClean="0"/>
              <a:t>: </a:t>
            </a:r>
            <a:r>
              <a:rPr lang="en-US" b="1" dirty="0" smtClean="0"/>
              <a:t>Out-of-order per-bank refresh</a:t>
            </a:r>
          </a:p>
          <a:p>
            <a:pPr lvl="1"/>
            <a:r>
              <a:rPr lang="en-US" dirty="0" smtClean="0"/>
              <a:t>Avoids poor static scheduling decisions</a:t>
            </a:r>
          </a:p>
          <a:p>
            <a:pPr lvl="1"/>
            <a:r>
              <a:rPr lang="en-US" dirty="0" smtClean="0"/>
              <a:t>Dynamically issues per-bank refreshes to idle banks</a:t>
            </a:r>
            <a:endParaRPr lang="en-US" dirty="0"/>
          </a:p>
          <a:p>
            <a:pPr lvl="1"/>
            <a:endParaRPr lang="en-US" dirty="0" smtClean="0"/>
          </a:p>
          <a:p>
            <a:r>
              <a:rPr lang="en-US" u="sng" dirty="0" smtClean="0"/>
              <a:t>Component 2</a:t>
            </a:r>
            <a:r>
              <a:rPr lang="en-US" dirty="0" smtClean="0"/>
              <a:t>: </a:t>
            </a:r>
            <a:r>
              <a:rPr lang="en-US" b="1" dirty="0" smtClean="0"/>
              <a:t>Write-Refresh Parallelization</a:t>
            </a:r>
          </a:p>
          <a:p>
            <a:pPr lvl="1"/>
            <a:r>
              <a:rPr lang="en-US" dirty="0" smtClean="0"/>
              <a:t>Avoids refresh interference on latency-critical reads</a:t>
            </a:r>
          </a:p>
          <a:p>
            <a:pPr lvl="1"/>
            <a:r>
              <a:rPr lang="en-US" dirty="0" smtClean="0"/>
              <a:t>Parallelizes refreshes with </a:t>
            </a:r>
            <a:r>
              <a:rPr lang="en-US" b="1" dirty="0" smtClean="0"/>
              <a:t>a batch of writes</a:t>
            </a:r>
            <a:endParaRPr lang="en-US" b="1" dirty="0"/>
          </a:p>
        </p:txBody>
      </p:sp>
      <p:sp>
        <p:nvSpPr>
          <p:cNvPr id="4" name="Slide Number Placeholder 3"/>
          <p:cNvSpPr>
            <a:spLocks noGrp="1"/>
          </p:cNvSpPr>
          <p:nvPr>
            <p:ph type="sldNum" sz="quarter" idx="12"/>
          </p:nvPr>
        </p:nvSpPr>
        <p:spPr/>
        <p:txBody>
          <a:bodyPr/>
          <a:lstStyle/>
          <a:p>
            <a:fld id="{13F32364-6BA0-48AA-B029-3ED2192016FC}" type="slidenum">
              <a:rPr lang="en-US" smtClean="0">
                <a:solidFill>
                  <a:prstClr val="black"/>
                </a:solidFill>
                <a:latin typeface="Myriad Pro"/>
              </a:rPr>
              <a:pPr/>
              <a:t>80</a:t>
            </a:fld>
            <a:endParaRPr lang="en-US">
              <a:solidFill>
                <a:prstClr val="black"/>
              </a:solidFill>
              <a:latin typeface="Myriad Pro"/>
            </a:endParaRPr>
          </a:p>
        </p:txBody>
      </p:sp>
    </p:spTree>
    <p:extLst>
      <p:ext uri="{BB962C8B-B14F-4D97-AF65-F5344CB8AC3E}">
        <p14:creationId xmlns:p14="http://schemas.microsoft.com/office/powerpoint/2010/main" val="5941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Shortcomings of </a:t>
            </a:r>
            <a:r>
              <a:rPr lang="en-US" dirty="0" smtClean="0"/>
              <a:t>Per-Bank Refresh</a:t>
            </a:r>
            <a:endParaRPr lang="en-US" dirty="0"/>
          </a:p>
        </p:txBody>
      </p:sp>
      <p:sp>
        <p:nvSpPr>
          <p:cNvPr id="3" name="Content Placeholder 2"/>
          <p:cNvSpPr>
            <a:spLocks noGrp="1"/>
          </p:cNvSpPr>
          <p:nvPr>
            <p:ph idx="1"/>
          </p:nvPr>
        </p:nvSpPr>
        <p:spPr/>
        <p:txBody>
          <a:bodyPr/>
          <a:lstStyle/>
          <a:p>
            <a:r>
              <a:rPr lang="en-US" u="sng" dirty="0" smtClean="0"/>
              <a:t>Problem 2</a:t>
            </a:r>
            <a:r>
              <a:rPr lang="en-US" dirty="0" smtClean="0"/>
              <a:t>: Banks that are being refreshed cannot concurrently serve memory requests</a:t>
            </a:r>
          </a:p>
          <a:p>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solidFill>
                  <a:prstClr val="black"/>
                </a:solidFill>
                <a:latin typeface="Calibri"/>
              </a:rPr>
              <a:pPr/>
              <a:t>81</a:t>
            </a:fld>
            <a:endParaRPr lang="en-US" dirty="0">
              <a:solidFill>
                <a:prstClr val="black"/>
              </a:solidFill>
              <a:latin typeface="Calibri"/>
            </a:endParaRPr>
          </a:p>
        </p:txBody>
      </p:sp>
      <p:sp>
        <p:nvSpPr>
          <p:cNvPr id="26" name="TextBox 25"/>
          <p:cNvSpPr txBox="1"/>
          <p:nvPr/>
        </p:nvSpPr>
        <p:spPr>
          <a:xfrm>
            <a:off x="4393924" y="4319806"/>
            <a:ext cx="711476" cy="400110"/>
          </a:xfrm>
          <a:prstGeom prst="rect">
            <a:avLst/>
          </a:prstGeom>
          <a:noFill/>
        </p:spPr>
        <p:txBody>
          <a:bodyPr wrap="none" rtlCol="0">
            <a:spAutoFit/>
          </a:bodyPr>
          <a:lstStyle/>
          <a:p>
            <a:r>
              <a:rPr lang="en-US" sz="2000" dirty="0" smtClean="0">
                <a:solidFill>
                  <a:prstClr val="black"/>
                </a:solidFill>
                <a:latin typeface="Calibri"/>
              </a:rPr>
              <a:t>Time</a:t>
            </a:r>
            <a:endParaRPr lang="en-US" sz="2000" dirty="0">
              <a:solidFill>
                <a:prstClr val="black"/>
              </a:solidFill>
              <a:latin typeface="Calibri"/>
            </a:endParaRPr>
          </a:p>
        </p:txBody>
      </p:sp>
      <p:cxnSp>
        <p:nvCxnSpPr>
          <p:cNvPr id="27" name="timeline"/>
          <p:cNvCxnSpPr/>
          <p:nvPr/>
        </p:nvCxnSpPr>
        <p:spPr>
          <a:xfrm flipV="1">
            <a:off x="609600" y="4268494"/>
            <a:ext cx="4114800" cy="7949"/>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DRAM"/>
          <p:cNvSpPr/>
          <p:nvPr/>
        </p:nvSpPr>
        <p:spPr>
          <a:xfrm>
            <a:off x="5181600" y="3581400"/>
            <a:ext cx="3277723" cy="1295400"/>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 0</a:t>
            </a:r>
            <a:endParaRPr lang="en-US" sz="2800" b="1" i="1" dirty="0">
              <a:solidFill>
                <a:prstClr val="black"/>
              </a:solidFill>
              <a:latin typeface="Calibri"/>
            </a:endParaRPr>
          </a:p>
        </p:txBody>
      </p:sp>
      <p:sp>
        <p:nvSpPr>
          <p:cNvPr id="30" name="ref1"/>
          <p:cNvSpPr/>
          <p:nvPr/>
        </p:nvSpPr>
        <p:spPr>
          <a:xfrm>
            <a:off x="3429000" y="4114800"/>
            <a:ext cx="533400" cy="281206"/>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Calibri"/>
              </a:rPr>
              <a:t>RD</a:t>
            </a:r>
            <a:endParaRPr lang="en-US" sz="2000" b="1" dirty="0">
              <a:solidFill>
                <a:prstClr val="white"/>
              </a:solidFill>
              <a:latin typeface="Calibri"/>
            </a:endParaRPr>
          </a:p>
        </p:txBody>
      </p:sp>
      <p:grpSp>
        <p:nvGrpSpPr>
          <p:cNvPr id="36" name="Group 35"/>
          <p:cNvGrpSpPr/>
          <p:nvPr/>
        </p:nvGrpSpPr>
        <p:grpSpPr>
          <a:xfrm>
            <a:off x="1226036" y="3124200"/>
            <a:ext cx="2964964" cy="990600"/>
            <a:chOff x="1226036" y="3657600"/>
            <a:chExt cx="2964964" cy="990600"/>
          </a:xfrm>
        </p:grpSpPr>
        <p:sp>
          <p:nvSpPr>
            <p:cNvPr id="31" name="TextBox 30"/>
            <p:cNvSpPr txBox="1"/>
            <p:nvPr/>
          </p:nvSpPr>
          <p:spPr>
            <a:xfrm>
              <a:off x="1226036" y="3657600"/>
              <a:ext cx="2964964" cy="523220"/>
            </a:xfrm>
            <a:prstGeom prst="rect">
              <a:avLst/>
            </a:prstGeom>
            <a:noFill/>
          </p:spPr>
          <p:txBody>
            <a:bodyPr wrap="none" rtlCol="0">
              <a:spAutoFit/>
            </a:bodyPr>
            <a:lstStyle/>
            <a:p>
              <a:r>
                <a:rPr lang="en-US" sz="2800" b="1" dirty="0" smtClean="0">
                  <a:solidFill>
                    <a:srgbClr val="FF0000"/>
                  </a:solidFill>
                  <a:latin typeface="Calibri"/>
                </a:rPr>
                <a:t>Delayed by refresh</a:t>
              </a:r>
              <a:endParaRPr lang="en-US" sz="2800" b="1" dirty="0">
                <a:solidFill>
                  <a:srgbClr val="FF0000"/>
                </a:solidFill>
                <a:latin typeface="Calibri"/>
              </a:endParaRPr>
            </a:p>
          </p:txBody>
        </p:sp>
        <p:cxnSp>
          <p:nvCxnSpPr>
            <p:cNvPr id="32" name="Curved Connector 31"/>
            <p:cNvCxnSpPr/>
            <p:nvPr/>
          </p:nvCxnSpPr>
          <p:spPr>
            <a:xfrm rot="16200000" flipH="1">
              <a:off x="2933700" y="4152900"/>
              <a:ext cx="533400" cy="457200"/>
            </a:xfrm>
            <a:prstGeom prst="curvedConnector3">
              <a:avLst>
                <a:gd name="adj1" fmla="val 30866"/>
              </a:avLst>
            </a:prstGeom>
            <a:ln w="571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990600" y="3581402"/>
            <a:ext cx="7467600" cy="1295402"/>
            <a:chOff x="990600" y="3581402"/>
            <a:chExt cx="7467600" cy="1295402"/>
          </a:xfrm>
        </p:grpSpPr>
        <p:sp>
          <p:nvSpPr>
            <p:cNvPr id="28" name="ref1"/>
            <p:cNvSpPr/>
            <p:nvPr/>
          </p:nvSpPr>
          <p:spPr>
            <a:xfrm>
              <a:off x="990600" y="4114800"/>
              <a:ext cx="2334768" cy="281206"/>
            </a:xfrm>
            <a:prstGeom prst="roundRect">
              <a:avLst/>
            </a:prstGeom>
            <a:solidFill>
              <a:srgbClr val="FF8C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Calibri"/>
                </a:rPr>
                <a:t>Per-</a:t>
              </a:r>
              <a:r>
                <a:rPr lang="en-US" sz="2000" b="1" dirty="0">
                  <a:solidFill>
                    <a:prstClr val="white"/>
                  </a:solidFill>
                  <a:latin typeface="Calibri"/>
                </a:rPr>
                <a:t>B</a:t>
              </a:r>
              <a:r>
                <a:rPr lang="en-US" sz="2000" b="1" dirty="0" smtClean="0">
                  <a:solidFill>
                    <a:prstClr val="white"/>
                  </a:solidFill>
                  <a:latin typeface="Calibri"/>
                </a:rPr>
                <a:t>ank Refresh</a:t>
              </a:r>
              <a:endParaRPr lang="en-US" sz="2000" b="1" dirty="0">
                <a:solidFill>
                  <a:prstClr val="white"/>
                </a:solidFill>
                <a:latin typeface="Calibri"/>
              </a:endParaRPr>
            </a:p>
          </p:txBody>
        </p:sp>
        <p:grpSp>
          <p:nvGrpSpPr>
            <p:cNvPr id="39" name="Group 38"/>
            <p:cNvGrpSpPr/>
            <p:nvPr/>
          </p:nvGrpSpPr>
          <p:grpSpPr>
            <a:xfrm>
              <a:off x="5180477" y="3581402"/>
              <a:ext cx="3277723" cy="1295402"/>
              <a:chOff x="5334000" y="3745137"/>
              <a:chExt cx="3277723" cy="1252003"/>
            </a:xfrm>
          </p:grpSpPr>
          <p:sp>
            <p:nvSpPr>
              <p:cNvPr id="40" name="DRAM"/>
              <p:cNvSpPr/>
              <p:nvPr/>
            </p:nvSpPr>
            <p:spPr>
              <a:xfrm>
                <a:off x="5334000" y="3745137"/>
                <a:ext cx="3277723" cy="1252003"/>
              </a:xfrm>
              <a:prstGeom prst="roundRect">
                <a:avLst>
                  <a:gd name="adj" fmla="val 5494"/>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prstClr val="black"/>
                  </a:solidFill>
                  <a:latin typeface="Calibri"/>
                </a:endParaRPr>
              </a:p>
            </p:txBody>
          </p:sp>
          <p:pic>
            <p:nvPicPr>
              <p:cNvPr id="41" name="new 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723" y="3892431"/>
                <a:ext cx="684674" cy="684674"/>
              </a:xfrm>
              <a:prstGeom prst="rect">
                <a:avLst/>
              </a:prstGeom>
            </p:spPr>
          </p:pic>
        </p:grpSp>
      </p:grpSp>
    </p:spTree>
    <p:extLst>
      <p:ext uri="{BB962C8B-B14F-4D97-AF65-F5344CB8AC3E}">
        <p14:creationId xmlns:p14="http://schemas.microsoft.com/office/powerpoint/2010/main" val="40820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Shortcomings of </a:t>
            </a:r>
            <a:r>
              <a:rPr lang="en-US" dirty="0" smtClean="0"/>
              <a:t>Per-Bank Refresh</a:t>
            </a:r>
            <a:endParaRPr lang="en-US" dirty="0"/>
          </a:p>
        </p:txBody>
      </p:sp>
      <p:sp>
        <p:nvSpPr>
          <p:cNvPr id="3" name="Content Placeholder 2"/>
          <p:cNvSpPr>
            <a:spLocks noGrp="1"/>
          </p:cNvSpPr>
          <p:nvPr>
            <p:ph idx="1"/>
          </p:nvPr>
        </p:nvSpPr>
        <p:spPr/>
        <p:txBody>
          <a:bodyPr/>
          <a:lstStyle/>
          <a:p>
            <a:r>
              <a:rPr lang="en-US" u="sng" dirty="0" smtClean="0"/>
              <a:t>Problem 2</a:t>
            </a:r>
            <a:r>
              <a:rPr lang="en-US" dirty="0" smtClean="0"/>
              <a:t>: Refreshing banks cannot concurrently serve memory requests</a:t>
            </a:r>
            <a:endParaRPr lang="en-US" dirty="0"/>
          </a:p>
          <a:p>
            <a:r>
              <a:rPr lang="en-US" u="sng" dirty="0" smtClean="0">
                <a:solidFill>
                  <a:srgbClr val="064FBA"/>
                </a:solidFill>
              </a:rPr>
              <a:t>Key idea</a:t>
            </a:r>
            <a:r>
              <a:rPr lang="en-US" dirty="0" smtClean="0">
                <a:solidFill>
                  <a:srgbClr val="064FBA"/>
                </a:solidFill>
              </a:rPr>
              <a:t>: Exploit </a:t>
            </a:r>
            <a:r>
              <a:rPr lang="en-US" b="1" dirty="0" smtClean="0">
                <a:solidFill>
                  <a:srgbClr val="064FBA"/>
                </a:solidFill>
              </a:rPr>
              <a:t>subarrays</a:t>
            </a:r>
            <a:r>
              <a:rPr lang="en-US" dirty="0" smtClean="0">
                <a:solidFill>
                  <a:srgbClr val="064FBA"/>
                </a:solidFill>
              </a:rPr>
              <a:t> within a bank to parallelize refreshes and accesses across </a:t>
            </a:r>
            <a:r>
              <a:rPr lang="en-US" b="1" dirty="0" smtClean="0">
                <a:solidFill>
                  <a:srgbClr val="064FBA"/>
                </a:solidFill>
              </a:rPr>
              <a:t>subarrays</a:t>
            </a:r>
            <a:endParaRPr lang="en-US" b="1" dirty="0">
              <a:solidFill>
                <a:srgbClr val="064FBA"/>
              </a:solidFill>
            </a:endParaRPr>
          </a:p>
        </p:txBody>
      </p:sp>
      <p:sp>
        <p:nvSpPr>
          <p:cNvPr id="4" name="Slide Number Placeholder 3"/>
          <p:cNvSpPr>
            <a:spLocks noGrp="1"/>
          </p:cNvSpPr>
          <p:nvPr>
            <p:ph type="sldNum" sz="quarter" idx="12"/>
          </p:nvPr>
        </p:nvSpPr>
        <p:spPr/>
        <p:txBody>
          <a:bodyPr/>
          <a:lstStyle/>
          <a:p>
            <a:fld id="{13F32364-6BA0-48AA-B029-3ED2192016FC}" type="slidenum">
              <a:rPr lang="en-US" smtClean="0">
                <a:solidFill>
                  <a:prstClr val="black"/>
                </a:solidFill>
                <a:latin typeface="Calibri"/>
              </a:rPr>
              <a:pPr/>
              <a:t>82</a:t>
            </a:fld>
            <a:endParaRPr lang="en-US" dirty="0">
              <a:solidFill>
                <a:prstClr val="black"/>
              </a:solidFill>
              <a:latin typeface="Calibri"/>
            </a:endParaRPr>
          </a:p>
        </p:txBody>
      </p:sp>
      <p:sp>
        <p:nvSpPr>
          <p:cNvPr id="26" name="TextBox 25"/>
          <p:cNvSpPr txBox="1"/>
          <p:nvPr/>
        </p:nvSpPr>
        <p:spPr>
          <a:xfrm>
            <a:off x="4393924" y="3962400"/>
            <a:ext cx="711476" cy="400110"/>
          </a:xfrm>
          <a:prstGeom prst="rect">
            <a:avLst/>
          </a:prstGeom>
          <a:noFill/>
        </p:spPr>
        <p:txBody>
          <a:bodyPr wrap="none" rtlCol="0">
            <a:spAutoFit/>
          </a:bodyPr>
          <a:lstStyle/>
          <a:p>
            <a:r>
              <a:rPr lang="en-US" sz="2000" dirty="0" smtClean="0">
                <a:solidFill>
                  <a:prstClr val="black"/>
                </a:solidFill>
                <a:latin typeface="Calibri"/>
              </a:rPr>
              <a:t>Time</a:t>
            </a:r>
            <a:endParaRPr lang="en-US" sz="2000" dirty="0">
              <a:solidFill>
                <a:prstClr val="black"/>
              </a:solidFill>
              <a:latin typeface="Calibri"/>
            </a:endParaRPr>
          </a:p>
        </p:txBody>
      </p:sp>
      <p:cxnSp>
        <p:nvCxnSpPr>
          <p:cNvPr id="27" name="timeline"/>
          <p:cNvCxnSpPr/>
          <p:nvPr/>
        </p:nvCxnSpPr>
        <p:spPr>
          <a:xfrm flipV="1">
            <a:off x="609600" y="3963694"/>
            <a:ext cx="4114800" cy="7949"/>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DRAM"/>
          <p:cNvSpPr/>
          <p:nvPr/>
        </p:nvSpPr>
        <p:spPr>
          <a:xfrm>
            <a:off x="5181600" y="3581400"/>
            <a:ext cx="3277723" cy="1295400"/>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 0</a:t>
            </a:r>
            <a:endParaRPr lang="en-US" sz="2800" b="1" i="1" dirty="0">
              <a:solidFill>
                <a:prstClr val="black"/>
              </a:solidFill>
              <a:latin typeface="Calibri"/>
            </a:endParaRPr>
          </a:p>
        </p:txBody>
      </p:sp>
      <p:grpSp>
        <p:nvGrpSpPr>
          <p:cNvPr id="23" name="Group 22"/>
          <p:cNvGrpSpPr/>
          <p:nvPr/>
        </p:nvGrpSpPr>
        <p:grpSpPr>
          <a:xfrm>
            <a:off x="5181600" y="3581400"/>
            <a:ext cx="3277723" cy="1295400"/>
            <a:chOff x="4419600" y="4038600"/>
            <a:chExt cx="3277723" cy="457200"/>
          </a:xfrm>
        </p:grpSpPr>
        <p:sp>
          <p:nvSpPr>
            <p:cNvPr id="19" name="DRAM"/>
            <p:cNvSpPr/>
            <p:nvPr/>
          </p:nvSpPr>
          <p:spPr>
            <a:xfrm>
              <a:off x="4419600" y="4038600"/>
              <a:ext cx="3277723" cy="228600"/>
            </a:xfrm>
            <a:prstGeom prst="roundRect">
              <a:avLst>
                <a:gd name="adj" fmla="val 5494"/>
              </a:avLst>
            </a:prstGeom>
            <a:solidFill>
              <a:srgbClr val="064FBA"/>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prstClr val="white"/>
                  </a:solidFill>
                  <a:latin typeface="Calibri"/>
                </a:rPr>
                <a:t>Subarray 1</a:t>
              </a:r>
              <a:endParaRPr lang="en-US" sz="3200" b="1" i="1" dirty="0">
                <a:solidFill>
                  <a:prstClr val="white"/>
                </a:solidFill>
                <a:latin typeface="Calibri"/>
              </a:endParaRPr>
            </a:p>
          </p:txBody>
        </p:sp>
        <p:sp>
          <p:nvSpPr>
            <p:cNvPr id="21" name="DRAM"/>
            <p:cNvSpPr/>
            <p:nvPr/>
          </p:nvSpPr>
          <p:spPr>
            <a:xfrm>
              <a:off x="4419600" y="4267200"/>
              <a:ext cx="3277723" cy="228600"/>
            </a:xfrm>
            <a:prstGeom prst="roundRect">
              <a:avLst>
                <a:gd name="adj" fmla="val 5494"/>
              </a:avLst>
            </a:prstGeom>
            <a:solidFill>
              <a:srgbClr val="064FBA"/>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prstClr val="white"/>
                  </a:solidFill>
                  <a:latin typeface="Calibri"/>
                </a:rPr>
                <a:t>Subarray 0</a:t>
              </a:r>
              <a:endParaRPr lang="en-US" sz="3200" b="1" i="1" dirty="0">
                <a:solidFill>
                  <a:prstClr val="white"/>
                </a:solidFill>
                <a:latin typeface="Calibri"/>
              </a:endParaRPr>
            </a:p>
          </p:txBody>
        </p:sp>
      </p:grpSp>
      <p:sp>
        <p:nvSpPr>
          <p:cNvPr id="30" name="ref1"/>
          <p:cNvSpPr/>
          <p:nvPr/>
        </p:nvSpPr>
        <p:spPr>
          <a:xfrm>
            <a:off x="2133600" y="3810000"/>
            <a:ext cx="533400" cy="281206"/>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Calibri"/>
              </a:rPr>
              <a:t>RD</a:t>
            </a:r>
            <a:endParaRPr lang="en-US" sz="2000" b="1" dirty="0">
              <a:solidFill>
                <a:prstClr val="white"/>
              </a:solidFill>
              <a:latin typeface="Calibri"/>
            </a:endParaRPr>
          </a:p>
        </p:txBody>
      </p:sp>
      <p:grpSp>
        <p:nvGrpSpPr>
          <p:cNvPr id="13" name="Group 12"/>
          <p:cNvGrpSpPr/>
          <p:nvPr/>
        </p:nvGrpSpPr>
        <p:grpSpPr>
          <a:xfrm>
            <a:off x="5181600" y="4190993"/>
            <a:ext cx="3352800" cy="708406"/>
            <a:chOff x="5335123" y="4334314"/>
            <a:chExt cx="3352800" cy="684674"/>
          </a:xfrm>
        </p:grpSpPr>
        <p:sp>
          <p:nvSpPr>
            <p:cNvPr id="14" name="DRAM"/>
            <p:cNvSpPr/>
            <p:nvPr/>
          </p:nvSpPr>
          <p:spPr>
            <a:xfrm>
              <a:off x="5335123" y="4369672"/>
              <a:ext cx="3277723" cy="627474"/>
            </a:xfrm>
            <a:prstGeom prst="roundRect">
              <a:avLst>
                <a:gd name="adj" fmla="val 5494"/>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prstClr val="black"/>
                </a:solidFill>
                <a:latin typeface="Calibri"/>
              </a:endParaRPr>
            </a:p>
          </p:txBody>
        </p:sp>
        <p:pic>
          <p:nvPicPr>
            <p:cNvPr id="15" name="new 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3249" y="4334314"/>
              <a:ext cx="684674" cy="684674"/>
            </a:xfrm>
            <a:prstGeom prst="rect">
              <a:avLst/>
            </a:prstGeom>
          </p:spPr>
        </p:pic>
      </p:grpSp>
      <p:cxnSp>
        <p:nvCxnSpPr>
          <p:cNvPr id="17" name="timeline"/>
          <p:cNvCxnSpPr/>
          <p:nvPr/>
        </p:nvCxnSpPr>
        <p:spPr>
          <a:xfrm flipV="1">
            <a:off x="609600" y="4577778"/>
            <a:ext cx="4114800" cy="7949"/>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f1"/>
          <p:cNvSpPr/>
          <p:nvPr/>
        </p:nvSpPr>
        <p:spPr>
          <a:xfrm>
            <a:off x="990600" y="4424084"/>
            <a:ext cx="2334768" cy="281206"/>
          </a:xfrm>
          <a:prstGeom prst="roundRect">
            <a:avLst/>
          </a:prstGeom>
          <a:solidFill>
            <a:srgbClr val="FF8C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Calibri"/>
              </a:rPr>
              <a:t>Subarray Refresh</a:t>
            </a:r>
            <a:endParaRPr lang="en-US" sz="2000" b="1" dirty="0">
              <a:solidFill>
                <a:prstClr val="white"/>
              </a:solidFill>
              <a:latin typeface="Calibri"/>
            </a:endParaRPr>
          </a:p>
        </p:txBody>
      </p:sp>
      <p:grpSp>
        <p:nvGrpSpPr>
          <p:cNvPr id="5" name="Group 4"/>
          <p:cNvGrpSpPr/>
          <p:nvPr/>
        </p:nvGrpSpPr>
        <p:grpSpPr>
          <a:xfrm>
            <a:off x="609600" y="4268494"/>
            <a:ext cx="4495800" cy="451422"/>
            <a:chOff x="609600" y="4268494"/>
            <a:chExt cx="4495800" cy="451422"/>
          </a:xfrm>
        </p:grpSpPr>
        <p:sp>
          <p:nvSpPr>
            <p:cNvPr id="22" name="TextBox 21"/>
            <p:cNvSpPr txBox="1"/>
            <p:nvPr/>
          </p:nvSpPr>
          <p:spPr>
            <a:xfrm>
              <a:off x="4393924" y="4319806"/>
              <a:ext cx="711476" cy="400110"/>
            </a:xfrm>
            <a:prstGeom prst="rect">
              <a:avLst/>
            </a:prstGeom>
            <a:noFill/>
          </p:spPr>
          <p:txBody>
            <a:bodyPr wrap="none" rtlCol="0">
              <a:spAutoFit/>
            </a:bodyPr>
            <a:lstStyle/>
            <a:p>
              <a:r>
                <a:rPr lang="en-US" sz="2000" dirty="0" smtClean="0">
                  <a:solidFill>
                    <a:prstClr val="black"/>
                  </a:solidFill>
                  <a:latin typeface="Calibri"/>
                </a:rPr>
                <a:t>Time</a:t>
              </a:r>
              <a:endParaRPr lang="en-US" sz="2000" dirty="0">
                <a:solidFill>
                  <a:prstClr val="black"/>
                </a:solidFill>
                <a:latin typeface="Calibri"/>
              </a:endParaRPr>
            </a:p>
          </p:txBody>
        </p:sp>
        <p:cxnSp>
          <p:nvCxnSpPr>
            <p:cNvPr id="24" name="timeline"/>
            <p:cNvCxnSpPr/>
            <p:nvPr/>
          </p:nvCxnSpPr>
          <p:spPr>
            <a:xfrm flipV="1">
              <a:off x="609600" y="4268494"/>
              <a:ext cx="4114800" cy="7949"/>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600200" y="3733800"/>
            <a:ext cx="1677330" cy="2209800"/>
            <a:chOff x="1600200" y="3733800"/>
            <a:chExt cx="1677330" cy="2209800"/>
          </a:xfrm>
        </p:grpSpPr>
        <p:cxnSp>
          <p:nvCxnSpPr>
            <p:cNvPr id="25" name="Straight Connector 24"/>
            <p:cNvCxnSpPr/>
            <p:nvPr/>
          </p:nvCxnSpPr>
          <p:spPr>
            <a:xfrm flipV="1">
              <a:off x="2667001" y="3733800"/>
              <a:ext cx="0" cy="1676400"/>
            </a:xfrm>
            <a:prstGeom prst="line">
              <a:avLst/>
            </a:prstGeom>
            <a:ln w="38100" cmpd="sng">
              <a:solidFill>
                <a:srgbClr val="77933C"/>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133600" y="3733800"/>
              <a:ext cx="0" cy="1676400"/>
            </a:xfrm>
            <a:prstGeom prst="line">
              <a:avLst/>
            </a:prstGeom>
            <a:ln w="38100" cmpd="sng">
              <a:solidFill>
                <a:srgbClr val="77933C"/>
              </a:solidFill>
              <a:prstDash val="dash"/>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600200" y="5420380"/>
              <a:ext cx="1677330" cy="523220"/>
            </a:xfrm>
            <a:prstGeom prst="rect">
              <a:avLst/>
            </a:prstGeom>
            <a:noFill/>
          </p:spPr>
          <p:txBody>
            <a:bodyPr wrap="none" rtlCol="0">
              <a:spAutoFit/>
            </a:bodyPr>
            <a:lstStyle/>
            <a:p>
              <a:r>
                <a:rPr lang="en-US" sz="2800" b="1" dirty="0" smtClean="0">
                  <a:solidFill>
                    <a:srgbClr val="9BBB59">
                      <a:lumMod val="75000"/>
                    </a:srgbClr>
                  </a:solidFill>
                  <a:latin typeface="Calibri"/>
                </a:rPr>
                <a:t>Parallelize</a:t>
              </a:r>
              <a:endParaRPr lang="en-US" sz="2800" b="1" dirty="0">
                <a:solidFill>
                  <a:srgbClr val="9BBB59">
                    <a:lumMod val="75000"/>
                  </a:srgbClr>
                </a:solidFill>
                <a:latin typeface="Calibri"/>
              </a:endParaRPr>
            </a:p>
          </p:txBody>
        </p:sp>
      </p:grpSp>
    </p:spTree>
    <p:extLst>
      <p:ext uri="{BB962C8B-B14F-4D97-AF65-F5344CB8AC3E}">
        <p14:creationId xmlns:p14="http://schemas.microsoft.com/office/powerpoint/2010/main" val="411645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P spid="1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Methodology</a:t>
            </a:r>
            <a:endParaRPr lang="en-US" dirty="0"/>
          </a:p>
        </p:txBody>
      </p:sp>
      <p:sp>
        <p:nvSpPr>
          <p:cNvPr id="3" name="Content Placeholder 2"/>
          <p:cNvSpPr>
            <a:spLocks noGrp="1"/>
          </p:cNvSpPr>
          <p:nvPr>
            <p:ph idx="1"/>
          </p:nvPr>
        </p:nvSpPr>
        <p:spPr>
          <a:xfrm>
            <a:off x="304800" y="4971180"/>
            <a:ext cx="8534400" cy="1582020"/>
          </a:xfrm>
        </p:spPr>
        <p:txBody>
          <a:bodyPr>
            <a:noAutofit/>
          </a:bodyPr>
          <a:lstStyle/>
          <a:p>
            <a:pPr marL="457200" lvl="1" indent="0">
              <a:buNone/>
            </a:pPr>
            <a:endParaRPr lang="en-US" sz="1800" dirty="0"/>
          </a:p>
          <a:p>
            <a:r>
              <a:rPr lang="en-US" sz="2400" b="1" u="sng" dirty="0" smtClean="0"/>
              <a:t>100 workloads</a:t>
            </a:r>
            <a:r>
              <a:rPr lang="en-US" sz="2400" dirty="0" smtClean="0"/>
              <a:t>: </a:t>
            </a:r>
            <a:r>
              <a:rPr lang="en-US" sz="2000" dirty="0" smtClean="0"/>
              <a:t>SPEC </a:t>
            </a:r>
            <a:r>
              <a:rPr lang="en-US" sz="2000" dirty="0"/>
              <a:t>CPU2006, STREAM, TPC-C/H, random </a:t>
            </a:r>
            <a:r>
              <a:rPr lang="en-US" sz="2000" dirty="0" smtClean="0"/>
              <a:t>access</a:t>
            </a:r>
            <a:endParaRPr lang="en-US" sz="1800" dirty="0"/>
          </a:p>
          <a:p>
            <a:r>
              <a:rPr lang="en-US" sz="2400" b="1" u="sng" dirty="0"/>
              <a:t>System performance </a:t>
            </a:r>
            <a:r>
              <a:rPr lang="en-US" sz="2400" b="1" u="sng" dirty="0" smtClean="0"/>
              <a:t>metric</a:t>
            </a:r>
            <a:r>
              <a:rPr lang="en-US" sz="2400" dirty="0" smtClean="0"/>
              <a:t>: </a:t>
            </a:r>
            <a:r>
              <a:rPr lang="en-US" sz="2400" i="1" dirty="0" smtClean="0"/>
              <a:t>Weighted speedup</a:t>
            </a:r>
          </a:p>
        </p:txBody>
      </p:sp>
      <p:sp>
        <p:nvSpPr>
          <p:cNvPr id="4" name="Slide Number Placeholder 3"/>
          <p:cNvSpPr>
            <a:spLocks noGrp="1"/>
          </p:cNvSpPr>
          <p:nvPr>
            <p:ph type="sldNum" sz="quarter" idx="12"/>
          </p:nvPr>
        </p:nvSpPr>
        <p:spPr/>
        <p:txBody>
          <a:bodyPr/>
          <a:lstStyle/>
          <a:p>
            <a:fld id="{13F32364-6BA0-48AA-B029-3ED2192016FC}" type="slidenum">
              <a:rPr lang="en-US" smtClean="0">
                <a:solidFill>
                  <a:prstClr val="black"/>
                </a:solidFill>
                <a:latin typeface="Calibri"/>
              </a:rPr>
              <a:pPr/>
              <a:t>83</a:t>
            </a:fld>
            <a:endParaRPr lang="en-US">
              <a:solidFill>
                <a:prstClr val="black"/>
              </a:solidFill>
              <a:latin typeface="Calibri"/>
            </a:endParaRPr>
          </a:p>
        </p:txBody>
      </p:sp>
      <p:sp>
        <p:nvSpPr>
          <p:cNvPr id="15" name="TextBox 14"/>
          <p:cNvSpPr txBox="1"/>
          <p:nvPr/>
        </p:nvSpPr>
        <p:spPr>
          <a:xfrm>
            <a:off x="3505200" y="1676400"/>
            <a:ext cx="1457456" cy="400110"/>
          </a:xfrm>
          <a:prstGeom prst="rect">
            <a:avLst/>
          </a:prstGeom>
          <a:noFill/>
        </p:spPr>
        <p:txBody>
          <a:bodyPr wrap="none" rtlCol="0">
            <a:spAutoFit/>
          </a:bodyPr>
          <a:lstStyle/>
          <a:p>
            <a:r>
              <a:rPr lang="en-US" sz="2000" b="1" i="1" dirty="0" smtClean="0">
                <a:solidFill>
                  <a:srgbClr val="9BBB59">
                    <a:lumMod val="50000"/>
                  </a:srgbClr>
                </a:solidFill>
                <a:latin typeface="Calibri"/>
              </a:rPr>
              <a:t>DDR3 Rank</a:t>
            </a:r>
            <a:endParaRPr lang="en-US" sz="2000" b="1" i="1" dirty="0">
              <a:solidFill>
                <a:srgbClr val="9BBB59">
                  <a:lumMod val="50000"/>
                </a:srgbClr>
              </a:solidFill>
              <a:latin typeface="Calibri"/>
            </a:endParaRPr>
          </a:p>
        </p:txBody>
      </p:sp>
      <p:sp>
        <p:nvSpPr>
          <p:cNvPr id="8" name="TextBox 7"/>
          <p:cNvSpPr txBox="1"/>
          <p:nvPr/>
        </p:nvSpPr>
        <p:spPr>
          <a:xfrm>
            <a:off x="336883" y="1219200"/>
            <a:ext cx="3320717" cy="461665"/>
          </a:xfrm>
          <a:prstGeom prst="rect">
            <a:avLst/>
          </a:prstGeom>
          <a:noFill/>
        </p:spPr>
        <p:txBody>
          <a:bodyPr wrap="none" rtlCol="0">
            <a:spAutoFit/>
          </a:bodyPr>
          <a:lstStyle/>
          <a:p>
            <a:r>
              <a:rPr lang="en-US" sz="2400" b="1" u="sng" dirty="0" smtClean="0">
                <a:solidFill>
                  <a:prstClr val="black"/>
                </a:solidFill>
                <a:latin typeface="Calibri"/>
              </a:rPr>
              <a:t>Simulator configurations</a:t>
            </a:r>
            <a:endParaRPr lang="en-US" sz="2400" b="1" u="sng" dirty="0">
              <a:solidFill>
                <a:prstClr val="black"/>
              </a:solidFill>
              <a:latin typeface="Calibri"/>
            </a:endParaRPr>
          </a:p>
        </p:txBody>
      </p:sp>
      <p:grpSp>
        <p:nvGrpSpPr>
          <p:cNvPr id="11" name="Group 10"/>
          <p:cNvGrpSpPr/>
          <p:nvPr/>
        </p:nvGrpSpPr>
        <p:grpSpPr>
          <a:xfrm>
            <a:off x="671731" y="1281764"/>
            <a:ext cx="7097519" cy="3899836"/>
            <a:chOff x="671731" y="1175557"/>
            <a:chExt cx="7097519" cy="3899836"/>
          </a:xfrm>
        </p:grpSpPr>
        <p:sp>
          <p:nvSpPr>
            <p:cNvPr id="5" name="R"/>
            <p:cNvSpPr/>
            <p:nvPr/>
          </p:nvSpPr>
          <p:spPr>
            <a:xfrm>
              <a:off x="752268" y="1722602"/>
              <a:ext cx="2295732" cy="2725679"/>
            </a:xfrm>
            <a:prstGeom prst="roundRect">
              <a:avLst>
                <a:gd name="adj" fmla="val 61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prstClr val="black"/>
                </a:solidFill>
                <a:latin typeface="Calibri"/>
              </a:endParaRPr>
            </a:p>
          </p:txBody>
        </p:sp>
        <p:sp>
          <p:nvSpPr>
            <p:cNvPr id="6" name="R"/>
            <p:cNvSpPr/>
            <p:nvPr/>
          </p:nvSpPr>
          <p:spPr>
            <a:xfrm rot="16200000">
              <a:off x="2072450" y="2088544"/>
              <a:ext cx="1338349" cy="606449"/>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Calibri"/>
                </a:rPr>
                <a:t>Memory Controller</a:t>
              </a:r>
              <a:endParaRPr lang="en-US" sz="2000" b="1" i="1" dirty="0">
                <a:solidFill>
                  <a:prstClr val="black"/>
                </a:solidFill>
                <a:latin typeface="Calibri"/>
              </a:endParaRPr>
            </a:p>
          </p:txBody>
        </p:sp>
        <p:sp>
          <p:nvSpPr>
            <p:cNvPr id="7" name="R"/>
            <p:cNvSpPr/>
            <p:nvPr/>
          </p:nvSpPr>
          <p:spPr>
            <a:xfrm>
              <a:off x="671731" y="2868549"/>
              <a:ext cx="1798337" cy="388936"/>
            </a:xfrm>
            <a:prstGeom prst="roundRect">
              <a:avLst>
                <a:gd name="adj" fmla="val 54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8-core</a:t>
              </a:r>
              <a:br>
                <a:rPr lang="en-US" sz="2800" b="1" i="1" dirty="0" smtClean="0">
                  <a:solidFill>
                    <a:prstClr val="black"/>
                  </a:solidFill>
                  <a:latin typeface="Calibri"/>
                </a:rPr>
              </a:br>
              <a:r>
                <a:rPr lang="en-US" sz="2800" b="1" i="1" dirty="0" smtClean="0">
                  <a:solidFill>
                    <a:prstClr val="black"/>
                  </a:solidFill>
                  <a:latin typeface="Calibri"/>
                </a:rPr>
                <a:t>processor</a:t>
              </a:r>
              <a:endParaRPr lang="en-US" sz="2800" b="1" i="1" dirty="0">
                <a:solidFill>
                  <a:prstClr val="black"/>
                </a:solidFill>
                <a:latin typeface="Calibri"/>
              </a:endParaRPr>
            </a:p>
          </p:txBody>
        </p:sp>
        <p:sp>
          <p:nvSpPr>
            <p:cNvPr id="9" name="Left-Right Arrow 8"/>
            <p:cNvSpPr/>
            <p:nvPr/>
          </p:nvSpPr>
          <p:spPr>
            <a:xfrm>
              <a:off x="3124200" y="2027393"/>
              <a:ext cx="1743074" cy="685798"/>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R"/>
            <p:cNvSpPr/>
            <p:nvPr/>
          </p:nvSpPr>
          <p:spPr>
            <a:xfrm rot="16200000">
              <a:off x="2046385" y="3449817"/>
              <a:ext cx="1387329" cy="609599"/>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Calibri"/>
                </a:rPr>
                <a:t>Memory Controller</a:t>
              </a:r>
              <a:endParaRPr lang="en-US" sz="2000" b="1" i="1" dirty="0">
                <a:solidFill>
                  <a:prstClr val="black"/>
                </a:solidFill>
                <a:latin typeface="Calibri"/>
              </a:endParaRPr>
            </a:p>
          </p:txBody>
        </p:sp>
        <p:grpSp>
          <p:nvGrpSpPr>
            <p:cNvPr id="26" name="DRAM"/>
            <p:cNvGrpSpPr/>
            <p:nvPr/>
          </p:nvGrpSpPr>
          <p:grpSpPr>
            <a:xfrm>
              <a:off x="5029200" y="1322983"/>
              <a:ext cx="990600" cy="1758442"/>
              <a:chOff x="4723269" y="2353890"/>
              <a:chExt cx="3277726" cy="1758442"/>
            </a:xfrm>
          </p:grpSpPr>
          <p:sp>
            <p:nvSpPr>
              <p:cNvPr id="27" name="DRAM"/>
              <p:cNvSpPr/>
              <p:nvPr/>
            </p:nvSpPr>
            <p:spPr>
              <a:xfrm>
                <a:off x="4723272" y="2353890"/>
                <a:ext cx="3277723" cy="175484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28" name="DRAM"/>
              <p:cNvSpPr/>
              <p:nvPr/>
            </p:nvSpPr>
            <p:spPr>
              <a:xfrm>
                <a:off x="4723272" y="2353890"/>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Calibri"/>
                  </a:rPr>
                  <a:t>Bank 7</a:t>
                </a:r>
                <a:endParaRPr lang="en-US" sz="2000" b="1" i="1" dirty="0">
                  <a:solidFill>
                    <a:prstClr val="black"/>
                  </a:solidFill>
                  <a:latin typeface="Calibri"/>
                </a:endParaRPr>
              </a:p>
            </p:txBody>
          </p:sp>
          <p:sp>
            <p:nvSpPr>
              <p:cNvPr id="29" name="DRAM"/>
              <p:cNvSpPr/>
              <p:nvPr/>
            </p:nvSpPr>
            <p:spPr>
              <a:xfrm>
                <a:off x="4723269" y="2792399"/>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30" name="DRAM"/>
              <p:cNvSpPr/>
              <p:nvPr/>
            </p:nvSpPr>
            <p:spPr>
              <a:xfrm>
                <a:off x="4723272" y="3230908"/>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Calibri"/>
                  </a:rPr>
                  <a:t>Bank 1</a:t>
                </a:r>
                <a:endParaRPr lang="en-US" sz="2000" b="1" i="1" dirty="0">
                  <a:solidFill>
                    <a:prstClr val="black"/>
                  </a:solidFill>
                  <a:latin typeface="Calibri"/>
                </a:endParaRPr>
              </a:p>
            </p:txBody>
          </p:sp>
          <p:sp>
            <p:nvSpPr>
              <p:cNvPr id="31" name="DRAM"/>
              <p:cNvSpPr/>
              <p:nvPr/>
            </p:nvSpPr>
            <p:spPr>
              <a:xfrm>
                <a:off x="4723269" y="3673420"/>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Calibri"/>
                  </a:rPr>
                  <a:t>Bank 0</a:t>
                </a:r>
                <a:endParaRPr lang="en-US" sz="2000" b="1" i="1" dirty="0">
                  <a:solidFill>
                    <a:prstClr val="black"/>
                  </a:solidFill>
                  <a:latin typeface="Calibri"/>
                </a:endParaRPr>
              </a:p>
            </p:txBody>
          </p:sp>
          <p:sp>
            <p:nvSpPr>
              <p:cNvPr id="32" name="TextBox 31"/>
              <p:cNvSpPr txBox="1"/>
              <p:nvPr/>
            </p:nvSpPr>
            <p:spPr>
              <a:xfrm rot="5400000">
                <a:off x="6827251" y="2515194"/>
                <a:ext cx="343364" cy="992920"/>
              </a:xfrm>
              <a:prstGeom prst="rect">
                <a:avLst/>
              </a:prstGeom>
              <a:noFill/>
            </p:spPr>
            <p:txBody>
              <a:bodyPr wrap="none" rtlCol="0">
                <a:spAutoFit/>
              </a:bodyPr>
              <a:lstStyle/>
              <a:p>
                <a:r>
                  <a:rPr lang="en-US" dirty="0" smtClean="0">
                    <a:solidFill>
                      <a:prstClr val="black"/>
                    </a:solidFill>
                    <a:latin typeface="Calibri"/>
                  </a:rPr>
                  <a:t>…</a:t>
                </a:r>
                <a:endParaRPr lang="en-US" dirty="0">
                  <a:solidFill>
                    <a:prstClr val="black"/>
                  </a:solidFill>
                  <a:latin typeface="Calibri"/>
                </a:endParaRPr>
              </a:p>
            </p:txBody>
          </p:sp>
        </p:grpSp>
        <p:grpSp>
          <p:nvGrpSpPr>
            <p:cNvPr id="47" name="DRAM"/>
            <p:cNvGrpSpPr/>
            <p:nvPr/>
          </p:nvGrpSpPr>
          <p:grpSpPr>
            <a:xfrm>
              <a:off x="6778649" y="1320780"/>
              <a:ext cx="990600" cy="1758442"/>
              <a:chOff x="4723269" y="2353890"/>
              <a:chExt cx="3277726" cy="1758442"/>
            </a:xfrm>
          </p:grpSpPr>
          <p:sp>
            <p:nvSpPr>
              <p:cNvPr id="48" name="DRAM"/>
              <p:cNvSpPr/>
              <p:nvPr/>
            </p:nvSpPr>
            <p:spPr>
              <a:xfrm>
                <a:off x="4723272" y="2353890"/>
                <a:ext cx="3277723" cy="175484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49" name="DRAM"/>
              <p:cNvSpPr/>
              <p:nvPr/>
            </p:nvSpPr>
            <p:spPr>
              <a:xfrm>
                <a:off x="4723272" y="2353890"/>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50" name="DRAM"/>
              <p:cNvSpPr/>
              <p:nvPr/>
            </p:nvSpPr>
            <p:spPr>
              <a:xfrm>
                <a:off x="4723269" y="2792399"/>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51" name="DRAM"/>
              <p:cNvSpPr/>
              <p:nvPr/>
            </p:nvSpPr>
            <p:spPr>
              <a:xfrm>
                <a:off x="4723272" y="3230908"/>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52" name="DRAM"/>
              <p:cNvSpPr/>
              <p:nvPr/>
            </p:nvSpPr>
            <p:spPr>
              <a:xfrm>
                <a:off x="4723269" y="3673420"/>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grpSp>
        <p:sp>
          <p:nvSpPr>
            <p:cNvPr id="54" name="Rectangle 53"/>
            <p:cNvSpPr/>
            <p:nvPr/>
          </p:nvSpPr>
          <p:spPr>
            <a:xfrm>
              <a:off x="6050279" y="2470189"/>
              <a:ext cx="728371"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5" name="Left-Right Arrow 54"/>
            <p:cNvSpPr/>
            <p:nvPr/>
          </p:nvSpPr>
          <p:spPr>
            <a:xfrm>
              <a:off x="3125061" y="3437091"/>
              <a:ext cx="1743074" cy="685798"/>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56" name="DRAM"/>
            <p:cNvGrpSpPr/>
            <p:nvPr/>
          </p:nvGrpSpPr>
          <p:grpSpPr>
            <a:xfrm>
              <a:off x="5029200" y="3316951"/>
              <a:ext cx="990600" cy="1758442"/>
              <a:chOff x="4723269" y="2353890"/>
              <a:chExt cx="3277726" cy="1758442"/>
            </a:xfrm>
          </p:grpSpPr>
          <p:sp>
            <p:nvSpPr>
              <p:cNvPr id="60" name="DRAM"/>
              <p:cNvSpPr/>
              <p:nvPr/>
            </p:nvSpPr>
            <p:spPr>
              <a:xfrm>
                <a:off x="4723272" y="2353890"/>
                <a:ext cx="3277723" cy="175484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61" name="DRAM"/>
              <p:cNvSpPr/>
              <p:nvPr/>
            </p:nvSpPr>
            <p:spPr>
              <a:xfrm>
                <a:off x="4723272" y="2353890"/>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62" name="DRAM"/>
              <p:cNvSpPr/>
              <p:nvPr/>
            </p:nvSpPr>
            <p:spPr>
              <a:xfrm>
                <a:off x="4723269" y="2792399"/>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63" name="DRAM"/>
              <p:cNvSpPr/>
              <p:nvPr/>
            </p:nvSpPr>
            <p:spPr>
              <a:xfrm>
                <a:off x="4723272" y="3230908"/>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64" name="DRAM"/>
              <p:cNvSpPr/>
              <p:nvPr/>
            </p:nvSpPr>
            <p:spPr>
              <a:xfrm>
                <a:off x="4723269" y="3673420"/>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grpSp>
        <p:grpSp>
          <p:nvGrpSpPr>
            <p:cNvPr id="66" name="DRAM"/>
            <p:cNvGrpSpPr/>
            <p:nvPr/>
          </p:nvGrpSpPr>
          <p:grpSpPr>
            <a:xfrm>
              <a:off x="6778650" y="3314748"/>
              <a:ext cx="990600" cy="1758442"/>
              <a:chOff x="4723269" y="2353890"/>
              <a:chExt cx="3277726" cy="1758442"/>
            </a:xfrm>
          </p:grpSpPr>
          <p:sp>
            <p:nvSpPr>
              <p:cNvPr id="67" name="DRAM"/>
              <p:cNvSpPr/>
              <p:nvPr/>
            </p:nvSpPr>
            <p:spPr>
              <a:xfrm>
                <a:off x="4723272" y="2353890"/>
                <a:ext cx="3277723" cy="175484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68" name="DRAM"/>
              <p:cNvSpPr/>
              <p:nvPr/>
            </p:nvSpPr>
            <p:spPr>
              <a:xfrm>
                <a:off x="4723272" y="2353890"/>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69" name="DRAM"/>
              <p:cNvSpPr/>
              <p:nvPr/>
            </p:nvSpPr>
            <p:spPr>
              <a:xfrm>
                <a:off x="4723269" y="2792399"/>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70" name="DRAM"/>
              <p:cNvSpPr/>
              <p:nvPr/>
            </p:nvSpPr>
            <p:spPr>
              <a:xfrm>
                <a:off x="4723272" y="3230908"/>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sp>
            <p:nvSpPr>
              <p:cNvPr id="71" name="DRAM"/>
              <p:cNvSpPr/>
              <p:nvPr/>
            </p:nvSpPr>
            <p:spPr>
              <a:xfrm>
                <a:off x="4723269" y="3673420"/>
                <a:ext cx="3277723" cy="438912"/>
              </a:xfrm>
              <a:prstGeom prst="roundRect">
                <a:avLst>
                  <a:gd name="adj" fmla="val 54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prstClr val="black"/>
                  </a:solidFill>
                  <a:latin typeface="Calibri"/>
                </a:endParaRPr>
              </a:p>
            </p:txBody>
          </p:sp>
        </p:grpSp>
        <p:sp>
          <p:nvSpPr>
            <p:cNvPr id="72" name="Rectangle 71"/>
            <p:cNvSpPr/>
            <p:nvPr/>
          </p:nvSpPr>
          <p:spPr>
            <a:xfrm>
              <a:off x="6050279" y="4041474"/>
              <a:ext cx="728371"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Rounded Rectangle 9"/>
            <p:cNvSpPr/>
            <p:nvPr/>
          </p:nvSpPr>
          <p:spPr>
            <a:xfrm>
              <a:off x="4876800" y="1175557"/>
              <a:ext cx="1321183" cy="2039230"/>
            </a:xfrm>
            <a:prstGeom prst="round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42" name="R"/>
          <p:cNvSpPr/>
          <p:nvPr/>
        </p:nvSpPr>
        <p:spPr>
          <a:xfrm>
            <a:off x="1143000" y="4648200"/>
            <a:ext cx="2743200" cy="388936"/>
          </a:xfrm>
          <a:prstGeom prst="roundRect">
            <a:avLst>
              <a:gd name="adj" fmla="val 549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smtClean="0">
                <a:solidFill>
                  <a:prstClr val="black"/>
                </a:solidFill>
                <a:latin typeface="Calibri"/>
              </a:rPr>
              <a:t>L1 $: 32KB</a:t>
            </a:r>
          </a:p>
          <a:p>
            <a:r>
              <a:rPr lang="en-US" sz="2000" b="1" i="1" dirty="0" smtClean="0">
                <a:solidFill>
                  <a:prstClr val="black"/>
                </a:solidFill>
                <a:latin typeface="Calibri"/>
              </a:rPr>
              <a:t>L2 $: 512KB/core</a:t>
            </a:r>
            <a:endParaRPr lang="en-US" sz="2000" b="1" i="1" dirty="0">
              <a:solidFill>
                <a:prstClr val="black"/>
              </a:solidFill>
              <a:latin typeface="Calibri"/>
            </a:endParaRPr>
          </a:p>
        </p:txBody>
      </p:sp>
    </p:spTree>
    <p:extLst>
      <p:ext uri="{BB962C8B-B14F-4D97-AF65-F5344CB8AC3E}">
        <p14:creationId xmlns:p14="http://schemas.microsoft.com/office/powerpoint/2010/main" val="24002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Points</a:t>
            </a:r>
            <a:endParaRPr lang="en-US" dirty="0"/>
          </a:p>
        </p:txBody>
      </p:sp>
      <p:sp>
        <p:nvSpPr>
          <p:cNvPr id="3" name="Content Placeholder 2"/>
          <p:cNvSpPr>
            <a:spLocks noGrp="1"/>
          </p:cNvSpPr>
          <p:nvPr>
            <p:ph idx="1"/>
          </p:nvPr>
        </p:nvSpPr>
        <p:spPr/>
        <p:txBody>
          <a:bodyPr>
            <a:normAutofit lnSpcReduction="10000"/>
          </a:bodyPr>
          <a:lstStyle/>
          <a:p>
            <a:r>
              <a:rPr lang="en-US" b="1" dirty="0" smtClean="0"/>
              <a:t>All-bank refresh </a:t>
            </a:r>
            <a:r>
              <a:rPr lang="en-US" dirty="0" smtClean="0"/>
              <a:t>[DDR3, LPDDR3, …]</a:t>
            </a:r>
          </a:p>
          <a:p>
            <a:endParaRPr lang="en-US" dirty="0" smtClean="0"/>
          </a:p>
          <a:p>
            <a:r>
              <a:rPr lang="en-US" b="1" dirty="0" smtClean="0"/>
              <a:t>Per-bank refresh </a:t>
            </a:r>
            <a:r>
              <a:rPr lang="en-US" dirty="0" smtClean="0"/>
              <a:t>[LPDDR3]</a:t>
            </a:r>
          </a:p>
          <a:p>
            <a:endParaRPr lang="en-US" dirty="0" smtClean="0"/>
          </a:p>
          <a:p>
            <a:r>
              <a:rPr lang="en-US" b="1" dirty="0" smtClean="0"/>
              <a:t>Elastic refresh </a:t>
            </a:r>
            <a:r>
              <a:rPr lang="en-US" dirty="0" smtClean="0"/>
              <a:t>[</a:t>
            </a:r>
            <a:r>
              <a:rPr lang="en-US" dirty="0" err="1" smtClean="0"/>
              <a:t>Stuecheli</a:t>
            </a:r>
            <a:r>
              <a:rPr lang="en-US" dirty="0" smtClean="0"/>
              <a:t> et al., MICRO ‘10]:</a:t>
            </a:r>
          </a:p>
          <a:p>
            <a:pPr lvl="1"/>
            <a:r>
              <a:rPr lang="en-US" dirty="0" smtClean="0"/>
              <a:t>Postpones refreshes by a time delay based on the predicted rank idle time to avoid interference on memory requests</a:t>
            </a:r>
          </a:p>
          <a:p>
            <a:pPr lvl="1"/>
            <a:r>
              <a:rPr lang="en-US" dirty="0" smtClean="0">
                <a:solidFill>
                  <a:srgbClr val="FF0000"/>
                </a:solidFill>
              </a:rPr>
              <a:t>Proposed to schedule all-bank refreshes without exploiting per-bank refreshes</a:t>
            </a:r>
          </a:p>
          <a:p>
            <a:pPr lvl="1"/>
            <a:r>
              <a:rPr lang="en-US" dirty="0" smtClean="0">
                <a:solidFill>
                  <a:srgbClr val="FF0000"/>
                </a:solidFill>
              </a:rPr>
              <a:t>Cannot parallelize refreshes and accesses within a rank</a:t>
            </a:r>
          </a:p>
          <a:p>
            <a:pPr marL="457200" lvl="1" indent="0">
              <a:buNone/>
            </a:pPr>
            <a:endParaRPr lang="en-US" dirty="0" smtClean="0"/>
          </a:p>
          <a:p>
            <a:r>
              <a:rPr lang="en-US" b="1" dirty="0" smtClean="0"/>
              <a:t>Ideal (</a:t>
            </a:r>
            <a:r>
              <a:rPr lang="en-US" b="1" dirty="0"/>
              <a:t>n</a:t>
            </a:r>
            <a:r>
              <a:rPr lang="en-US" b="1" dirty="0" smtClean="0"/>
              <a:t>o refresh)</a:t>
            </a:r>
            <a:endParaRPr lang="en-US" b="1" dirty="0"/>
          </a:p>
        </p:txBody>
      </p:sp>
      <p:sp>
        <p:nvSpPr>
          <p:cNvPr id="4" name="Slide Number Placeholder 3"/>
          <p:cNvSpPr>
            <a:spLocks noGrp="1"/>
          </p:cNvSpPr>
          <p:nvPr>
            <p:ph type="sldNum" sz="quarter" idx="12"/>
          </p:nvPr>
        </p:nvSpPr>
        <p:spPr/>
        <p:txBody>
          <a:bodyPr/>
          <a:lstStyle/>
          <a:p>
            <a:fld id="{13F32364-6BA0-48AA-B029-3ED2192016FC}" type="slidenum">
              <a:rPr lang="en-US" smtClean="0">
                <a:solidFill>
                  <a:prstClr val="black"/>
                </a:solidFill>
                <a:latin typeface="Calibri"/>
              </a:rPr>
              <a:pPr/>
              <a:t>84</a:t>
            </a:fld>
            <a:endParaRPr lang="en-US" dirty="0">
              <a:solidFill>
                <a:prstClr val="black"/>
              </a:solidFill>
              <a:latin typeface="Calibri"/>
            </a:endParaRPr>
          </a:p>
        </p:txBody>
      </p:sp>
    </p:spTree>
    <p:extLst>
      <p:ext uri="{BB962C8B-B14F-4D97-AF65-F5344CB8AC3E}">
        <p14:creationId xmlns:p14="http://schemas.microsoft.com/office/powerpoint/2010/main" val="42656754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2311611580"/>
              </p:ext>
            </p:extLst>
          </p:nvPr>
        </p:nvGraphicFramePr>
        <p:xfrm>
          <a:off x="381000" y="1023945"/>
          <a:ext cx="8534400" cy="481011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System Performance</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solidFill>
                  <a:prstClr val="black"/>
                </a:solidFill>
                <a:latin typeface="Calibri"/>
              </a:rPr>
              <a:pPr/>
              <a:t>85</a:t>
            </a:fld>
            <a:endParaRPr lang="en-US" dirty="0">
              <a:solidFill>
                <a:prstClr val="black"/>
              </a:solidFill>
              <a:latin typeface="Calibri"/>
            </a:endParaRPr>
          </a:p>
        </p:txBody>
      </p:sp>
      <p:grpSp>
        <p:nvGrpSpPr>
          <p:cNvPr id="20" name="DS"/>
          <p:cNvGrpSpPr/>
          <p:nvPr/>
        </p:nvGrpSpPr>
        <p:grpSpPr>
          <a:xfrm>
            <a:off x="2438400" y="1084560"/>
            <a:ext cx="4545125" cy="461665"/>
            <a:chOff x="2438400" y="1154668"/>
            <a:chExt cx="4545125" cy="461665"/>
          </a:xfrm>
        </p:grpSpPr>
        <p:sp>
          <p:nvSpPr>
            <p:cNvPr id="21" name="TextBox 20"/>
            <p:cNvSpPr txBox="1"/>
            <p:nvPr/>
          </p:nvSpPr>
          <p:spPr>
            <a:xfrm>
              <a:off x="2438400" y="1154668"/>
              <a:ext cx="806631" cy="461665"/>
            </a:xfrm>
            <a:prstGeom prst="rect">
              <a:avLst/>
            </a:prstGeom>
            <a:noFill/>
          </p:spPr>
          <p:txBody>
            <a:bodyPr wrap="none" rtlCol="0">
              <a:spAutoFit/>
            </a:bodyPr>
            <a:lstStyle/>
            <a:p>
              <a:r>
                <a:rPr lang="en-US" sz="2400" dirty="0" smtClean="0">
                  <a:solidFill>
                    <a:srgbClr val="F79646"/>
                  </a:solidFill>
                  <a:latin typeface="Calibri"/>
                </a:rPr>
                <a:t>7.9%</a:t>
              </a:r>
              <a:endParaRPr lang="en-US" sz="2400" dirty="0">
                <a:solidFill>
                  <a:srgbClr val="F79646"/>
                </a:solidFill>
                <a:latin typeface="Calibri"/>
              </a:endParaRPr>
            </a:p>
          </p:txBody>
        </p:sp>
        <p:sp>
          <p:nvSpPr>
            <p:cNvPr id="22" name="TextBox 21"/>
            <p:cNvSpPr txBox="1"/>
            <p:nvPr/>
          </p:nvSpPr>
          <p:spPr>
            <a:xfrm>
              <a:off x="4191000" y="1154668"/>
              <a:ext cx="963725" cy="461665"/>
            </a:xfrm>
            <a:prstGeom prst="rect">
              <a:avLst/>
            </a:prstGeom>
            <a:noFill/>
          </p:spPr>
          <p:txBody>
            <a:bodyPr wrap="none" rtlCol="0">
              <a:spAutoFit/>
            </a:bodyPr>
            <a:lstStyle/>
            <a:p>
              <a:r>
                <a:rPr lang="en-US" sz="2400" dirty="0" smtClean="0">
                  <a:solidFill>
                    <a:srgbClr val="F79646"/>
                  </a:solidFill>
                  <a:latin typeface="Calibri"/>
                </a:rPr>
                <a:t>12.3%</a:t>
              </a:r>
              <a:endParaRPr lang="en-US" sz="2400" dirty="0">
                <a:solidFill>
                  <a:srgbClr val="F79646"/>
                </a:solidFill>
                <a:latin typeface="Calibri"/>
              </a:endParaRPr>
            </a:p>
          </p:txBody>
        </p:sp>
        <p:sp>
          <p:nvSpPr>
            <p:cNvPr id="23" name="TextBox 22"/>
            <p:cNvSpPr txBox="1"/>
            <p:nvPr/>
          </p:nvSpPr>
          <p:spPr>
            <a:xfrm>
              <a:off x="6019800" y="1154668"/>
              <a:ext cx="963725" cy="461665"/>
            </a:xfrm>
            <a:prstGeom prst="rect">
              <a:avLst/>
            </a:prstGeom>
            <a:noFill/>
          </p:spPr>
          <p:txBody>
            <a:bodyPr wrap="none" rtlCol="0">
              <a:spAutoFit/>
            </a:bodyPr>
            <a:lstStyle/>
            <a:p>
              <a:r>
                <a:rPr lang="en-US" sz="2400" dirty="0" smtClean="0">
                  <a:solidFill>
                    <a:srgbClr val="F79646"/>
                  </a:solidFill>
                  <a:latin typeface="Calibri"/>
                </a:rPr>
                <a:t>20.2%</a:t>
              </a:r>
              <a:endParaRPr lang="en-US" sz="2400" dirty="0">
                <a:solidFill>
                  <a:srgbClr val="F79646"/>
                </a:solidFill>
                <a:latin typeface="Calibri"/>
              </a:endParaRPr>
            </a:p>
          </p:txBody>
        </p:sp>
      </p:grpSp>
      <p:sp>
        <p:nvSpPr>
          <p:cNvPr id="15" name="Rounded Rectangle 14"/>
          <p:cNvSpPr/>
          <p:nvPr/>
        </p:nvSpPr>
        <p:spPr>
          <a:xfrm>
            <a:off x="533400" y="5410200"/>
            <a:ext cx="7854167" cy="869950"/>
          </a:xfrm>
          <a:prstGeom prst="roundRect">
            <a:avLst>
              <a:gd name="adj" fmla="val 0"/>
            </a:avLst>
          </a:prstGeom>
          <a:solidFill>
            <a:srgbClr val="064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prstClr val="white"/>
                </a:solidFill>
                <a:latin typeface="Calibri"/>
              </a:rPr>
              <a:t>1</a:t>
            </a:r>
            <a:r>
              <a:rPr lang="en-US" sz="2800" i="1" dirty="0" smtClean="0">
                <a:solidFill>
                  <a:prstClr val="white"/>
                </a:solidFill>
                <a:latin typeface="Calibri"/>
              </a:rPr>
              <a:t>. Both DARP &amp; SARP provide performance gains and combining them (DSARP) improves even more</a:t>
            </a:r>
            <a:endParaRPr lang="en-US" sz="2800" i="1" dirty="0">
              <a:solidFill>
                <a:prstClr val="white"/>
              </a:solidFill>
              <a:latin typeface="Calibri"/>
            </a:endParaRPr>
          </a:p>
        </p:txBody>
      </p:sp>
      <p:sp>
        <p:nvSpPr>
          <p:cNvPr id="11" name="Rounded Rectangle 10"/>
          <p:cNvSpPr/>
          <p:nvPr/>
        </p:nvSpPr>
        <p:spPr>
          <a:xfrm>
            <a:off x="533400" y="5410200"/>
            <a:ext cx="7848600" cy="869950"/>
          </a:xfrm>
          <a:prstGeom prst="roundRect">
            <a:avLst>
              <a:gd name="adj" fmla="val 0"/>
            </a:avLst>
          </a:prstGeom>
          <a:solidFill>
            <a:srgbClr val="064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i="1" dirty="0">
                <a:solidFill>
                  <a:prstClr val="white"/>
                </a:solidFill>
                <a:latin typeface="Calibri"/>
              </a:rPr>
              <a:t>2</a:t>
            </a:r>
            <a:r>
              <a:rPr lang="en-US" sz="2600" i="1" dirty="0" smtClean="0">
                <a:solidFill>
                  <a:prstClr val="white"/>
                </a:solidFill>
                <a:latin typeface="Calibri"/>
              </a:rPr>
              <a:t>. Consistent </a:t>
            </a:r>
            <a:r>
              <a:rPr lang="en-US" sz="2600" i="1" dirty="0">
                <a:solidFill>
                  <a:prstClr val="white"/>
                </a:solidFill>
                <a:latin typeface="Calibri"/>
              </a:rPr>
              <a:t>system performance </a:t>
            </a:r>
            <a:r>
              <a:rPr lang="en-US" sz="2600" i="1" dirty="0" smtClean="0">
                <a:solidFill>
                  <a:prstClr val="white"/>
                </a:solidFill>
                <a:latin typeface="Calibri"/>
              </a:rPr>
              <a:t>improvement across DRAM densities (</a:t>
            </a:r>
            <a:r>
              <a:rPr lang="en-US" sz="2600" i="1" dirty="0">
                <a:solidFill>
                  <a:prstClr val="white"/>
                </a:solidFill>
                <a:latin typeface="Calibri"/>
              </a:rPr>
              <a:t>within </a:t>
            </a:r>
            <a:r>
              <a:rPr lang="en-US" sz="2600" b="1" i="1" dirty="0">
                <a:solidFill>
                  <a:prstClr val="white"/>
                </a:solidFill>
                <a:latin typeface="Calibri"/>
              </a:rPr>
              <a:t>0.9%, 1.2%, and 3.8% </a:t>
            </a:r>
            <a:r>
              <a:rPr lang="en-US" sz="2600" i="1" dirty="0">
                <a:solidFill>
                  <a:prstClr val="white"/>
                </a:solidFill>
                <a:latin typeface="Calibri"/>
              </a:rPr>
              <a:t>of ideal)</a:t>
            </a:r>
          </a:p>
        </p:txBody>
      </p:sp>
    </p:spTree>
    <p:extLst>
      <p:ext uri="{BB962C8B-B14F-4D97-AF65-F5344CB8AC3E}">
        <p14:creationId xmlns:p14="http://schemas.microsoft.com/office/powerpoint/2010/main" val="395129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graphicEl>
                                              <a:chart seriesIdx="3"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graphicEl>
                                              <a:chart seriesIdx="4"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graphicEl>
                                              <a:chart seriesIdx="5" categoryIdx="-4" bldStep="series"/>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27">
                                            <p:graphicEl>
                                              <a:chart seriesIdx="6"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Sub>
          <a:bldChart bld="series"/>
        </p:bldSub>
      </p:bldGraphic>
      <p:bldP spid="15"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a:t>
            </a:r>
            <a:endParaRPr lang="en-US" dirty="0"/>
          </a:p>
        </p:txBody>
      </p:sp>
      <p:sp>
        <p:nvSpPr>
          <p:cNvPr id="4" name="Slide Number Placeholder 3"/>
          <p:cNvSpPr>
            <a:spLocks noGrp="1"/>
          </p:cNvSpPr>
          <p:nvPr>
            <p:ph type="sldNum" sz="quarter" idx="12"/>
          </p:nvPr>
        </p:nvSpPr>
        <p:spPr/>
        <p:txBody>
          <a:bodyPr/>
          <a:lstStyle/>
          <a:p>
            <a:fld id="{13F32364-6BA0-48AA-B029-3ED2192016FC}" type="slidenum">
              <a:rPr lang="en-US" smtClean="0">
                <a:solidFill>
                  <a:prstClr val="black"/>
                </a:solidFill>
                <a:latin typeface="Calibri"/>
              </a:rPr>
              <a:pPr/>
              <a:t>86</a:t>
            </a:fld>
            <a:endParaRPr lang="en-US" dirty="0">
              <a:solidFill>
                <a:prstClr val="black"/>
              </a:solidFill>
              <a:latin typeface="Calibri"/>
            </a:endParaRPr>
          </a:p>
        </p:txBody>
      </p:sp>
      <p:grpSp>
        <p:nvGrpSpPr>
          <p:cNvPr id="6" name="DS"/>
          <p:cNvGrpSpPr/>
          <p:nvPr/>
        </p:nvGrpSpPr>
        <p:grpSpPr>
          <a:xfrm>
            <a:off x="2590800" y="1367135"/>
            <a:ext cx="4495800" cy="690265"/>
            <a:chOff x="2438400" y="1302603"/>
            <a:chExt cx="4495800" cy="690265"/>
          </a:xfrm>
        </p:grpSpPr>
        <p:sp>
          <p:nvSpPr>
            <p:cNvPr id="7" name="TextBox 6"/>
            <p:cNvSpPr txBox="1"/>
            <p:nvPr/>
          </p:nvSpPr>
          <p:spPr>
            <a:xfrm>
              <a:off x="2438400" y="1531203"/>
              <a:ext cx="806631" cy="461665"/>
            </a:xfrm>
            <a:prstGeom prst="rect">
              <a:avLst/>
            </a:prstGeom>
            <a:noFill/>
          </p:spPr>
          <p:txBody>
            <a:bodyPr wrap="none" rtlCol="0">
              <a:spAutoFit/>
            </a:bodyPr>
            <a:lstStyle/>
            <a:p>
              <a:r>
                <a:rPr lang="en-US" sz="2400" dirty="0" smtClean="0">
                  <a:solidFill>
                    <a:srgbClr val="F79646"/>
                  </a:solidFill>
                  <a:latin typeface="Calibri"/>
                </a:rPr>
                <a:t>3.0%</a:t>
              </a:r>
              <a:endParaRPr lang="en-US" sz="2400" dirty="0">
                <a:solidFill>
                  <a:srgbClr val="F79646"/>
                </a:solidFill>
                <a:latin typeface="Calibri"/>
              </a:endParaRPr>
            </a:p>
          </p:txBody>
        </p:sp>
        <p:sp>
          <p:nvSpPr>
            <p:cNvPr id="8" name="TextBox 7"/>
            <p:cNvSpPr txBox="1"/>
            <p:nvPr/>
          </p:nvSpPr>
          <p:spPr>
            <a:xfrm>
              <a:off x="4298769" y="1383268"/>
              <a:ext cx="806631" cy="461665"/>
            </a:xfrm>
            <a:prstGeom prst="rect">
              <a:avLst/>
            </a:prstGeom>
            <a:noFill/>
          </p:spPr>
          <p:txBody>
            <a:bodyPr wrap="none" rtlCol="0">
              <a:spAutoFit/>
            </a:bodyPr>
            <a:lstStyle/>
            <a:p>
              <a:r>
                <a:rPr lang="en-US" sz="2400" dirty="0" smtClean="0">
                  <a:solidFill>
                    <a:srgbClr val="F79646"/>
                  </a:solidFill>
                  <a:latin typeface="Calibri"/>
                </a:rPr>
                <a:t>5.2%</a:t>
              </a:r>
              <a:endParaRPr lang="en-US" sz="2400" dirty="0">
                <a:solidFill>
                  <a:srgbClr val="F79646"/>
                </a:solidFill>
                <a:latin typeface="Calibri"/>
              </a:endParaRPr>
            </a:p>
          </p:txBody>
        </p:sp>
        <p:sp>
          <p:nvSpPr>
            <p:cNvPr id="9" name="TextBox 8"/>
            <p:cNvSpPr txBox="1"/>
            <p:nvPr/>
          </p:nvSpPr>
          <p:spPr>
            <a:xfrm>
              <a:off x="6127569" y="1302603"/>
              <a:ext cx="806631" cy="461665"/>
            </a:xfrm>
            <a:prstGeom prst="rect">
              <a:avLst/>
            </a:prstGeom>
            <a:noFill/>
          </p:spPr>
          <p:txBody>
            <a:bodyPr wrap="none" rtlCol="0">
              <a:spAutoFit/>
            </a:bodyPr>
            <a:lstStyle/>
            <a:p>
              <a:r>
                <a:rPr lang="en-US" sz="2400" dirty="0" smtClean="0">
                  <a:solidFill>
                    <a:srgbClr val="F79646"/>
                  </a:solidFill>
                  <a:latin typeface="Calibri"/>
                </a:rPr>
                <a:t>9.0%</a:t>
              </a:r>
              <a:endParaRPr lang="en-US" sz="2400" dirty="0">
                <a:solidFill>
                  <a:srgbClr val="F79646"/>
                </a:solidFill>
                <a:latin typeface="Calibri"/>
              </a:endParaRPr>
            </a:p>
          </p:txBody>
        </p:sp>
      </p:grpSp>
      <p:sp>
        <p:nvSpPr>
          <p:cNvPr id="10" name="Rounded Rectangle 9"/>
          <p:cNvSpPr/>
          <p:nvPr/>
        </p:nvSpPr>
        <p:spPr>
          <a:xfrm>
            <a:off x="990600" y="5607050"/>
            <a:ext cx="7086600" cy="717550"/>
          </a:xfrm>
          <a:prstGeom prst="roundRect">
            <a:avLst>
              <a:gd name="adj" fmla="val 0"/>
            </a:avLst>
          </a:prstGeom>
          <a:solidFill>
            <a:srgbClr val="064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smtClean="0">
                <a:solidFill>
                  <a:prstClr val="white"/>
                </a:solidFill>
                <a:latin typeface="Calibri"/>
              </a:rPr>
              <a:t>Consistent reduction on energy consumption</a:t>
            </a:r>
            <a:endParaRPr lang="en-US" sz="2800" i="1" dirty="0">
              <a:solidFill>
                <a:prstClr val="white"/>
              </a:solidFill>
              <a:latin typeface="Calibri"/>
            </a:endParaRPr>
          </a:p>
        </p:txBody>
      </p:sp>
      <p:graphicFrame>
        <p:nvGraphicFramePr>
          <p:cNvPr id="11" name="Chart 10"/>
          <p:cNvGraphicFramePr>
            <a:graphicFrameLocks/>
          </p:cNvGraphicFramePr>
          <p:nvPr>
            <p:extLst>
              <p:ext uri="{D42A27DB-BD31-4B8C-83A1-F6EECF244321}">
                <p14:modId xmlns:p14="http://schemas.microsoft.com/office/powerpoint/2010/main" val="1010884201"/>
              </p:ext>
            </p:extLst>
          </p:nvPr>
        </p:nvGraphicFramePr>
        <p:xfrm>
          <a:off x="533400" y="1219200"/>
          <a:ext cx="8068397" cy="48101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010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Summary</a:t>
            </a:r>
            <a:endParaRPr lang="en-US" dirty="0"/>
          </a:p>
        </p:txBody>
      </p:sp>
      <p:sp>
        <p:nvSpPr>
          <p:cNvPr id="3" name="Content Placeholder 2"/>
          <p:cNvSpPr>
            <a:spLocks noGrp="1"/>
          </p:cNvSpPr>
          <p:nvPr>
            <p:ph idx="1"/>
          </p:nvPr>
        </p:nvSpPr>
        <p:spPr/>
        <p:txBody>
          <a:bodyPr/>
          <a:lstStyle/>
          <a:p>
            <a:r>
              <a:rPr lang="en-US" sz="3200" i="1" dirty="0" smtClean="0">
                <a:solidFill>
                  <a:schemeClr val="tx2"/>
                </a:solidFill>
              </a:rPr>
              <a:t>We </a:t>
            </a:r>
            <a:r>
              <a:rPr lang="en-US" sz="3200" i="1" u="sng" dirty="0" smtClean="0">
                <a:solidFill>
                  <a:schemeClr val="tx2"/>
                </a:solidFill>
              </a:rPr>
              <a:t>expose</a:t>
            </a:r>
            <a:r>
              <a:rPr lang="en-US" sz="3200" i="1" dirty="0" smtClean="0">
                <a:solidFill>
                  <a:schemeClr val="tx2"/>
                </a:solidFill>
              </a:rPr>
              <a:t> the </a:t>
            </a:r>
            <a:r>
              <a:rPr lang="en-US" sz="3200" b="1" i="1" dirty="0" smtClean="0">
                <a:solidFill>
                  <a:schemeClr val="tx2"/>
                </a:solidFill>
              </a:rPr>
              <a:t>existence</a:t>
            </a:r>
            <a:r>
              <a:rPr lang="en-US" sz="3200" i="1" dirty="0" smtClean="0">
                <a:solidFill>
                  <a:schemeClr val="tx2"/>
                </a:solidFill>
              </a:rPr>
              <a:t> and </a:t>
            </a:r>
            <a:r>
              <a:rPr lang="en-US" sz="3200" b="1" i="1" dirty="0" smtClean="0">
                <a:solidFill>
                  <a:schemeClr val="tx2"/>
                </a:solidFill>
              </a:rPr>
              <a:t>prevalence</a:t>
            </a:r>
            <a:r>
              <a:rPr lang="en-US" sz="3200" i="1" dirty="0" smtClean="0">
                <a:solidFill>
                  <a:schemeClr val="tx2"/>
                </a:solidFill>
              </a:rPr>
              <a:t> of disturbance </a:t>
            </a:r>
            <a:r>
              <a:rPr lang="en-US" sz="3200" i="1" dirty="0">
                <a:solidFill>
                  <a:schemeClr val="tx2"/>
                </a:solidFill>
              </a:rPr>
              <a:t>errors </a:t>
            </a:r>
            <a:r>
              <a:rPr lang="en-US" sz="3200" i="1" dirty="0" smtClean="0">
                <a:solidFill>
                  <a:schemeClr val="tx2"/>
                </a:solidFill>
              </a:rPr>
              <a:t>in DRAM </a:t>
            </a:r>
            <a:r>
              <a:rPr lang="en-US" sz="3200" i="1" dirty="0">
                <a:solidFill>
                  <a:schemeClr val="tx2"/>
                </a:solidFill>
              </a:rPr>
              <a:t>chips of today</a:t>
            </a:r>
          </a:p>
          <a:p>
            <a:pPr lvl="1"/>
            <a:r>
              <a:rPr lang="en-US" sz="2800" dirty="0" smtClean="0">
                <a:latin typeface="Cambria Math" panose="02040503050406030204" pitchFamily="18" charset="0"/>
                <a:ea typeface="Cambria Math" panose="02040503050406030204" pitchFamily="18" charset="0"/>
              </a:rPr>
              <a:t>110</a:t>
            </a:r>
            <a:r>
              <a:rPr lang="en-US" sz="2800" dirty="0" smtClean="0"/>
              <a:t> of </a:t>
            </a:r>
            <a:r>
              <a:rPr lang="en-US" sz="2800" dirty="0" smtClean="0">
                <a:latin typeface="Cambria Math" panose="02040503050406030204" pitchFamily="18" charset="0"/>
                <a:ea typeface="Cambria Math" panose="02040503050406030204" pitchFamily="18" charset="0"/>
              </a:rPr>
              <a:t>129</a:t>
            </a:r>
            <a:r>
              <a:rPr lang="en-US" sz="2800" dirty="0" smtClean="0"/>
              <a:t> modules are vulnerable</a:t>
            </a:r>
          </a:p>
          <a:p>
            <a:pPr lvl="1"/>
            <a:r>
              <a:rPr lang="en-US" sz="2800" dirty="0" smtClean="0"/>
              <a:t>Affects modules of </a:t>
            </a:r>
            <a:r>
              <a:rPr lang="en-US" sz="2800" dirty="0" smtClean="0">
                <a:latin typeface="Cambria Math" panose="02040503050406030204" pitchFamily="18" charset="0"/>
                <a:ea typeface="Cambria Math" panose="02040503050406030204" pitchFamily="18" charset="0"/>
              </a:rPr>
              <a:t>2010</a:t>
            </a:r>
            <a:r>
              <a:rPr lang="en-US" sz="2800" dirty="0" smtClean="0"/>
              <a:t> vintage or later</a:t>
            </a:r>
            <a:endParaRPr lang="en-US" sz="2800" i="1" dirty="0" smtClean="0"/>
          </a:p>
          <a:p>
            <a:endParaRPr lang="en-US" sz="1000" i="1" dirty="0" smtClean="0">
              <a:solidFill>
                <a:schemeClr val="accent1"/>
              </a:solidFill>
            </a:endParaRPr>
          </a:p>
          <a:p>
            <a:r>
              <a:rPr lang="en-US" sz="3200" i="1" dirty="0" smtClean="0">
                <a:solidFill>
                  <a:schemeClr val="tx2"/>
                </a:solidFill>
              </a:rPr>
              <a:t>We </a:t>
            </a:r>
            <a:r>
              <a:rPr lang="en-US" sz="3200" i="1" u="sng" dirty="0" smtClean="0">
                <a:solidFill>
                  <a:schemeClr val="tx2"/>
                </a:solidFill>
              </a:rPr>
              <a:t>characterize</a:t>
            </a:r>
            <a:r>
              <a:rPr lang="en-US" sz="3200" i="1" dirty="0" smtClean="0">
                <a:solidFill>
                  <a:schemeClr val="tx2"/>
                </a:solidFill>
              </a:rPr>
              <a:t> the </a:t>
            </a:r>
            <a:r>
              <a:rPr lang="en-US" sz="3200" b="1" i="1" dirty="0" smtClean="0">
                <a:solidFill>
                  <a:schemeClr val="tx2"/>
                </a:solidFill>
              </a:rPr>
              <a:t>cause</a:t>
            </a:r>
            <a:r>
              <a:rPr lang="en-US" sz="3200" i="1" dirty="0" smtClean="0">
                <a:solidFill>
                  <a:schemeClr val="tx2"/>
                </a:solidFill>
              </a:rPr>
              <a:t> and </a:t>
            </a:r>
            <a:r>
              <a:rPr lang="en-US" sz="3200" b="1" i="1" dirty="0" smtClean="0">
                <a:solidFill>
                  <a:schemeClr val="tx2"/>
                </a:solidFill>
              </a:rPr>
              <a:t>symptoms</a:t>
            </a:r>
          </a:p>
          <a:p>
            <a:pPr lvl="1"/>
            <a:r>
              <a:rPr lang="en-US" sz="2800" dirty="0" smtClean="0">
                <a:sym typeface="Wingdings" panose="05000000000000000000" pitchFamily="2" charset="2"/>
              </a:rPr>
              <a:t>Toggling a row accelerates charge leakage in adjacent rows: </a:t>
            </a:r>
            <a:r>
              <a:rPr lang="en-US" sz="2800" i="1" dirty="0" smtClean="0">
                <a:solidFill>
                  <a:srgbClr val="FF0000"/>
                </a:solidFill>
                <a:sym typeface="Wingdings" panose="05000000000000000000" pitchFamily="2" charset="2"/>
              </a:rPr>
              <a:t>row-to-row coupling</a:t>
            </a:r>
            <a:endParaRPr lang="en-US" sz="2800" i="1" dirty="0" smtClean="0"/>
          </a:p>
          <a:p>
            <a:endParaRPr lang="en-US" sz="1000" i="1" dirty="0" smtClean="0">
              <a:solidFill>
                <a:schemeClr val="accent1"/>
              </a:solidFill>
            </a:endParaRPr>
          </a:p>
          <a:p>
            <a:r>
              <a:rPr lang="en-US" sz="3200" i="1" dirty="0" smtClean="0">
                <a:solidFill>
                  <a:schemeClr val="tx2"/>
                </a:solidFill>
              </a:rPr>
              <a:t>We </a:t>
            </a:r>
            <a:r>
              <a:rPr lang="en-US" sz="3200" i="1" u="sng" dirty="0" smtClean="0">
                <a:solidFill>
                  <a:schemeClr val="tx2"/>
                </a:solidFill>
              </a:rPr>
              <a:t>prevent</a:t>
            </a:r>
            <a:r>
              <a:rPr lang="en-US" sz="3200" i="1" dirty="0" smtClean="0">
                <a:solidFill>
                  <a:schemeClr val="tx2"/>
                </a:solidFill>
              </a:rPr>
              <a:t> errors using a </a:t>
            </a:r>
            <a:r>
              <a:rPr lang="en-US" sz="3200" b="1" i="1" dirty="0" smtClean="0">
                <a:solidFill>
                  <a:schemeClr val="tx2"/>
                </a:solidFill>
              </a:rPr>
              <a:t>system-level</a:t>
            </a:r>
            <a:r>
              <a:rPr lang="en-US" sz="3200" i="1" dirty="0" smtClean="0">
                <a:solidFill>
                  <a:schemeClr val="tx2"/>
                </a:solidFill>
              </a:rPr>
              <a:t> approach </a:t>
            </a:r>
          </a:p>
          <a:p>
            <a:pPr lvl="1"/>
            <a:r>
              <a:rPr lang="en-US" sz="2800" dirty="0" smtClean="0"/>
              <a:t>Each time a row is closed, we refresh the charge stored in its adjacent rows with a low probability</a:t>
            </a:r>
            <a:endParaRPr lang="en-US" sz="2800" dirty="0"/>
          </a:p>
        </p:txBody>
      </p:sp>
      <p:sp>
        <p:nvSpPr>
          <p:cNvPr id="5" name="Slide Number Placeholder 4"/>
          <p:cNvSpPr>
            <a:spLocks noGrp="1"/>
          </p:cNvSpPr>
          <p:nvPr>
            <p:ph type="sldNum" sz="quarter" idx="12"/>
          </p:nvPr>
        </p:nvSpPr>
        <p:spPr/>
        <p:txBody>
          <a:bodyPr/>
          <a:lstStyle/>
          <a:p>
            <a:fld id="{D4D2B188-1D62-4FCA-8363-938AD4629BBB}"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7863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6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6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6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6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7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7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7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Metropolitan_no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Presentation1" id="{A8ACA0D9-A384-4858-9FCC-2505F264A948}" vid="{6AE8C0EA-499D-4586-A497-DF22E9D58294}"/>
    </a:ext>
  </a:extLst>
</a:theme>
</file>

<file path=ppt/theme/theme71.xml><?xml version="1.0" encoding="utf-8"?>
<a:theme xmlns:a="http://schemas.openxmlformats.org/drawingml/2006/main" name="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Presentation1" id="{A8ACA0D9-A384-4858-9FCC-2505F264A948}" vid="{6AE8C0EA-499D-4586-A497-DF22E9D58294}"/>
    </a:ext>
  </a:extLst>
</a:theme>
</file>

<file path=ppt/theme/theme72.xml><?xml version="1.0" encoding="utf-8"?>
<a:theme xmlns:a="http://schemas.openxmlformats.org/drawingml/2006/main" name="Metropolitan_colorful_bull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Presentation1" id="{A8ACA0D9-A384-4858-9FCC-2505F264A948}" vid="{6AE8C0EA-499D-4586-A497-DF22E9D58294}"/>
    </a:ext>
  </a:extLst>
</a:theme>
</file>

<file path=ppt/theme/theme73.xml><?xml version="1.0" encoding="utf-8"?>
<a:theme xmlns:a="http://schemas.openxmlformats.org/drawingml/2006/main" name="7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Sesha">
  <a:themeElements>
    <a:clrScheme name="Custom 1">
      <a:dk1>
        <a:sysClr val="windowText" lastClr="000000"/>
      </a:dk1>
      <a:lt1>
        <a:sysClr val="window" lastClr="FFFFFF"/>
      </a:lt1>
      <a:dk2>
        <a:srgbClr val="1F497D"/>
      </a:dk2>
      <a:lt2>
        <a:srgbClr val="EEECE1"/>
      </a:lt2>
      <a:accent1>
        <a:srgbClr val="E8E595"/>
      </a:accent1>
      <a:accent2>
        <a:srgbClr val="C4442A"/>
      </a:accent2>
      <a:accent3>
        <a:srgbClr val="40627C"/>
      </a:accent3>
      <a:accent4>
        <a:srgbClr val="26393D"/>
      </a:accent4>
      <a:accent5>
        <a:srgbClr val="FFFAE4"/>
      </a:accent5>
      <a:accent6>
        <a:srgbClr val="5A5A5A"/>
      </a:accent6>
      <a:hlink>
        <a:srgbClr val="0000FF"/>
      </a:hlink>
      <a:folHlink>
        <a:srgbClr val="800080"/>
      </a:folHlink>
    </a:clrScheme>
    <a:fontScheme name="Sesha">
      <a:majorFont>
        <a:latin typeface="Myriad Pro Cond"/>
        <a:ea typeface=""/>
        <a:cs typeface=""/>
      </a:majorFont>
      <a:minorFont>
        <a:latin typeface="Myriad Pro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12700">
          <a:noFill/>
        </a:ln>
      </a:spPr>
      <a:bodyPr rtlCol="0" anchor="ctr"/>
      <a:lstStyle>
        <a:defPPr algn="ctr">
          <a:defRPr sz="2800" b="1"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lumMod val="65000"/>
              <a:lumOff val="3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800" dirty="0" err="1" smtClean="0"/>
        </a:defPPr>
      </a:lstStyle>
    </a:txDef>
  </a:objectDefaults>
  <a:extraClrSchemeLst/>
</a:theme>
</file>

<file path=ppt/theme/theme7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4.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6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7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2_Sesha">
  <a:themeElements>
    <a:clrScheme name="Custom 1">
      <a:dk1>
        <a:sysClr val="windowText" lastClr="000000"/>
      </a:dk1>
      <a:lt1>
        <a:sysClr val="window" lastClr="FFFFFF"/>
      </a:lt1>
      <a:dk2>
        <a:srgbClr val="1F497D"/>
      </a:dk2>
      <a:lt2>
        <a:srgbClr val="EEECE1"/>
      </a:lt2>
      <a:accent1>
        <a:srgbClr val="E8E595"/>
      </a:accent1>
      <a:accent2>
        <a:srgbClr val="C00000"/>
      </a:accent2>
      <a:accent3>
        <a:srgbClr val="40627C"/>
      </a:accent3>
      <a:accent4>
        <a:srgbClr val="26393D"/>
      </a:accent4>
      <a:accent5>
        <a:srgbClr val="FFFAE4"/>
      </a:accent5>
      <a:accent6>
        <a:srgbClr val="5A5A5A"/>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12700">
          <a:noFill/>
        </a:ln>
      </a:spPr>
      <a:bodyPr rtlCol="0" anchor="ctr"/>
      <a:lstStyle>
        <a:defPPr algn="ctr">
          <a:defRPr sz="2800" b="1"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lumMod val="65000"/>
              <a:lumOff val="3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3200" b="1" dirty="0" smtClean="0">
            <a:solidFill>
              <a:schemeClr val="tx1">
                <a:lumMod val="75000"/>
                <a:lumOff val="25000"/>
              </a:schemeClr>
            </a:solidFill>
          </a:defRPr>
        </a:defPPr>
      </a:lstStyle>
    </a:txDef>
  </a:objectDefaults>
  <a:extraClrSchemeLst/>
</a:theme>
</file>

<file path=ppt/theme/theme8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Override>
</file>

<file path=docProps/app.xml><?xml version="1.0" encoding="utf-8"?>
<Properties xmlns="http://schemas.openxmlformats.org/officeDocument/2006/extended-properties" xmlns:vt="http://schemas.openxmlformats.org/officeDocument/2006/docPropsVTypes">
  <Template/>
  <TotalTime>66371</TotalTime>
  <Words>7231</Words>
  <Application>Microsoft Office PowerPoint</Application>
  <PresentationFormat>On-screen Show (4:3)</PresentationFormat>
  <Paragraphs>1260</Paragraphs>
  <Slides>86</Slides>
  <Notes>70</Notes>
  <HiddenSlides>0</HiddenSlides>
  <MMClips>0</MMClips>
  <ScaleCrop>false</ScaleCrop>
  <HeadingPairs>
    <vt:vector size="4" baseType="variant">
      <vt:variant>
        <vt:lpstr>Theme</vt:lpstr>
      </vt:variant>
      <vt:variant>
        <vt:i4>87</vt:i4>
      </vt:variant>
      <vt:variant>
        <vt:lpstr>Slide Titles</vt:lpstr>
      </vt:variant>
      <vt:variant>
        <vt:i4>86</vt:i4>
      </vt:variant>
    </vt:vector>
  </HeadingPairs>
  <TitlesOfParts>
    <vt:vector size="173"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19_Edge</vt:lpstr>
      <vt:lpstr>22_Edge</vt:lpstr>
      <vt:lpstr>23_Edge</vt:lpstr>
      <vt:lpstr>25_Edge</vt:lpstr>
      <vt:lpstr>21_Edge</vt:lpstr>
      <vt:lpstr>24_Edge</vt:lpstr>
      <vt:lpstr>26_Edge</vt:lpstr>
      <vt:lpstr>27_Edge</vt:lpstr>
      <vt:lpstr>28_Edge</vt:lpstr>
      <vt:lpstr>29_Edge</vt:lpstr>
      <vt:lpstr>30_Edge</vt:lpstr>
      <vt:lpstr>31_Edge</vt:lpstr>
      <vt:lpstr>32_Edge</vt:lpstr>
      <vt:lpstr>33_Edge</vt:lpstr>
      <vt:lpstr>34_Edge</vt:lpstr>
      <vt:lpstr>35_Edge</vt:lpstr>
      <vt:lpstr>37_Edge</vt:lpstr>
      <vt:lpstr>38_Edge</vt:lpstr>
      <vt:lpstr>39_Edge</vt:lpstr>
      <vt:lpstr>41_Edge</vt:lpstr>
      <vt:lpstr>42_Edge</vt:lpstr>
      <vt:lpstr>43_Edge</vt:lpstr>
      <vt:lpstr>44_Edge</vt:lpstr>
      <vt:lpstr>45_Edge</vt:lpstr>
      <vt:lpstr>47_Edge</vt:lpstr>
      <vt:lpstr>48_Edge</vt:lpstr>
      <vt:lpstr>49_Edge</vt:lpstr>
      <vt:lpstr>50_Edge</vt:lpstr>
      <vt:lpstr>51_Edge</vt:lpstr>
      <vt:lpstr>52_Edge</vt:lpstr>
      <vt:lpstr>53_Edge</vt:lpstr>
      <vt:lpstr>56_Edge</vt:lpstr>
      <vt:lpstr>57_Edge</vt:lpstr>
      <vt:lpstr>58_Edge</vt:lpstr>
      <vt:lpstr>59_Edge</vt:lpstr>
      <vt:lpstr>46_Edge</vt:lpstr>
      <vt:lpstr>54_Edge</vt:lpstr>
      <vt:lpstr>55_Edge</vt:lpstr>
      <vt:lpstr>60_Edge</vt:lpstr>
      <vt:lpstr>61_Edge</vt:lpstr>
      <vt:lpstr>62_Edge</vt:lpstr>
      <vt:lpstr>63_Edge</vt:lpstr>
      <vt:lpstr>64_Edge</vt:lpstr>
      <vt:lpstr>40_Edge</vt:lpstr>
      <vt:lpstr>66_Edge</vt:lpstr>
      <vt:lpstr>67_Edge</vt:lpstr>
      <vt:lpstr>68_Edge</vt:lpstr>
      <vt:lpstr>69_Edge</vt:lpstr>
      <vt:lpstr>70_Edge</vt:lpstr>
      <vt:lpstr>71_Edge</vt:lpstr>
      <vt:lpstr>72_Edge</vt:lpstr>
      <vt:lpstr>Metropolitan_no_bullet</vt:lpstr>
      <vt:lpstr>Metropolitan_bullet</vt:lpstr>
      <vt:lpstr>Metropolitan_colorful_bullet</vt:lpstr>
      <vt:lpstr>73_Edge</vt:lpstr>
      <vt:lpstr>16_Edge</vt:lpstr>
      <vt:lpstr>Sesha</vt:lpstr>
      <vt:lpstr>1_Office Theme</vt:lpstr>
      <vt:lpstr>3_Office Theme</vt:lpstr>
      <vt:lpstr>2_Edge</vt:lpstr>
      <vt:lpstr>20_Edge</vt:lpstr>
      <vt:lpstr>Office Theme</vt:lpstr>
      <vt:lpstr>7_Office Theme</vt:lpstr>
      <vt:lpstr>5_Office Theme</vt:lpstr>
      <vt:lpstr>4_Office Theme</vt:lpstr>
      <vt:lpstr>36_Edge</vt:lpstr>
      <vt:lpstr>65_Edge</vt:lpstr>
      <vt:lpstr>74_Edge</vt:lpstr>
      <vt:lpstr>2_Sesha</vt:lpstr>
      <vt:lpstr>Some New Ideas in Memory System Design for Data-Intensive Computing </vt:lpstr>
      <vt:lpstr>Some New Ideas (This Year)</vt:lpstr>
      <vt:lpstr>Memory Reliability Trends</vt:lpstr>
      <vt:lpstr>DRAM Scaling</vt:lpstr>
      <vt:lpstr>The DRAM Scaling Problem</vt:lpstr>
      <vt:lpstr>The DRAM Scaling Problem</vt:lpstr>
      <vt:lpstr>Flipping Bits in Memory Without Accessing Them</vt:lpstr>
      <vt:lpstr>An Example of The Scaling Problem</vt:lpstr>
      <vt:lpstr>Quick Summary</vt:lpstr>
      <vt:lpstr>Experimental Infrastructure (DRAM)</vt:lpstr>
      <vt:lpstr>Experimental Infrastructure (DRAM)</vt:lpstr>
      <vt:lpstr>Most DRAM Modules Are at Risk</vt:lpstr>
      <vt:lpstr>PowerPoint Presentation</vt:lpstr>
      <vt:lpstr>PowerPoint Presentation</vt:lpstr>
      <vt:lpstr>PowerPoint Presentation</vt:lpstr>
      <vt:lpstr>PowerPoint Presentation</vt:lpstr>
      <vt:lpstr>Observed Errors in Real Systems</vt:lpstr>
      <vt:lpstr>Security Implications</vt:lpstr>
      <vt:lpstr>Errors vs. Vintage</vt:lpstr>
      <vt:lpstr>Characterization Results</vt:lpstr>
      <vt:lpstr>Several Potential Solutions</vt:lpstr>
      <vt:lpstr>Our Solution</vt:lpstr>
      <vt:lpstr>More Information …</vt:lpstr>
      <vt:lpstr>Some New Ideas (This Year)</vt:lpstr>
      <vt:lpstr>Characterizing Application  Memory Error Vulnerability to  Optimize Datacenter Cost via Heterogeneous-Reliability Memory</vt:lpstr>
      <vt:lpstr>Executive Summary</vt:lpstr>
      <vt:lpstr>Outline</vt:lpstr>
      <vt:lpstr>Outline</vt:lpstr>
      <vt:lpstr>Server Memory Cost is High</vt:lpstr>
      <vt:lpstr>Memory Reliability is Important</vt:lpstr>
      <vt:lpstr>Existing Error Mitigation Techniques (I)</vt:lpstr>
      <vt:lpstr>Existing Error Mitigation Techniques (II)</vt:lpstr>
      <vt:lpstr>Shortcomings of Existing Approaches</vt:lpstr>
      <vt:lpstr>Outline</vt:lpstr>
      <vt:lpstr>Characterization Goal</vt:lpstr>
      <vt:lpstr>Characterization Methodology</vt:lpstr>
      <vt:lpstr>Outline</vt:lpstr>
      <vt:lpstr>PowerPoint Presentation</vt:lpstr>
      <vt:lpstr>PowerPoint Presentation</vt:lpstr>
      <vt:lpstr>PowerPoint Presentation</vt:lpstr>
      <vt:lpstr>PowerPoint Presentation</vt:lpstr>
      <vt:lpstr>Outline</vt:lpstr>
      <vt:lpstr>PowerPoint Presentation</vt:lpstr>
      <vt:lpstr>Outline</vt:lpstr>
      <vt:lpstr>Exploiting Memory Error Tolerance</vt:lpstr>
      <vt:lpstr>Par+R: Parity Detection + Software Recovery</vt:lpstr>
      <vt:lpstr>Heterogeneous-Reliability Memory</vt:lpstr>
      <vt:lpstr>Outline</vt:lpstr>
      <vt:lpstr>Evaluated Systems</vt:lpstr>
      <vt:lpstr>Design Parameters</vt:lpstr>
      <vt:lpstr>Evaluation Metrics</vt:lpstr>
      <vt:lpstr>Improving Server HW Cost Savings</vt:lpstr>
      <vt:lpstr>Achieving Target Availability</vt:lpstr>
      <vt:lpstr>Achieving Acceptable Correctness</vt:lpstr>
      <vt:lpstr>Evaluation Results</vt:lpstr>
      <vt:lpstr>Other Results and Findings</vt:lpstr>
      <vt:lpstr>Conclusion</vt:lpstr>
      <vt:lpstr>More Information …</vt:lpstr>
      <vt:lpstr>Some New Ideas (This Year)</vt:lpstr>
      <vt:lpstr>Some New Ideas in Memory System Design for Data-Intensive Computing </vt:lpstr>
      <vt:lpstr>Backup Slides</vt:lpstr>
      <vt:lpstr>The Dirty-Block Index</vt:lpstr>
      <vt:lpstr>The Dirty-Block Index</vt:lpstr>
      <vt:lpstr>PowerPoint Presentation</vt:lpstr>
      <vt:lpstr>PowerPoint Presentation</vt:lpstr>
      <vt:lpstr>PowerPoint Presentation</vt:lpstr>
      <vt:lpstr>PowerPoint Presentation</vt:lpstr>
      <vt:lpstr>Application: DRAM-Aware Writeback</vt:lpstr>
      <vt:lpstr>Application: DRAM-Aware Writeback</vt:lpstr>
      <vt:lpstr>Shortcoming of Block-Oriented Organization</vt:lpstr>
      <vt:lpstr>The Dirty-Block Index (DBI)</vt:lpstr>
      <vt:lpstr>DRAM-Aware Writeback w/ DBI</vt:lpstr>
      <vt:lpstr>PowerPoint Presentation</vt:lpstr>
      <vt:lpstr>PowerPoint Presentation</vt:lpstr>
      <vt:lpstr>More Information …</vt:lpstr>
      <vt:lpstr>Refresh-Access Parallelization</vt:lpstr>
      <vt:lpstr>Refresh Penalty</vt:lpstr>
      <vt:lpstr>Existing Refresh Modes</vt:lpstr>
      <vt:lpstr>Shortcomings of Per-Bank Refresh</vt:lpstr>
      <vt:lpstr>Our First Approach: DARP</vt:lpstr>
      <vt:lpstr>Shortcomings of Per-Bank Refresh</vt:lpstr>
      <vt:lpstr>Shortcomings of Per-Bank Refresh</vt:lpstr>
      <vt:lpstr>Methodology</vt:lpstr>
      <vt:lpstr>Comparison Points</vt:lpstr>
      <vt:lpstr>System Performance</vt:lpstr>
      <vt:lpstr>Energy Efficiency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Joan Digney</cp:lastModifiedBy>
  <cp:revision>1811</cp:revision>
  <cp:lastPrinted>2010-05-26T16:43:32Z</cp:lastPrinted>
  <dcterms:created xsi:type="dcterms:W3CDTF">2010-10-08T20:41:54Z</dcterms:created>
  <dcterms:modified xsi:type="dcterms:W3CDTF">2014-09-05T03:38:07Z</dcterms:modified>
</cp:coreProperties>
</file>